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5"/>
  </p:notesMasterIdLst>
  <p:sldIdLst>
    <p:sldId id="256" r:id="rId3"/>
    <p:sldId id="258" r:id="rId4"/>
    <p:sldId id="257"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8" r:id="rId32"/>
    <p:sldId id="287" r:id="rId33"/>
    <p:sldId id="289" r:id="rId34"/>
    <p:sldId id="290" r:id="rId35"/>
    <p:sldId id="291" r:id="rId36"/>
    <p:sldId id="292" r:id="rId37"/>
    <p:sldId id="293" r:id="rId38"/>
    <p:sldId id="294" r:id="rId39"/>
    <p:sldId id="295" r:id="rId40"/>
    <p:sldId id="296" r:id="rId41"/>
    <p:sldId id="297" r:id="rId42"/>
    <p:sldId id="259" r:id="rId43"/>
    <p:sldId id="260" r:id="rId4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4" autoAdjust="0"/>
    <p:restoredTop sz="94660"/>
  </p:normalViewPr>
  <p:slideViewPr>
    <p:cSldViewPr>
      <p:cViewPr>
        <p:scale>
          <a:sx n="100" d="100"/>
          <a:sy n="100" d="100"/>
        </p:scale>
        <p:origin x="-870"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108F9C24-085F-1F40-BCD7-32AF9AC3FDC2}" type="datetimeFigureOut">
              <a:rPr lang="en-US"/>
              <a:pPr>
                <a:defRPr/>
              </a:pPr>
              <a:t>10/15/2012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9701DBF0-8114-B642-B234-A12A57A9B9A9}" type="slidenum">
              <a:rPr lang="en-US"/>
              <a:pPr>
                <a:defRPr/>
              </a:pPr>
              <a:t>‹#›</a:t>
            </a:fld>
            <a:endParaRPr lang="en-US" dirty="0"/>
          </a:p>
        </p:txBody>
      </p:sp>
    </p:spTree>
    <p:extLst>
      <p:ext uri="{BB962C8B-B14F-4D97-AF65-F5344CB8AC3E}">
        <p14:creationId xmlns:p14="http://schemas.microsoft.com/office/powerpoint/2010/main" val="36769944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fontAlgn="base">
      <a:spcBef>
        <a:spcPct val="30000"/>
      </a:spcBef>
      <a:spcAft>
        <a:spcPct val="0"/>
      </a:spcAft>
      <a:defRPr sz="1200" kern="1200">
        <a:solidFill>
          <a:schemeClr val="tx1"/>
        </a:solidFill>
        <a:latin typeface="+mn-lt"/>
        <a:ea typeface="ＭＳ Ｐゴシック" charset="0"/>
        <a:cs typeface="+mn-cs"/>
      </a:defRPr>
    </a:lvl2pPr>
    <a:lvl3pPr marL="914400" algn="l" rtl="0" fontAlgn="base">
      <a:spcBef>
        <a:spcPct val="30000"/>
      </a:spcBef>
      <a:spcAft>
        <a:spcPct val="0"/>
      </a:spcAft>
      <a:defRPr sz="1200" kern="1200">
        <a:solidFill>
          <a:schemeClr val="tx1"/>
        </a:solidFill>
        <a:latin typeface="+mn-lt"/>
        <a:ea typeface="ＭＳ Ｐゴシック" charset="0"/>
        <a:cs typeface="+mn-cs"/>
      </a:defRPr>
    </a:lvl3pPr>
    <a:lvl4pPr marL="1371600" algn="l" rtl="0" fontAlgn="base">
      <a:spcBef>
        <a:spcPct val="30000"/>
      </a:spcBef>
      <a:spcAft>
        <a:spcPct val="0"/>
      </a:spcAft>
      <a:defRPr sz="1200" kern="1200">
        <a:solidFill>
          <a:schemeClr val="tx1"/>
        </a:solidFill>
        <a:latin typeface="+mn-lt"/>
        <a:ea typeface="ＭＳ Ｐゴシック" charset="0"/>
        <a:cs typeface="+mn-cs"/>
      </a:defRPr>
    </a:lvl4pPr>
    <a:lvl5pPr marL="1828800" algn="l" rtl="0" fontAlgn="base">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DC67DA-C671-4241-8953-B45CD257F48E}" type="slidenum">
              <a:rPr lang="en-US">
                <a:solidFill>
                  <a:prstClr val="black"/>
                </a:solidFill>
              </a:rPr>
              <a:pPr/>
              <a:t>2</a:t>
            </a:fld>
            <a:endParaRPr lang="en-US" dirty="0">
              <a:solidFill>
                <a:prstClr val="black"/>
              </a:solidFill>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DC67DA-C671-4241-8953-B45CD257F48E}" type="slidenum">
              <a:rPr lang="en-US"/>
              <a:pPr/>
              <a:t>41</a:t>
            </a:fld>
            <a:endParaRPr lang="en-US" dirty="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5410200" cy="2209800"/>
          </a:xfrm>
        </p:spPr>
        <p:txBody>
          <a:bodyPr>
            <a:noAutofit/>
          </a:bodyPr>
          <a:lstStyle>
            <a:lvl1pPr>
              <a:defRPr sz="6000" b="1">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267200"/>
            <a:ext cx="5410200" cy="1752600"/>
          </a:xfrm>
        </p:spPr>
        <p:txBody>
          <a:bodyPr/>
          <a:lstStyle>
            <a:lvl1pPr marL="0" indent="0" algn="ctr">
              <a:buNone/>
              <a:defRPr>
                <a:solidFill>
                  <a:srgbClr val="7F7F7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17354671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A279C21-7482-7047-B65B-8E33D2433AA7}" type="datetimeFigureOut">
              <a:rPr lang="en-US"/>
              <a:pPr>
                <a:defRPr/>
              </a:pPr>
              <a:t>10/15/2012</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40F2088-9650-5942-B21E-21ABBDCF76AD}" type="slidenum">
              <a:rPr lang="en-US"/>
              <a:pPr>
                <a:defRPr/>
              </a:pPr>
              <a:t>‹#›</a:t>
            </a:fld>
            <a:endParaRPr lang="en-US" dirty="0"/>
          </a:p>
        </p:txBody>
      </p:sp>
    </p:spTree>
    <p:extLst>
      <p:ext uri="{BB962C8B-B14F-4D97-AF65-F5344CB8AC3E}">
        <p14:creationId xmlns:p14="http://schemas.microsoft.com/office/powerpoint/2010/main" val="585584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3F1C837-53F8-CF41-9E27-24D2DDB7F399}" type="datetimeFigureOut">
              <a:rPr lang="en-US"/>
              <a:pPr>
                <a:defRPr/>
              </a:pPr>
              <a:t>10/15/2012</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9E38B83-24F6-4C4B-BAA7-DE8D43C47947}" type="slidenum">
              <a:rPr lang="en-US"/>
              <a:pPr>
                <a:defRPr/>
              </a:pPr>
              <a:t>‹#›</a:t>
            </a:fld>
            <a:endParaRPr lang="en-US" dirty="0"/>
          </a:p>
        </p:txBody>
      </p:sp>
    </p:spTree>
    <p:extLst>
      <p:ext uri="{BB962C8B-B14F-4D97-AF65-F5344CB8AC3E}">
        <p14:creationId xmlns:p14="http://schemas.microsoft.com/office/powerpoint/2010/main" val="181101963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descr="EssentialEd_ASRT_wave.pn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04800" y="5791200"/>
            <a:ext cx="3505200"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828800"/>
            <a:ext cx="7772400" cy="1828800"/>
          </a:xfrm>
        </p:spPr>
        <p:txBody>
          <a:bodyPr>
            <a:noAutofit/>
          </a:bodyPr>
          <a:lstStyle>
            <a:lvl1pPr>
              <a:defRPr sz="6000" b="1">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7F7F7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531896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4C8DE79-7648-4E47-8400-5FCF8CC1A41F}" type="datetimeFigureOut">
              <a:rPr lang="en-US"/>
              <a:pPr>
                <a:defRPr/>
              </a:pPr>
              <a:t>10/15/2012</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7ADE439-3F96-0749-AA2D-471BB6901BBD}" type="slidenum">
              <a:rPr lang="en-US"/>
              <a:pPr>
                <a:defRPr/>
              </a:pPr>
              <a:t>‹#›</a:t>
            </a:fld>
            <a:endParaRPr lang="en-US" dirty="0"/>
          </a:p>
        </p:txBody>
      </p:sp>
    </p:spTree>
    <p:extLst>
      <p:ext uri="{BB962C8B-B14F-4D97-AF65-F5344CB8AC3E}">
        <p14:creationId xmlns:p14="http://schemas.microsoft.com/office/powerpoint/2010/main" val="351685528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06BADF9-CCE5-3749-8D7E-301D535F854E}" type="datetimeFigureOut">
              <a:rPr lang="en-US"/>
              <a:pPr>
                <a:defRPr/>
              </a:pPr>
              <a:t>10/15/2012</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D03E963-F064-FB4B-A0A1-75C8F775819F}" type="slidenum">
              <a:rPr lang="en-US"/>
              <a:pPr>
                <a:defRPr/>
              </a:pPr>
              <a:t>‹#›</a:t>
            </a:fld>
            <a:endParaRPr lang="en-US" dirty="0"/>
          </a:p>
        </p:txBody>
      </p:sp>
    </p:spTree>
    <p:extLst>
      <p:ext uri="{BB962C8B-B14F-4D97-AF65-F5344CB8AC3E}">
        <p14:creationId xmlns:p14="http://schemas.microsoft.com/office/powerpoint/2010/main" val="177915413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C985046E-6FD2-1641-A09E-C597D0DD7903}" type="datetimeFigureOut">
              <a:rPr lang="en-US"/>
              <a:pPr>
                <a:defRPr/>
              </a:pPr>
              <a:t>10/15/2012</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C3A0507A-8288-1943-ACF3-4927BD9143C4}" type="slidenum">
              <a:rPr lang="en-US"/>
              <a:pPr>
                <a:defRPr/>
              </a:pPr>
              <a:t>‹#›</a:t>
            </a:fld>
            <a:endParaRPr lang="en-US" dirty="0"/>
          </a:p>
        </p:txBody>
      </p:sp>
    </p:spTree>
    <p:extLst>
      <p:ext uri="{BB962C8B-B14F-4D97-AF65-F5344CB8AC3E}">
        <p14:creationId xmlns:p14="http://schemas.microsoft.com/office/powerpoint/2010/main" val="124148085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1E09BC49-70B0-F341-AE0D-61DFC73AA0FD}" type="datetimeFigureOut">
              <a:rPr lang="en-US"/>
              <a:pPr>
                <a:defRPr/>
              </a:pPr>
              <a:t>10/15/2012</a:t>
            </a:fld>
            <a:endParaRPr lang="en-US" dirty="0"/>
          </a:p>
        </p:txBody>
      </p:sp>
      <p:sp>
        <p:nvSpPr>
          <p:cNvPr id="8" name="Footer Placeholder 7"/>
          <p:cNvSpPr>
            <a:spLocks noGrp="1"/>
          </p:cNvSpPr>
          <p:nvPr>
            <p:ph type="ftr" sz="quarter" idx="11"/>
          </p:nvPr>
        </p:nvSpPr>
        <p:spPr/>
        <p:txBody>
          <a:bodyPr/>
          <a:lstStyle>
            <a:lvl1pPr>
              <a:defRPr i="0"/>
            </a:lvl1pPr>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pPr>
              <a:defRPr/>
            </a:pPr>
            <a:fld id="{CED0FE98-894B-8E47-BAC2-C1B537CF3875}" type="slidenum">
              <a:rPr lang="en-US"/>
              <a:pPr>
                <a:defRPr/>
              </a:pPr>
              <a:t>‹#›</a:t>
            </a:fld>
            <a:endParaRPr lang="en-US" dirty="0"/>
          </a:p>
        </p:txBody>
      </p:sp>
    </p:spTree>
    <p:extLst>
      <p:ext uri="{BB962C8B-B14F-4D97-AF65-F5344CB8AC3E}">
        <p14:creationId xmlns:p14="http://schemas.microsoft.com/office/powerpoint/2010/main" val="373982076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E20FB47A-403B-C146-808C-93DC922DB8D0}" type="datetimeFigureOut">
              <a:rPr lang="en-US"/>
              <a:pPr>
                <a:defRPr/>
              </a:pPr>
              <a:t>10/15/2012</a:t>
            </a:fld>
            <a:endParaRPr lang="en-US" dirty="0"/>
          </a:p>
        </p:txBody>
      </p:sp>
      <p:sp>
        <p:nvSpPr>
          <p:cNvPr id="4" name="Footer Placeholder 3"/>
          <p:cNvSpPr>
            <a:spLocks noGrp="1"/>
          </p:cNvSpPr>
          <p:nvPr>
            <p:ph type="ftr" sz="quarter" idx="11"/>
          </p:nvPr>
        </p:nvSpPr>
        <p:spPr/>
        <p:txBody>
          <a:bodyPr/>
          <a:lstStyle>
            <a:lvl1pPr>
              <a:defRPr i="0"/>
            </a:lvl1pPr>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EE2431D7-C6F9-DD4F-BC46-765332900D33}" type="slidenum">
              <a:rPr lang="en-US"/>
              <a:pPr>
                <a:defRPr/>
              </a:pPr>
              <a:t>‹#›</a:t>
            </a:fld>
            <a:endParaRPr lang="en-US" dirty="0"/>
          </a:p>
        </p:txBody>
      </p:sp>
    </p:spTree>
    <p:extLst>
      <p:ext uri="{BB962C8B-B14F-4D97-AF65-F5344CB8AC3E}">
        <p14:creationId xmlns:p14="http://schemas.microsoft.com/office/powerpoint/2010/main" val="2219904179"/>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D671A2DD-5E3E-314C-B3EE-FD63AD4EDBFC}" type="datetimeFigureOut">
              <a:rPr lang="en-US"/>
              <a:pPr>
                <a:defRPr/>
              </a:pPr>
              <a:t>10/15/2012</a:t>
            </a:fld>
            <a:endParaRPr lang="en-US" dirty="0"/>
          </a:p>
        </p:txBody>
      </p:sp>
      <p:sp>
        <p:nvSpPr>
          <p:cNvPr id="3" name="Footer Placeholder 2"/>
          <p:cNvSpPr>
            <a:spLocks noGrp="1"/>
          </p:cNvSpPr>
          <p:nvPr>
            <p:ph type="ftr" sz="quarter" idx="11"/>
          </p:nvPr>
        </p:nvSpPr>
        <p:spPr/>
        <p:txBody>
          <a:bodyPr/>
          <a:lstStyle>
            <a:lvl1pPr>
              <a:defRPr i="0"/>
            </a:lvl1pPr>
          </a:lstStyle>
          <a:p>
            <a:pPr>
              <a:defRPr/>
            </a:pPr>
            <a:endParaRPr lang="en-US" dirty="0"/>
          </a:p>
        </p:txBody>
      </p:sp>
      <p:sp>
        <p:nvSpPr>
          <p:cNvPr id="4" name="Slide Number Placeholder 3"/>
          <p:cNvSpPr>
            <a:spLocks noGrp="1"/>
          </p:cNvSpPr>
          <p:nvPr>
            <p:ph type="sldNum" sz="quarter" idx="12"/>
          </p:nvPr>
        </p:nvSpPr>
        <p:spPr/>
        <p:txBody>
          <a:bodyPr/>
          <a:lstStyle>
            <a:lvl1pPr>
              <a:defRPr/>
            </a:lvl1pPr>
          </a:lstStyle>
          <a:p>
            <a:pPr>
              <a:defRPr/>
            </a:pPr>
            <a:fld id="{D1648980-ADB2-3D4B-86DD-10C2E4232E3F}" type="slidenum">
              <a:rPr lang="en-US"/>
              <a:pPr>
                <a:defRPr/>
              </a:pPr>
              <a:t>‹#›</a:t>
            </a:fld>
            <a:endParaRPr lang="en-US" dirty="0"/>
          </a:p>
        </p:txBody>
      </p:sp>
    </p:spTree>
    <p:extLst>
      <p:ext uri="{BB962C8B-B14F-4D97-AF65-F5344CB8AC3E}">
        <p14:creationId xmlns:p14="http://schemas.microsoft.com/office/powerpoint/2010/main" val="177318137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9251CDD5-2650-814B-A45C-4FDAEB2E2200}" type="datetimeFigureOut">
              <a:rPr lang="en-US"/>
              <a:pPr>
                <a:defRPr/>
              </a:pPr>
              <a:t>10/15/2012</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AFEE1EF0-C0B0-BF47-B763-122936D34674}" type="slidenum">
              <a:rPr lang="en-US"/>
              <a:pPr>
                <a:defRPr/>
              </a:pPr>
              <a:t>‹#›</a:t>
            </a:fld>
            <a:endParaRPr lang="en-US" dirty="0"/>
          </a:p>
        </p:txBody>
      </p:sp>
    </p:spTree>
    <p:extLst>
      <p:ext uri="{BB962C8B-B14F-4D97-AF65-F5344CB8AC3E}">
        <p14:creationId xmlns:p14="http://schemas.microsoft.com/office/powerpoint/2010/main" val="167761967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CC3C1F2-55BB-8B4F-9C32-7436659741CD}" type="datetimeFigureOut">
              <a:rPr lang="en-US"/>
              <a:pPr>
                <a:defRPr/>
              </a:pPr>
              <a:t>10/15/2012</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136C50D-4DB1-954D-BA62-D57345C96120}" type="slidenum">
              <a:rPr lang="en-US"/>
              <a:pPr>
                <a:defRPr/>
              </a:pPr>
              <a:t>‹#›</a:t>
            </a:fld>
            <a:endParaRPr lang="en-US" dirty="0"/>
          </a:p>
        </p:txBody>
      </p:sp>
    </p:spTree>
    <p:extLst>
      <p:ext uri="{BB962C8B-B14F-4D97-AF65-F5344CB8AC3E}">
        <p14:creationId xmlns:p14="http://schemas.microsoft.com/office/powerpoint/2010/main" val="244655878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198E292D-569C-9E4B-B4F0-16E41F4F55A8}" type="datetimeFigureOut">
              <a:rPr lang="en-US"/>
              <a:pPr>
                <a:defRPr/>
              </a:pPr>
              <a:t>10/15/2012</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AF275A96-9717-424E-821B-624577F1082D}" type="slidenum">
              <a:rPr lang="en-US"/>
              <a:pPr>
                <a:defRPr/>
              </a:pPr>
              <a:t>‹#›</a:t>
            </a:fld>
            <a:endParaRPr lang="en-US" dirty="0"/>
          </a:p>
        </p:txBody>
      </p:sp>
    </p:spTree>
    <p:extLst>
      <p:ext uri="{BB962C8B-B14F-4D97-AF65-F5344CB8AC3E}">
        <p14:creationId xmlns:p14="http://schemas.microsoft.com/office/powerpoint/2010/main" val="532338251"/>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08A003C-0666-A044-AE65-CDF5EA5B071E}" type="datetimeFigureOut">
              <a:rPr lang="en-US"/>
              <a:pPr>
                <a:defRPr/>
              </a:pPr>
              <a:t>10/15/2012</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9861682-73A0-F942-9872-528F56E93762}" type="slidenum">
              <a:rPr lang="en-US"/>
              <a:pPr>
                <a:defRPr/>
              </a:pPr>
              <a:t>‹#›</a:t>
            </a:fld>
            <a:endParaRPr lang="en-US" dirty="0"/>
          </a:p>
        </p:txBody>
      </p:sp>
    </p:spTree>
    <p:extLst>
      <p:ext uri="{BB962C8B-B14F-4D97-AF65-F5344CB8AC3E}">
        <p14:creationId xmlns:p14="http://schemas.microsoft.com/office/powerpoint/2010/main" val="278937555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90CBE0C-A064-3E49-998E-91BD1A28550C}" type="datetimeFigureOut">
              <a:rPr lang="en-US"/>
              <a:pPr>
                <a:defRPr/>
              </a:pPr>
              <a:t>10/15/2012</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EB7617D-EA24-D84C-83BA-F1EE48CA0AA5}" type="slidenum">
              <a:rPr lang="en-US"/>
              <a:pPr>
                <a:defRPr/>
              </a:pPr>
              <a:t>‹#›</a:t>
            </a:fld>
            <a:endParaRPr lang="en-US" dirty="0"/>
          </a:p>
        </p:txBody>
      </p:sp>
    </p:spTree>
    <p:extLst>
      <p:ext uri="{BB962C8B-B14F-4D97-AF65-F5344CB8AC3E}">
        <p14:creationId xmlns:p14="http://schemas.microsoft.com/office/powerpoint/2010/main" val="740762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B21427E-07DB-0E44-B0F4-0E92A843D788}" type="datetimeFigureOut">
              <a:rPr lang="en-US"/>
              <a:pPr>
                <a:defRPr/>
              </a:pPr>
              <a:t>10/15/2012</a:t>
            </a:fld>
            <a:endParaRPr lang="en-US" dirty="0"/>
          </a:p>
        </p:txBody>
      </p:sp>
      <p:sp>
        <p:nvSpPr>
          <p:cNvPr id="5" name="Footer Placeholder 4"/>
          <p:cNvSpPr>
            <a:spLocks noGrp="1"/>
          </p:cNvSpPr>
          <p:nvPr>
            <p:ph type="ftr" sz="quarter" idx="11"/>
          </p:nvPr>
        </p:nvSpPr>
        <p:spPr/>
        <p:txBody>
          <a:bodyPr/>
          <a:lstStyle>
            <a:lvl1pPr>
              <a:defRPr i="0"/>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047B3AF-D156-8C4E-A9BB-0F1EDE1F7B1B}" type="slidenum">
              <a:rPr lang="en-US"/>
              <a:pPr>
                <a:defRPr/>
              </a:pPr>
              <a:t>‹#›</a:t>
            </a:fld>
            <a:endParaRPr lang="en-US" dirty="0"/>
          </a:p>
        </p:txBody>
      </p:sp>
    </p:spTree>
    <p:extLst>
      <p:ext uri="{BB962C8B-B14F-4D97-AF65-F5344CB8AC3E}">
        <p14:creationId xmlns:p14="http://schemas.microsoft.com/office/powerpoint/2010/main" val="876876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905000"/>
            <a:ext cx="4038600" cy="4525963"/>
          </a:xfrm>
        </p:spPr>
        <p:txBody>
          <a:bodyPr/>
          <a:lstStyle>
            <a:lvl1pPr marL="164592">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defRPr/>
            </a:lvl1pPr>
          </a:lstStyle>
          <a:p>
            <a:pPr>
              <a:defRPr/>
            </a:pPr>
            <a:fld id="{75231731-ADF9-8343-8CEB-0878BE5AADCE}" type="datetimeFigureOut">
              <a:rPr lang="en-US"/>
              <a:pPr>
                <a:defRPr/>
              </a:pPr>
              <a:t>10/15/2012</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38C73369-0438-104C-B9B7-1F73E5712FC5}" type="slidenum">
              <a:rPr lang="en-US"/>
              <a:pPr>
                <a:defRPr/>
              </a:pPr>
              <a:t>‹#›</a:t>
            </a:fld>
            <a:endParaRPr lang="en-US" dirty="0"/>
          </a:p>
        </p:txBody>
      </p:sp>
    </p:spTree>
    <p:extLst>
      <p:ext uri="{BB962C8B-B14F-4D97-AF65-F5344CB8AC3E}">
        <p14:creationId xmlns:p14="http://schemas.microsoft.com/office/powerpoint/2010/main" val="85285228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CB5837E0-ECC0-F54F-8F5A-E761F4FA8654}" type="datetimeFigureOut">
              <a:rPr lang="en-US"/>
              <a:pPr>
                <a:defRPr/>
              </a:pPr>
              <a:t>10/15/2012</a:t>
            </a:fld>
            <a:endParaRPr lang="en-US" dirty="0"/>
          </a:p>
        </p:txBody>
      </p:sp>
      <p:sp>
        <p:nvSpPr>
          <p:cNvPr id="8" name="Footer Placeholder 7"/>
          <p:cNvSpPr>
            <a:spLocks noGrp="1"/>
          </p:cNvSpPr>
          <p:nvPr>
            <p:ph type="ftr" sz="quarter" idx="11"/>
          </p:nvPr>
        </p:nvSpPr>
        <p:spPr/>
        <p:txBody>
          <a:bodyPr/>
          <a:lstStyle>
            <a:lvl1pPr>
              <a:defRPr i="0"/>
            </a:lvl1pPr>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pPr>
              <a:defRPr/>
            </a:pPr>
            <a:fld id="{46675A43-1489-EF49-B17E-C68F54A2C9EE}" type="slidenum">
              <a:rPr lang="en-US"/>
              <a:pPr>
                <a:defRPr/>
              </a:pPr>
              <a:t>‹#›</a:t>
            </a:fld>
            <a:endParaRPr lang="en-US" dirty="0"/>
          </a:p>
        </p:txBody>
      </p:sp>
    </p:spTree>
    <p:extLst>
      <p:ext uri="{BB962C8B-B14F-4D97-AF65-F5344CB8AC3E}">
        <p14:creationId xmlns:p14="http://schemas.microsoft.com/office/powerpoint/2010/main" val="545534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29D9B046-D724-F842-A7FD-4CD16E3EDB44}" type="datetimeFigureOut">
              <a:rPr lang="en-US"/>
              <a:pPr>
                <a:defRPr/>
              </a:pPr>
              <a:t>10/15/2012</a:t>
            </a:fld>
            <a:endParaRPr lang="en-US" dirty="0"/>
          </a:p>
        </p:txBody>
      </p:sp>
      <p:sp>
        <p:nvSpPr>
          <p:cNvPr id="4" name="Footer Placeholder 3"/>
          <p:cNvSpPr>
            <a:spLocks noGrp="1"/>
          </p:cNvSpPr>
          <p:nvPr>
            <p:ph type="ftr" sz="quarter" idx="11"/>
          </p:nvPr>
        </p:nvSpPr>
        <p:spPr/>
        <p:txBody>
          <a:bodyPr/>
          <a:lstStyle>
            <a:lvl1pPr>
              <a:defRPr i="0"/>
            </a:lvl1pPr>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651CA60D-CCBB-A542-8D21-8B1D29278E07}" type="slidenum">
              <a:rPr lang="en-US"/>
              <a:pPr>
                <a:defRPr/>
              </a:pPr>
              <a:t>‹#›</a:t>
            </a:fld>
            <a:endParaRPr lang="en-US" dirty="0"/>
          </a:p>
        </p:txBody>
      </p:sp>
    </p:spTree>
    <p:extLst>
      <p:ext uri="{BB962C8B-B14F-4D97-AF65-F5344CB8AC3E}">
        <p14:creationId xmlns:p14="http://schemas.microsoft.com/office/powerpoint/2010/main" val="3662186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DD02CDED-2AB4-264A-8E73-C769283ECBE3}" type="datetimeFigureOut">
              <a:rPr lang="en-US"/>
              <a:pPr>
                <a:defRPr/>
              </a:pPr>
              <a:t>10/15/2012</a:t>
            </a:fld>
            <a:endParaRPr lang="en-US" dirty="0"/>
          </a:p>
        </p:txBody>
      </p:sp>
      <p:sp>
        <p:nvSpPr>
          <p:cNvPr id="3" name="Footer Placeholder 2"/>
          <p:cNvSpPr>
            <a:spLocks noGrp="1"/>
          </p:cNvSpPr>
          <p:nvPr>
            <p:ph type="ftr" sz="quarter" idx="11"/>
          </p:nvPr>
        </p:nvSpPr>
        <p:spPr/>
        <p:txBody>
          <a:bodyPr/>
          <a:lstStyle>
            <a:lvl1pPr>
              <a:defRPr i="0"/>
            </a:lvl1pPr>
          </a:lstStyle>
          <a:p>
            <a:pPr>
              <a:defRPr/>
            </a:pPr>
            <a:endParaRPr lang="en-US" dirty="0"/>
          </a:p>
        </p:txBody>
      </p:sp>
      <p:sp>
        <p:nvSpPr>
          <p:cNvPr id="4" name="Slide Number Placeholder 3"/>
          <p:cNvSpPr>
            <a:spLocks noGrp="1"/>
          </p:cNvSpPr>
          <p:nvPr>
            <p:ph type="sldNum" sz="quarter" idx="12"/>
          </p:nvPr>
        </p:nvSpPr>
        <p:spPr/>
        <p:txBody>
          <a:bodyPr/>
          <a:lstStyle>
            <a:lvl1pPr>
              <a:defRPr/>
            </a:lvl1pPr>
          </a:lstStyle>
          <a:p>
            <a:pPr>
              <a:defRPr/>
            </a:pPr>
            <a:fld id="{F2C6EF92-5056-AB4D-99B5-A8F68BB238AF}" type="slidenum">
              <a:rPr lang="en-US"/>
              <a:pPr>
                <a:defRPr/>
              </a:pPr>
              <a:t>‹#›</a:t>
            </a:fld>
            <a:endParaRPr lang="en-US" dirty="0"/>
          </a:p>
        </p:txBody>
      </p:sp>
    </p:spTree>
    <p:extLst>
      <p:ext uri="{BB962C8B-B14F-4D97-AF65-F5344CB8AC3E}">
        <p14:creationId xmlns:p14="http://schemas.microsoft.com/office/powerpoint/2010/main" val="3048758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FC84FEAB-5E70-4842-BA41-277231472199}" type="datetimeFigureOut">
              <a:rPr lang="en-US"/>
              <a:pPr>
                <a:defRPr/>
              </a:pPr>
              <a:t>10/15/2012</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7E66BDD9-16D4-0043-B1C3-6E2843874D94}" type="slidenum">
              <a:rPr lang="en-US"/>
              <a:pPr>
                <a:defRPr/>
              </a:pPr>
              <a:t>‹#›</a:t>
            </a:fld>
            <a:endParaRPr lang="en-US" dirty="0"/>
          </a:p>
        </p:txBody>
      </p:sp>
    </p:spTree>
    <p:extLst>
      <p:ext uri="{BB962C8B-B14F-4D97-AF65-F5344CB8AC3E}">
        <p14:creationId xmlns:p14="http://schemas.microsoft.com/office/powerpoint/2010/main" val="2660647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6693FFF-8C95-9C41-B928-205BD291B4A5}" type="datetimeFigureOut">
              <a:rPr lang="en-US"/>
              <a:pPr>
                <a:defRPr/>
              </a:pPr>
              <a:t>10/15/2012</a:t>
            </a:fld>
            <a:endParaRPr lang="en-US" dirty="0"/>
          </a:p>
        </p:txBody>
      </p:sp>
      <p:sp>
        <p:nvSpPr>
          <p:cNvPr id="6" name="Footer Placeholder 5"/>
          <p:cNvSpPr>
            <a:spLocks noGrp="1"/>
          </p:cNvSpPr>
          <p:nvPr>
            <p:ph type="ftr" sz="quarter" idx="11"/>
          </p:nvPr>
        </p:nvSpPr>
        <p:spPr/>
        <p:txBody>
          <a:bodyPr/>
          <a:lstStyle>
            <a:lvl1pPr>
              <a:defRPr i="0"/>
            </a:lvl1pPr>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E457865D-DFD7-314E-9AAF-91057BED88ED}" type="slidenum">
              <a:rPr lang="en-US"/>
              <a:pPr>
                <a:defRPr/>
              </a:pPr>
              <a:t>‹#›</a:t>
            </a:fld>
            <a:endParaRPr lang="en-US" dirty="0"/>
          </a:p>
        </p:txBody>
      </p:sp>
    </p:spTree>
    <p:extLst>
      <p:ext uri="{BB962C8B-B14F-4D97-AF65-F5344CB8AC3E}">
        <p14:creationId xmlns:p14="http://schemas.microsoft.com/office/powerpoint/2010/main" val="4054372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pic>
        <p:nvPicPr>
          <p:cNvPr id="3" name="Picture 2" descr="PD12_DRinClassrm_body.jpg"/>
          <p:cNvPicPr>
            <a:picLocks noChangeAspect="1"/>
          </p:cNvPicPr>
          <p:nvPr/>
        </p:nvPicPr>
        <p:blipFill>
          <a:blip r:embed="rId14"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27" name="Title Placeholder 1"/>
          <p:cNvSpPr>
            <a:spLocks noGrp="1"/>
          </p:cNvSpPr>
          <p:nvPr>
            <p:ph type="title"/>
          </p:nvPr>
        </p:nvSpPr>
        <p:spPr bwMode="auto">
          <a:xfrm>
            <a:off x="457200" y="70167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1028" name="Text Placeholder 2"/>
          <p:cNvSpPr>
            <a:spLocks noGrp="1"/>
          </p:cNvSpPr>
          <p:nvPr>
            <p:ph type="body" idx="1"/>
          </p:nvPr>
        </p:nvSpPr>
        <p:spPr bwMode="auto">
          <a:xfrm>
            <a:off x="457200" y="2027238"/>
            <a:ext cx="8229600" cy="422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000" dirty="0" smtClean="0">
                <a:solidFill>
                  <a:schemeClr val="tx1">
                    <a:tint val="75000"/>
                  </a:schemeClr>
                </a:solidFill>
                <a:latin typeface="+mn-lt"/>
                <a:ea typeface="+mn-ea"/>
                <a:cs typeface="+mn-cs"/>
              </a:defRPr>
            </a:lvl1pPr>
          </a:lstStyle>
          <a:p>
            <a:pPr>
              <a:defRPr/>
            </a:pPr>
            <a:r>
              <a:rPr lang="en-US" dirty="0"/>
              <a:t>©2012 ASRT. All rights reserved.</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i="1" dirty="0" smtClean="0">
                <a:solidFill>
                  <a:schemeClr val="tx1">
                    <a:tint val="75000"/>
                  </a:schemeClr>
                </a:solidFill>
                <a:latin typeface="+mn-lt"/>
                <a:ea typeface="+mn-ea"/>
                <a:cs typeface="+mn-cs"/>
              </a:defRPr>
            </a:lvl1pPr>
          </a:lstStyle>
          <a:p>
            <a:pPr>
              <a:defRPr/>
            </a:pPr>
            <a:r>
              <a:rPr lang="en-US" dirty="0"/>
              <a:t>Radiologic Technology  </a:t>
            </a:r>
            <a:r>
              <a:rPr lang="en-US" i="0" dirty="0"/>
              <a:t>in the Classroom</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dirty="0"/>
              <a:t>Title of Directed Reading</a:t>
            </a:r>
          </a:p>
        </p:txBody>
      </p:sp>
      <p:pic>
        <p:nvPicPr>
          <p:cNvPr id="2" name="Picture 1"/>
          <p:cNvPicPr>
            <a:picLocks noChangeAspect="1"/>
          </p:cNvPicPr>
          <p:nvPr/>
        </p:nvPicPr>
        <p:blipFill>
          <a:blip r:embed="rId15" cstate="email">
            <a:extLst>
              <a:ext uri="{28A0092B-C50C-407E-A947-70E740481C1C}">
                <a14:useLocalDpi xmlns:a14="http://schemas.microsoft.com/office/drawing/2010/main" val="0"/>
              </a:ext>
            </a:extLst>
          </a:blip>
          <a:stretch>
            <a:fillRect/>
          </a:stretch>
        </p:blipFill>
        <p:spPr>
          <a:xfrm>
            <a:off x="73152" y="0"/>
            <a:ext cx="9070848" cy="800100"/>
          </a:xfrm>
          <a:prstGeom prst="rect">
            <a:avLst/>
          </a:prstGeom>
        </p:spPr>
      </p:pic>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iming>
    <p:tnLst>
      <p:par>
        <p:cTn id="1" dur="indefinite" restart="never" nodeType="tmRoot"/>
      </p:par>
    </p:tnLst>
  </p:timing>
  <p:txStyles>
    <p:titleStyle>
      <a:lvl1pPr algn="ctr" rtl="0" eaLnBrk="1" fontAlgn="base" hangingPunct="1">
        <a:spcBef>
          <a:spcPct val="0"/>
        </a:spcBef>
        <a:spcAft>
          <a:spcPct val="0"/>
        </a:spcAft>
        <a:defRPr sz="4400" b="1" kern="1200">
          <a:solidFill>
            <a:srgbClr val="376092"/>
          </a:solidFill>
          <a:latin typeface="+mj-lt"/>
          <a:ea typeface="ＭＳ Ｐゴシック" charset="0"/>
          <a:cs typeface="ＭＳ Ｐゴシック" charset="0"/>
        </a:defRPr>
      </a:lvl1pPr>
      <a:lvl2pPr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2pPr>
      <a:lvl3pPr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3pPr>
      <a:lvl4pPr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4pPr>
      <a:lvl5pPr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5pPr>
      <a:lvl6pPr marL="457200"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6pPr>
      <a:lvl7pPr marL="914400"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7pPr>
      <a:lvl8pPr marL="1371600"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8pPr>
      <a:lvl9pPr marL="1828800" algn="ctr" rtl="0" eaLnBrk="1" fontAlgn="base" hangingPunct="1">
        <a:spcBef>
          <a:spcPct val="0"/>
        </a:spcBef>
        <a:spcAft>
          <a:spcPct val="0"/>
        </a:spcAft>
        <a:defRPr sz="4400" b="1">
          <a:solidFill>
            <a:srgbClr val="376092"/>
          </a:solidFill>
          <a:latin typeface="Calibri" charset="0"/>
          <a:ea typeface="ＭＳ Ｐゴシック" charset="0"/>
          <a:cs typeface="ＭＳ Ｐゴシック" charset="0"/>
        </a:defRPr>
      </a:lvl9pPr>
    </p:titleStyle>
    <p:bodyStyle>
      <a:lvl1pPr algn="l" rtl="0" eaLnBrk="1" fontAlgn="base" hangingPunct="1">
        <a:spcBef>
          <a:spcPts val="1363"/>
        </a:spcBef>
        <a:spcAft>
          <a:spcPct val="0"/>
        </a:spcAft>
        <a:defRPr sz="3200" kern="1200">
          <a:solidFill>
            <a:srgbClr val="7F7F7F"/>
          </a:solidFill>
          <a:latin typeface="+mn-lt"/>
          <a:ea typeface="ＭＳ Ｐゴシック" charset="0"/>
          <a:cs typeface="ＭＳ Ｐゴシック" charset="0"/>
        </a:defRPr>
      </a:lvl1pPr>
      <a:lvl2pPr marL="971550" indent="-514350" algn="l" rtl="0" eaLnBrk="1" fontAlgn="base" hangingPunct="1">
        <a:spcBef>
          <a:spcPct val="20000"/>
        </a:spcBef>
        <a:spcAft>
          <a:spcPct val="0"/>
        </a:spcAft>
        <a:defRPr sz="2800" kern="1200">
          <a:solidFill>
            <a:srgbClr val="7F7F7F"/>
          </a:solidFill>
          <a:latin typeface="+mn-lt"/>
          <a:ea typeface="ＭＳ Ｐゴシック" charset="0"/>
          <a:cs typeface="+mn-cs"/>
        </a:defRPr>
      </a:lvl2pPr>
      <a:lvl3pPr marL="1371600" indent="-457200" algn="l" rtl="0" eaLnBrk="1" fontAlgn="base" hangingPunct="1">
        <a:spcBef>
          <a:spcPct val="20000"/>
        </a:spcBef>
        <a:spcAft>
          <a:spcPct val="0"/>
        </a:spcAft>
        <a:defRPr sz="2400" kern="1200">
          <a:solidFill>
            <a:srgbClr val="7F7F7F"/>
          </a:solidFill>
          <a:latin typeface="+mn-lt"/>
          <a:ea typeface="ＭＳ Ｐゴシック" charset="0"/>
          <a:cs typeface="+mn-cs"/>
        </a:defRPr>
      </a:lvl3pPr>
      <a:lvl4pPr marL="1828800" indent="-457200" algn="l" rtl="0" eaLnBrk="1" fontAlgn="base" hangingPunct="1">
        <a:spcBef>
          <a:spcPct val="20000"/>
        </a:spcBef>
        <a:spcAft>
          <a:spcPct val="0"/>
        </a:spcAft>
        <a:defRPr sz="2000" kern="1200">
          <a:solidFill>
            <a:srgbClr val="7F7F7F"/>
          </a:solidFill>
          <a:latin typeface="+mn-lt"/>
          <a:ea typeface="ＭＳ Ｐゴシック" charset="0"/>
          <a:cs typeface="+mn-cs"/>
        </a:defRPr>
      </a:lvl4pPr>
      <a:lvl5pPr marL="2286000" indent="-457200" algn="l" rtl="0" eaLnBrk="1" fontAlgn="base" hangingPunct="1">
        <a:spcBef>
          <a:spcPct val="20000"/>
        </a:spcBef>
        <a:spcAft>
          <a:spcPct val="0"/>
        </a:spcAft>
        <a:defRPr sz="2000" kern="1200">
          <a:solidFill>
            <a:srgbClr val="7F7F7F"/>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pic>
        <p:nvPicPr>
          <p:cNvPr id="2050" name="Picture 6" descr="PD12_DRinClassrm_body.jpg"/>
          <p:cNvPicPr>
            <a:picLocks noChangeAspect="1"/>
          </p:cNvPicPr>
          <p:nvPr/>
        </p:nvPicPr>
        <p:blipFill>
          <a:blip r:embed="rId14" cstate="email">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itle Placeholder 1"/>
          <p:cNvSpPr>
            <a:spLocks noGrp="1"/>
          </p:cNvSpPr>
          <p:nvPr>
            <p:ph type="title"/>
          </p:nvPr>
        </p:nvSpPr>
        <p:spPr bwMode="auto">
          <a:xfrm>
            <a:off x="457200" y="70167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2" name="Text Placeholder 2"/>
          <p:cNvSpPr>
            <a:spLocks noGrp="1"/>
          </p:cNvSpPr>
          <p:nvPr>
            <p:ph type="body" idx="1"/>
          </p:nvPr>
        </p:nvSpPr>
        <p:spPr bwMode="auto">
          <a:xfrm>
            <a:off x="457200" y="2027238"/>
            <a:ext cx="8229600" cy="422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000" dirty="0" smtClean="0">
                <a:solidFill>
                  <a:schemeClr val="tx1">
                    <a:tint val="75000"/>
                  </a:schemeClr>
                </a:solidFill>
                <a:latin typeface="+mn-lt"/>
                <a:ea typeface="+mn-ea"/>
                <a:cs typeface="+mn-cs"/>
              </a:defRPr>
            </a:lvl1pPr>
          </a:lstStyle>
          <a:p>
            <a:pPr>
              <a:defRPr/>
            </a:pPr>
            <a:r>
              <a:rPr lang="en-US" dirty="0"/>
              <a:t>©2012 ASRT. All rights reserved.</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i="1" dirty="0" smtClean="0">
                <a:solidFill>
                  <a:schemeClr val="tx1">
                    <a:tint val="75000"/>
                  </a:schemeClr>
                </a:solidFill>
                <a:latin typeface="+mn-lt"/>
                <a:ea typeface="+mn-ea"/>
                <a:cs typeface="+mn-cs"/>
              </a:defRPr>
            </a:lvl1pPr>
          </a:lstStyle>
          <a:p>
            <a:pPr>
              <a:defRPr/>
            </a:pPr>
            <a:r>
              <a:rPr lang="en-US" dirty="0"/>
              <a:t>Radiologic Technology  </a:t>
            </a:r>
            <a:r>
              <a:rPr lang="en-US" i="0" dirty="0"/>
              <a:t>in the Classroom</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dirty="0"/>
              <a:t>Title of Directed Reading</a:t>
            </a:r>
          </a:p>
        </p:txBody>
      </p:sp>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iming>
    <p:tnLst>
      <p:par>
        <p:cTn id="1" dur="indefinite" restart="never" nodeType="tmRoot"/>
      </p:par>
    </p:tnLst>
  </p:timing>
  <p:txStyles>
    <p:titleStyle>
      <a:lvl1pPr algn="ctr" rtl="0" fontAlgn="base">
        <a:spcBef>
          <a:spcPct val="0"/>
        </a:spcBef>
        <a:spcAft>
          <a:spcPct val="0"/>
        </a:spcAft>
        <a:defRPr sz="4400" kern="1200">
          <a:solidFill>
            <a:srgbClr val="376092"/>
          </a:solidFill>
          <a:latin typeface="+mj-lt"/>
          <a:ea typeface="ＭＳ Ｐゴシック" charset="0"/>
          <a:cs typeface="ＭＳ Ｐゴシック" charset="0"/>
        </a:defRPr>
      </a:lvl1pPr>
      <a:lvl2pPr algn="ctr" rtl="0" fontAlgn="base">
        <a:spcBef>
          <a:spcPct val="0"/>
        </a:spcBef>
        <a:spcAft>
          <a:spcPct val="0"/>
        </a:spcAft>
        <a:defRPr sz="4400">
          <a:solidFill>
            <a:srgbClr val="376092"/>
          </a:solidFill>
          <a:latin typeface="Calibri" charset="0"/>
          <a:ea typeface="ＭＳ Ｐゴシック" charset="0"/>
          <a:cs typeface="ＭＳ Ｐゴシック" charset="0"/>
        </a:defRPr>
      </a:lvl2pPr>
      <a:lvl3pPr algn="ctr" rtl="0" fontAlgn="base">
        <a:spcBef>
          <a:spcPct val="0"/>
        </a:spcBef>
        <a:spcAft>
          <a:spcPct val="0"/>
        </a:spcAft>
        <a:defRPr sz="4400">
          <a:solidFill>
            <a:srgbClr val="376092"/>
          </a:solidFill>
          <a:latin typeface="Calibri" charset="0"/>
          <a:ea typeface="ＭＳ Ｐゴシック" charset="0"/>
          <a:cs typeface="ＭＳ Ｐゴシック" charset="0"/>
        </a:defRPr>
      </a:lvl3pPr>
      <a:lvl4pPr algn="ctr" rtl="0" fontAlgn="base">
        <a:spcBef>
          <a:spcPct val="0"/>
        </a:spcBef>
        <a:spcAft>
          <a:spcPct val="0"/>
        </a:spcAft>
        <a:defRPr sz="4400">
          <a:solidFill>
            <a:srgbClr val="376092"/>
          </a:solidFill>
          <a:latin typeface="Calibri" charset="0"/>
          <a:ea typeface="ＭＳ Ｐゴシック" charset="0"/>
          <a:cs typeface="ＭＳ Ｐゴシック" charset="0"/>
        </a:defRPr>
      </a:lvl4pPr>
      <a:lvl5pPr algn="ctr" rtl="0" fontAlgn="base">
        <a:spcBef>
          <a:spcPct val="0"/>
        </a:spcBef>
        <a:spcAft>
          <a:spcPct val="0"/>
        </a:spcAft>
        <a:defRPr sz="4400">
          <a:solidFill>
            <a:srgbClr val="376092"/>
          </a:solidFill>
          <a:latin typeface="Calibri" charset="0"/>
          <a:ea typeface="ＭＳ Ｐゴシック" charset="0"/>
          <a:cs typeface="ＭＳ Ｐゴシック" charset="0"/>
        </a:defRPr>
      </a:lvl5pPr>
      <a:lvl6pPr marL="457200" algn="ctr" rtl="0" fontAlgn="base">
        <a:spcBef>
          <a:spcPct val="0"/>
        </a:spcBef>
        <a:spcAft>
          <a:spcPct val="0"/>
        </a:spcAft>
        <a:defRPr sz="4400">
          <a:solidFill>
            <a:srgbClr val="376092"/>
          </a:solidFill>
          <a:latin typeface="Calibri" charset="0"/>
          <a:ea typeface="ＭＳ Ｐゴシック" charset="0"/>
          <a:cs typeface="ＭＳ Ｐゴシック" charset="0"/>
        </a:defRPr>
      </a:lvl6pPr>
      <a:lvl7pPr marL="914400" algn="ctr" rtl="0" fontAlgn="base">
        <a:spcBef>
          <a:spcPct val="0"/>
        </a:spcBef>
        <a:spcAft>
          <a:spcPct val="0"/>
        </a:spcAft>
        <a:defRPr sz="4400">
          <a:solidFill>
            <a:srgbClr val="376092"/>
          </a:solidFill>
          <a:latin typeface="Calibri" charset="0"/>
          <a:ea typeface="ＭＳ Ｐゴシック" charset="0"/>
          <a:cs typeface="ＭＳ Ｐゴシック" charset="0"/>
        </a:defRPr>
      </a:lvl7pPr>
      <a:lvl8pPr marL="1371600" algn="ctr" rtl="0" fontAlgn="base">
        <a:spcBef>
          <a:spcPct val="0"/>
        </a:spcBef>
        <a:spcAft>
          <a:spcPct val="0"/>
        </a:spcAft>
        <a:defRPr sz="4400">
          <a:solidFill>
            <a:srgbClr val="376092"/>
          </a:solidFill>
          <a:latin typeface="Calibri" charset="0"/>
          <a:ea typeface="ＭＳ Ｐゴシック" charset="0"/>
          <a:cs typeface="ＭＳ Ｐゴシック" charset="0"/>
        </a:defRPr>
      </a:lvl8pPr>
      <a:lvl9pPr marL="1828800" algn="ctr" rtl="0" fontAlgn="base">
        <a:spcBef>
          <a:spcPct val="0"/>
        </a:spcBef>
        <a:spcAft>
          <a:spcPct val="0"/>
        </a:spcAft>
        <a:defRPr sz="4400">
          <a:solidFill>
            <a:srgbClr val="376092"/>
          </a:solidFill>
          <a:latin typeface="Calibri" charset="0"/>
          <a:ea typeface="ＭＳ Ｐゴシック" charset="0"/>
          <a:cs typeface="ＭＳ Ｐゴシック" charset="0"/>
        </a:defRPr>
      </a:lvl9pPr>
    </p:titleStyle>
    <p:bodyStyle>
      <a:lvl1pPr marL="342900" indent="-342900" algn="l" rtl="0" fontAlgn="base">
        <a:spcBef>
          <a:spcPct val="20000"/>
        </a:spcBef>
        <a:spcAft>
          <a:spcPct val="0"/>
        </a:spcAft>
        <a:defRPr sz="3200" kern="1200">
          <a:solidFill>
            <a:srgbClr val="7F7F7F"/>
          </a:solidFill>
          <a:latin typeface="+mn-lt"/>
          <a:ea typeface="ＭＳ Ｐゴシック" charset="0"/>
          <a:cs typeface="ＭＳ Ｐゴシック" charset="0"/>
        </a:defRPr>
      </a:lvl1pPr>
      <a:lvl2pPr marL="971550" indent="-514350" algn="l" rtl="0" fontAlgn="base">
        <a:spcBef>
          <a:spcPct val="20000"/>
        </a:spcBef>
        <a:spcAft>
          <a:spcPct val="0"/>
        </a:spcAft>
        <a:defRPr sz="2800" kern="1200">
          <a:solidFill>
            <a:srgbClr val="7F7F7F"/>
          </a:solidFill>
          <a:latin typeface="+mn-lt"/>
          <a:ea typeface="ＭＳ Ｐゴシック" charset="0"/>
          <a:cs typeface="+mn-cs"/>
        </a:defRPr>
      </a:lvl2pPr>
      <a:lvl3pPr marL="1371600" indent="-457200" algn="l" rtl="0" fontAlgn="base">
        <a:spcBef>
          <a:spcPct val="20000"/>
        </a:spcBef>
        <a:spcAft>
          <a:spcPct val="0"/>
        </a:spcAft>
        <a:defRPr sz="2400" kern="1200">
          <a:solidFill>
            <a:srgbClr val="7F7F7F"/>
          </a:solidFill>
          <a:latin typeface="+mn-lt"/>
          <a:ea typeface="ＭＳ Ｐゴシック" charset="0"/>
          <a:cs typeface="+mn-cs"/>
        </a:defRPr>
      </a:lvl3pPr>
      <a:lvl4pPr marL="1828800" indent="-457200" algn="l" rtl="0" fontAlgn="base">
        <a:spcBef>
          <a:spcPct val="20000"/>
        </a:spcBef>
        <a:spcAft>
          <a:spcPct val="0"/>
        </a:spcAft>
        <a:defRPr sz="2000" kern="1200">
          <a:solidFill>
            <a:srgbClr val="7F7F7F"/>
          </a:solidFill>
          <a:latin typeface="+mn-lt"/>
          <a:ea typeface="ＭＳ Ｐゴシック" charset="0"/>
          <a:cs typeface="+mn-cs"/>
        </a:defRPr>
      </a:lvl4pPr>
      <a:lvl5pPr marL="2286000" indent="-457200" algn="l" rtl="0" fontAlgn="base">
        <a:spcBef>
          <a:spcPct val="20000"/>
        </a:spcBef>
        <a:spcAft>
          <a:spcPct val="0"/>
        </a:spcAft>
        <a:defRPr sz="2000" kern="1200">
          <a:solidFill>
            <a:srgbClr val="7F7F7F"/>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lstStyle/>
          <a:p>
            <a:r>
              <a:rPr lang="en-US" sz="3600" b="0" dirty="0"/>
              <a:t>How Cultural Competency</a:t>
            </a:r>
            <a:br>
              <a:rPr lang="en-US" sz="3600" b="0" dirty="0"/>
            </a:br>
            <a:r>
              <a:rPr lang="en-US" sz="3600" b="0" dirty="0"/>
              <a:t>Can Help Reduce Health</a:t>
            </a:r>
            <a:br>
              <a:rPr lang="en-US" sz="3600" b="0" dirty="0"/>
            </a:br>
            <a:r>
              <a:rPr lang="en-US" sz="3600" b="0" dirty="0"/>
              <a:t>Disparities</a:t>
            </a:r>
            <a:endParaRPr lang="en-US" sz="3600" dirty="0">
              <a:ea typeface="+mj-ea"/>
              <a:cs typeface="+mj-cs"/>
            </a:endParaRPr>
          </a:p>
        </p:txBody>
      </p:sp>
      <p:sp>
        <p:nvSpPr>
          <p:cNvPr id="25602" name="Subtitle 2"/>
          <p:cNvSpPr>
            <a:spLocks noGrp="1"/>
          </p:cNvSpPr>
          <p:nvPr>
            <p:ph type="subTitle" idx="1"/>
          </p:nvPr>
        </p:nvSpPr>
        <p:spPr/>
        <p:txBody>
          <a:bodyPr/>
          <a:lstStyle/>
          <a:p>
            <a:pPr lvl="0"/>
            <a:r>
              <a:rPr lang="en-US" dirty="0"/>
              <a:t>Directed Readings </a:t>
            </a:r>
            <a:br>
              <a:rPr lang="en-US" dirty="0"/>
            </a:br>
            <a:r>
              <a:rPr lang="en-US" dirty="0"/>
              <a:t>In the Classroom</a:t>
            </a:r>
          </a:p>
          <a:p>
            <a:endParaRPr lang="en-US" dirty="0">
              <a:latin typeface="Calibri" charset="0"/>
            </a:endParaRPr>
          </a:p>
        </p:txBody>
      </p:sp>
      <p:pic>
        <p:nvPicPr>
          <p:cNvPr id="4" name="Picture 3" descr="RADT12_MarApr150x197.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8400" y="2286000"/>
            <a:ext cx="2286000" cy="3001963"/>
          </a:xfrm>
          <a:prstGeom prst="rect">
            <a:avLst/>
          </a:prstGeom>
          <a:effectLst>
            <a:outerShdw blurRad="222250" dist="139700" dir="2700000" algn="tl" rotWithShape="0">
              <a:srgbClr val="000000">
                <a:alpha val="17000"/>
              </a:srgbClr>
            </a:outerShdw>
          </a:effectLst>
        </p:spPr>
      </p:pic>
      <p:sp>
        <p:nvSpPr>
          <p:cNvPr id="5" name="Rectangle 4"/>
          <p:cNvSpPr/>
          <p:nvPr/>
        </p:nvSpPr>
        <p:spPr>
          <a:xfrm>
            <a:off x="729043" y="3733800"/>
            <a:ext cx="5443157" cy="369332"/>
          </a:xfrm>
          <a:prstGeom prst="rect">
            <a:avLst/>
          </a:prstGeom>
        </p:spPr>
        <p:txBody>
          <a:bodyPr wrap="none">
            <a:spAutoFit/>
          </a:bodyPr>
          <a:lstStyle/>
          <a:p>
            <a:r>
              <a:rPr lang="en-US" dirty="0" smtClean="0">
                <a:solidFill>
                  <a:schemeClr val="tx1">
                    <a:lumMod val="65000"/>
                    <a:lumOff val="35000"/>
                  </a:schemeClr>
                </a:solidFill>
              </a:rPr>
              <a:t>October/November 2012 </a:t>
            </a:r>
            <a:r>
              <a:rPr lang="en-US" dirty="0">
                <a:solidFill>
                  <a:schemeClr val="tx1">
                    <a:lumMod val="65000"/>
                    <a:lumOff val="35000"/>
                  </a:schemeClr>
                </a:solidFill>
              </a:rPr>
              <a:t>issue of </a:t>
            </a:r>
            <a:r>
              <a:rPr lang="en-US" i="1" dirty="0">
                <a:solidFill>
                  <a:schemeClr val="tx1">
                    <a:lumMod val="65000"/>
                    <a:lumOff val="35000"/>
                  </a:schemeClr>
                </a:solidFill>
              </a:rPr>
              <a:t>Radiologic </a:t>
            </a:r>
            <a:r>
              <a:rPr lang="en-US" i="1" dirty="0" smtClean="0">
                <a:solidFill>
                  <a:schemeClr val="tx1">
                    <a:lumMod val="65000"/>
                    <a:lumOff val="35000"/>
                  </a:schemeClr>
                </a:solidFill>
              </a:rPr>
              <a:t>Technology</a:t>
            </a:r>
            <a:endParaRPr lang="en-US"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Help-seeking Behavior</a:t>
            </a:r>
          </a:p>
        </p:txBody>
      </p:sp>
      <p:sp>
        <p:nvSpPr>
          <p:cNvPr id="26626" name="Content Placeholder 2"/>
          <p:cNvSpPr>
            <a:spLocks noGrp="1"/>
          </p:cNvSpPr>
          <p:nvPr>
            <p:ph idx="1"/>
          </p:nvPr>
        </p:nvSpPr>
        <p:spPr>
          <a:xfrm>
            <a:off x="457200" y="1676400"/>
            <a:ext cx="8229600" cy="4221162"/>
          </a:xfrm>
        </p:spPr>
        <p:txBody>
          <a:bodyPr/>
          <a:lstStyle/>
          <a:p>
            <a:r>
              <a:rPr lang="en-US" sz="2600" dirty="0">
                <a:latin typeface="Calibri" charset="0"/>
              </a:rPr>
              <a:t>Our cultural backgrounds also may influence </a:t>
            </a:r>
            <a:r>
              <a:rPr lang="en-US" sz="2600" dirty="0" smtClean="0">
                <a:latin typeface="Calibri" charset="0"/>
              </a:rPr>
              <a:t>how intensely </a:t>
            </a:r>
            <a:r>
              <a:rPr lang="en-US" sz="2600" dirty="0">
                <a:latin typeface="Calibri" charset="0"/>
              </a:rPr>
              <a:t>we experience illness, what type of </a:t>
            </a:r>
            <a:r>
              <a:rPr lang="en-US" sz="2600" dirty="0" smtClean="0">
                <a:latin typeface="Calibri" charset="0"/>
              </a:rPr>
              <a:t>treatment we </a:t>
            </a:r>
            <a:r>
              <a:rPr lang="en-US" sz="2600" dirty="0">
                <a:latin typeface="Calibri" charset="0"/>
              </a:rPr>
              <a:t>seek, and how we respond to that treatment. </a:t>
            </a:r>
            <a:r>
              <a:rPr lang="en-US" sz="2600" dirty="0" smtClean="0">
                <a:latin typeface="Calibri" charset="0"/>
              </a:rPr>
              <a:t>Such tendencies </a:t>
            </a:r>
            <a:r>
              <a:rPr lang="en-US" sz="2600" dirty="0">
                <a:latin typeface="Calibri" charset="0"/>
              </a:rPr>
              <a:t>and cultural influences may be passed </a:t>
            </a:r>
            <a:r>
              <a:rPr lang="en-US" sz="2600" dirty="0" smtClean="0">
                <a:latin typeface="Calibri" charset="0"/>
              </a:rPr>
              <a:t>from 1 </a:t>
            </a:r>
            <a:r>
              <a:rPr lang="en-US" sz="2600" dirty="0">
                <a:latin typeface="Calibri" charset="0"/>
              </a:rPr>
              <a:t>generation to another through parental modeling</a:t>
            </a:r>
            <a:r>
              <a:rPr lang="en-US" sz="2600" dirty="0" smtClean="0">
                <a:latin typeface="Calibri" charset="0"/>
              </a:rPr>
              <a:t>. On </a:t>
            </a:r>
            <a:r>
              <a:rPr lang="en-US" sz="2600" dirty="0">
                <a:latin typeface="Calibri" charset="0"/>
              </a:rPr>
              <a:t>1 extreme, some parents may have modeled </a:t>
            </a:r>
            <a:r>
              <a:rPr lang="en-US" sz="2600" dirty="0" smtClean="0">
                <a:latin typeface="Calibri" charset="0"/>
              </a:rPr>
              <a:t>an excessive </a:t>
            </a:r>
            <a:r>
              <a:rPr lang="en-US" sz="2600" dirty="0">
                <a:latin typeface="Calibri" charset="0"/>
              </a:rPr>
              <a:t>response to illness that borders on </a:t>
            </a:r>
            <a:r>
              <a:rPr lang="en-US" sz="2600" dirty="0" smtClean="0">
                <a:latin typeface="Calibri" charset="0"/>
              </a:rPr>
              <a:t>hypochondria; on </a:t>
            </a:r>
            <a:r>
              <a:rPr lang="en-US" sz="2600" dirty="0">
                <a:latin typeface="Calibri" charset="0"/>
              </a:rPr>
              <a:t>the other extreme, some parents </a:t>
            </a:r>
            <a:r>
              <a:rPr lang="en-US" sz="2600" dirty="0" smtClean="0">
                <a:latin typeface="Calibri" charset="0"/>
              </a:rPr>
              <a:t>may have </a:t>
            </a:r>
            <a:r>
              <a:rPr lang="en-US" sz="2600" dirty="0">
                <a:latin typeface="Calibri" charset="0"/>
              </a:rPr>
              <a:t>modeled an inadequate response to symptoms </a:t>
            </a:r>
            <a:r>
              <a:rPr lang="en-US" sz="2600" dirty="0" smtClean="0">
                <a:latin typeface="Calibri" charset="0"/>
              </a:rPr>
              <a:t>or deny </a:t>
            </a:r>
            <a:r>
              <a:rPr lang="en-US" sz="2600" dirty="0">
                <a:latin typeface="Calibri" charset="0"/>
              </a:rPr>
              <a:t>the illness </a:t>
            </a:r>
            <a:r>
              <a:rPr lang="en-US" sz="2600" dirty="0" smtClean="0">
                <a:latin typeface="Calibri" charset="0"/>
              </a:rPr>
              <a:t>entirely.</a:t>
            </a:r>
            <a:endParaRPr lang="en-US" sz="2600" dirty="0">
              <a:latin typeface="Calibri" charset="0"/>
            </a:endParaRPr>
          </a:p>
        </p:txBody>
      </p:sp>
    </p:spTree>
    <p:extLst>
      <p:ext uri="{BB962C8B-B14F-4D97-AF65-F5344CB8AC3E}">
        <p14:creationId xmlns:p14="http://schemas.microsoft.com/office/powerpoint/2010/main" val="9274691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Help-seeking Behavior</a:t>
            </a:r>
          </a:p>
        </p:txBody>
      </p:sp>
      <p:sp>
        <p:nvSpPr>
          <p:cNvPr id="26626" name="Content Placeholder 2"/>
          <p:cNvSpPr>
            <a:spLocks noGrp="1"/>
          </p:cNvSpPr>
          <p:nvPr>
            <p:ph idx="1"/>
          </p:nvPr>
        </p:nvSpPr>
        <p:spPr>
          <a:xfrm>
            <a:off x="457200" y="1676400"/>
            <a:ext cx="8229600" cy="4221162"/>
          </a:xfrm>
        </p:spPr>
        <p:txBody>
          <a:bodyPr/>
          <a:lstStyle/>
          <a:p>
            <a:r>
              <a:rPr lang="en-US" sz="2600" dirty="0">
                <a:latin typeface="Calibri" charset="0"/>
              </a:rPr>
              <a:t>The health care system in a patient’s original </a:t>
            </a:r>
            <a:r>
              <a:rPr lang="en-US" sz="2600" dirty="0" smtClean="0">
                <a:latin typeface="Calibri" charset="0"/>
              </a:rPr>
              <a:t>homeland also </a:t>
            </a:r>
            <a:r>
              <a:rPr lang="en-US" sz="2600" dirty="0">
                <a:latin typeface="Calibri" charset="0"/>
              </a:rPr>
              <a:t>may influence how he or she seeks care </a:t>
            </a:r>
            <a:r>
              <a:rPr lang="en-US" sz="2600" dirty="0" smtClean="0">
                <a:latin typeface="Calibri" charset="0"/>
              </a:rPr>
              <a:t>and responds </a:t>
            </a:r>
            <a:r>
              <a:rPr lang="en-US" sz="2600" dirty="0">
                <a:latin typeface="Calibri" charset="0"/>
              </a:rPr>
              <a:t>to health care professionals in the </a:t>
            </a:r>
            <a:r>
              <a:rPr lang="en-US" sz="2600" dirty="0" smtClean="0">
                <a:latin typeface="Calibri" charset="0"/>
              </a:rPr>
              <a:t>United States. For </a:t>
            </a:r>
            <a:r>
              <a:rPr lang="en-US" sz="2600" dirty="0">
                <a:latin typeface="Calibri" charset="0"/>
              </a:rPr>
              <a:t>example, if relatively mild illnesses such </a:t>
            </a:r>
            <a:r>
              <a:rPr lang="en-US" sz="2600" dirty="0" smtClean="0">
                <a:latin typeface="Calibri" charset="0"/>
              </a:rPr>
              <a:t>as coughs</a:t>
            </a:r>
            <a:r>
              <a:rPr lang="en-US" sz="2600" dirty="0">
                <a:latin typeface="Calibri" charset="0"/>
              </a:rPr>
              <a:t>, diarrhea, or stomachaches were addressed </a:t>
            </a:r>
            <a:r>
              <a:rPr lang="en-US" sz="2600" dirty="0" smtClean="0">
                <a:latin typeface="Calibri" charset="0"/>
              </a:rPr>
              <a:t>with herbal </a:t>
            </a:r>
            <a:r>
              <a:rPr lang="en-US" sz="2600" dirty="0">
                <a:latin typeface="Calibri" charset="0"/>
              </a:rPr>
              <a:t>medicines, the practice is likely to continue </a:t>
            </a:r>
            <a:r>
              <a:rPr lang="en-US" sz="2600" dirty="0" smtClean="0">
                <a:latin typeface="Calibri" charset="0"/>
              </a:rPr>
              <a:t>while living </a:t>
            </a:r>
            <a:r>
              <a:rPr lang="en-US" sz="2600" dirty="0">
                <a:latin typeface="Calibri" charset="0"/>
              </a:rPr>
              <a:t>in the United </a:t>
            </a:r>
            <a:r>
              <a:rPr lang="en-US" sz="2600" dirty="0" smtClean="0">
                <a:latin typeface="Calibri" charset="0"/>
              </a:rPr>
              <a:t>States. Biomedical </a:t>
            </a:r>
            <a:r>
              <a:rPr lang="en-US" sz="2600" dirty="0">
                <a:latin typeface="Calibri" charset="0"/>
              </a:rPr>
              <a:t>care may </a:t>
            </a:r>
            <a:r>
              <a:rPr lang="en-US" sz="2600" dirty="0" smtClean="0">
                <a:latin typeface="Calibri" charset="0"/>
              </a:rPr>
              <a:t>be sought </a:t>
            </a:r>
            <a:r>
              <a:rPr lang="en-US" sz="2600" dirty="0">
                <a:latin typeface="Calibri" charset="0"/>
              </a:rPr>
              <a:t>only for more serious or worsening conditions.</a:t>
            </a:r>
          </a:p>
        </p:txBody>
      </p:sp>
    </p:spTree>
    <p:extLst>
      <p:ext uri="{BB962C8B-B14F-4D97-AF65-F5344CB8AC3E}">
        <p14:creationId xmlns:p14="http://schemas.microsoft.com/office/powerpoint/2010/main" val="87742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Role of Family Members</a:t>
            </a:r>
          </a:p>
        </p:txBody>
      </p:sp>
      <p:sp>
        <p:nvSpPr>
          <p:cNvPr id="26626" name="Content Placeholder 2"/>
          <p:cNvSpPr>
            <a:spLocks noGrp="1"/>
          </p:cNvSpPr>
          <p:nvPr>
            <p:ph idx="1"/>
          </p:nvPr>
        </p:nvSpPr>
        <p:spPr>
          <a:xfrm>
            <a:off x="457200" y="1676400"/>
            <a:ext cx="8229600" cy="4221162"/>
          </a:xfrm>
        </p:spPr>
        <p:txBody>
          <a:bodyPr/>
          <a:lstStyle/>
          <a:p>
            <a:r>
              <a:rPr lang="en-US" sz="2600" dirty="0">
                <a:latin typeface="Calibri" charset="0"/>
              </a:rPr>
              <a:t>Radiologic technologists and other health </a:t>
            </a:r>
            <a:r>
              <a:rPr lang="en-US" sz="2600" dirty="0" smtClean="0">
                <a:latin typeface="Calibri" charset="0"/>
              </a:rPr>
              <a:t>care professionals </a:t>
            </a:r>
            <a:r>
              <a:rPr lang="en-US" sz="2600" dirty="0">
                <a:latin typeface="Calibri" charset="0"/>
              </a:rPr>
              <a:t>may be confused or surprised by </a:t>
            </a:r>
            <a:r>
              <a:rPr lang="en-US" sz="2600" dirty="0" smtClean="0">
                <a:latin typeface="Calibri" charset="0"/>
              </a:rPr>
              <a:t>how involved </a:t>
            </a:r>
            <a:r>
              <a:rPr lang="en-US" sz="2600" dirty="0">
                <a:latin typeface="Calibri" charset="0"/>
              </a:rPr>
              <a:t>some family members of patients are. </a:t>
            </a:r>
            <a:r>
              <a:rPr lang="en-US" sz="2600" dirty="0" smtClean="0">
                <a:latin typeface="Calibri" charset="0"/>
              </a:rPr>
              <a:t>In many </a:t>
            </a:r>
            <a:r>
              <a:rPr lang="en-US" sz="2600" dirty="0">
                <a:latin typeface="Calibri" charset="0"/>
              </a:rPr>
              <a:t>cultures, multiple family members </a:t>
            </a:r>
            <a:r>
              <a:rPr lang="en-US" sz="2600" dirty="0" smtClean="0">
                <a:latin typeface="Calibri" charset="0"/>
              </a:rPr>
              <a:t>commonly </a:t>
            </a:r>
            <a:r>
              <a:rPr lang="en-US" sz="2600" dirty="0"/>
              <a:t>accompany patients to medical appointments or </a:t>
            </a:r>
            <a:r>
              <a:rPr lang="en-US" sz="2600" dirty="0" smtClean="0"/>
              <a:t>remain with </a:t>
            </a:r>
            <a:r>
              <a:rPr lang="en-US" sz="2600" dirty="0"/>
              <a:t>them throughout a hospital stay. This is </a:t>
            </a:r>
            <a:r>
              <a:rPr lang="en-US" sz="2600" dirty="0" smtClean="0"/>
              <a:t>especially common </a:t>
            </a:r>
            <a:r>
              <a:rPr lang="en-US" sz="2600" dirty="0"/>
              <a:t>with a woman or child </a:t>
            </a:r>
            <a:r>
              <a:rPr lang="en-US" sz="2600" dirty="0" smtClean="0"/>
              <a:t>patient. When staying </a:t>
            </a:r>
            <a:r>
              <a:rPr lang="en-US" sz="2600" dirty="0"/>
              <a:t>overnight is impractical or impossible, </a:t>
            </a:r>
            <a:r>
              <a:rPr lang="en-US" sz="2600" dirty="0" smtClean="0"/>
              <a:t>multiple family </a:t>
            </a:r>
            <a:r>
              <a:rPr lang="en-US" sz="2600" dirty="0"/>
              <a:t>members may visit daily to show concern and </a:t>
            </a:r>
            <a:r>
              <a:rPr lang="en-US" sz="2600" dirty="0" smtClean="0"/>
              <a:t>to address </a:t>
            </a:r>
            <a:r>
              <a:rPr lang="en-US" sz="2600" dirty="0"/>
              <a:t>their own or the patient’s worries. If a nursing shortage existed in the patient’s </a:t>
            </a:r>
            <a:r>
              <a:rPr lang="en-US" sz="2600" dirty="0" smtClean="0"/>
              <a:t>original homeland</a:t>
            </a:r>
            <a:r>
              <a:rPr lang="en-US" sz="2600" dirty="0"/>
              <a:t>, family members may be </a:t>
            </a:r>
            <a:r>
              <a:rPr lang="en-US" sz="2600" dirty="0" smtClean="0"/>
              <a:t>accustomed to </a:t>
            </a:r>
            <a:r>
              <a:rPr lang="en-US" sz="2600" dirty="0"/>
              <a:t>handling basic care such as hygiene </a:t>
            </a:r>
            <a:r>
              <a:rPr lang="en-US" sz="2600" dirty="0" smtClean="0"/>
              <a:t>or feeding.</a:t>
            </a:r>
            <a:endParaRPr lang="en-US" sz="2600" dirty="0">
              <a:latin typeface="Calibri" charset="0"/>
            </a:endParaRPr>
          </a:p>
        </p:txBody>
      </p:sp>
    </p:spTree>
    <p:extLst>
      <p:ext uri="{BB962C8B-B14F-4D97-AF65-F5344CB8AC3E}">
        <p14:creationId xmlns:p14="http://schemas.microsoft.com/office/powerpoint/2010/main" val="9060367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Using Medical Interpreters</a:t>
            </a:r>
          </a:p>
        </p:txBody>
      </p:sp>
      <p:sp>
        <p:nvSpPr>
          <p:cNvPr id="26626" name="Content Placeholder 2"/>
          <p:cNvSpPr>
            <a:spLocks noGrp="1"/>
          </p:cNvSpPr>
          <p:nvPr>
            <p:ph idx="1"/>
          </p:nvPr>
        </p:nvSpPr>
        <p:spPr>
          <a:xfrm>
            <a:off x="457200" y="1676400"/>
            <a:ext cx="8229600" cy="4221162"/>
          </a:xfrm>
        </p:spPr>
        <p:txBody>
          <a:bodyPr/>
          <a:lstStyle/>
          <a:p>
            <a:r>
              <a:rPr lang="en-US" sz="2600" dirty="0">
                <a:latin typeface="Calibri" charset="0"/>
              </a:rPr>
              <a:t>Preferred language may be the most obvious </a:t>
            </a:r>
            <a:r>
              <a:rPr lang="en-US" sz="2600" dirty="0" smtClean="0">
                <a:latin typeface="Calibri" charset="0"/>
              </a:rPr>
              <a:t>cultural difference </a:t>
            </a:r>
            <a:r>
              <a:rPr lang="en-US" sz="2600" dirty="0">
                <a:latin typeface="Calibri" charset="0"/>
              </a:rPr>
              <a:t>a radiologic technologist encounters </a:t>
            </a:r>
            <a:r>
              <a:rPr lang="en-US" sz="2600" dirty="0" smtClean="0">
                <a:latin typeface="Calibri" charset="0"/>
              </a:rPr>
              <a:t>when practicing </a:t>
            </a:r>
            <a:r>
              <a:rPr lang="en-US" sz="2600" dirty="0">
                <a:latin typeface="Calibri" charset="0"/>
              </a:rPr>
              <a:t>in an ethnically diverse service area. </a:t>
            </a:r>
            <a:r>
              <a:rPr lang="en-US" sz="2600" dirty="0" smtClean="0">
                <a:latin typeface="Calibri" charset="0"/>
              </a:rPr>
              <a:t>Language barriers </a:t>
            </a:r>
            <a:r>
              <a:rPr lang="en-US" sz="2600" dirty="0">
                <a:latin typeface="Calibri" charset="0"/>
              </a:rPr>
              <a:t>could compromise quality of care and </a:t>
            </a:r>
            <a:r>
              <a:rPr lang="en-US" sz="2600" dirty="0" smtClean="0">
                <a:latin typeface="Calibri" charset="0"/>
              </a:rPr>
              <a:t>patient safety. When </a:t>
            </a:r>
            <a:r>
              <a:rPr lang="en-US" sz="2600" dirty="0">
                <a:latin typeface="Calibri" charset="0"/>
              </a:rPr>
              <a:t>a patient’s first language is not English </a:t>
            </a:r>
            <a:r>
              <a:rPr lang="en-US" sz="2600" dirty="0" smtClean="0">
                <a:latin typeface="Calibri" charset="0"/>
              </a:rPr>
              <a:t>or when </a:t>
            </a:r>
            <a:r>
              <a:rPr lang="en-US" sz="2600" dirty="0">
                <a:latin typeface="Calibri" charset="0"/>
              </a:rPr>
              <a:t>a patient has limited English proficiency (LEP), </a:t>
            </a:r>
            <a:r>
              <a:rPr lang="en-US" sz="2600" dirty="0" smtClean="0">
                <a:latin typeface="Calibri" charset="0"/>
              </a:rPr>
              <a:t>a specially </a:t>
            </a:r>
            <a:r>
              <a:rPr lang="en-US" sz="2600" dirty="0">
                <a:latin typeface="Calibri" charset="0"/>
              </a:rPr>
              <a:t>trained medical interpreter may be necessary</a:t>
            </a:r>
            <a:r>
              <a:rPr lang="en-US" sz="2600" dirty="0" smtClean="0">
                <a:latin typeface="Calibri" charset="0"/>
              </a:rPr>
              <a:t>.</a:t>
            </a:r>
          </a:p>
          <a:p>
            <a:r>
              <a:rPr lang="en-US" sz="2600" dirty="0"/>
              <a:t>Although the definition of LEP is </a:t>
            </a:r>
            <a:r>
              <a:rPr lang="en-US" sz="2600" dirty="0" smtClean="0"/>
              <a:t>self-determined, typically </a:t>
            </a:r>
            <a:r>
              <a:rPr lang="en-US" sz="2600" dirty="0"/>
              <a:t>a patient who describes himself or herself </a:t>
            </a:r>
            <a:r>
              <a:rPr lang="en-US" sz="2600" dirty="0" smtClean="0"/>
              <a:t>as speaking </a:t>
            </a:r>
            <a:r>
              <a:rPr lang="en-US" sz="2600" dirty="0"/>
              <a:t>English less than “very well” is considered </a:t>
            </a:r>
            <a:r>
              <a:rPr lang="en-US" sz="2600" dirty="0" smtClean="0"/>
              <a:t>an LEP patient.</a:t>
            </a:r>
            <a:endParaRPr lang="en-US" sz="2600" dirty="0">
              <a:latin typeface="Calibri" charset="0"/>
            </a:endParaRPr>
          </a:p>
        </p:txBody>
      </p:sp>
    </p:spTree>
    <p:extLst>
      <p:ext uri="{BB962C8B-B14F-4D97-AF65-F5344CB8AC3E}">
        <p14:creationId xmlns:p14="http://schemas.microsoft.com/office/powerpoint/2010/main" val="13880531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Using Medical Interpreters</a:t>
            </a:r>
          </a:p>
        </p:txBody>
      </p:sp>
      <p:sp>
        <p:nvSpPr>
          <p:cNvPr id="26626" name="Content Placeholder 2"/>
          <p:cNvSpPr>
            <a:spLocks noGrp="1"/>
          </p:cNvSpPr>
          <p:nvPr>
            <p:ph idx="1"/>
          </p:nvPr>
        </p:nvSpPr>
        <p:spPr>
          <a:xfrm>
            <a:off x="228600" y="1676400"/>
            <a:ext cx="8458200" cy="4221162"/>
          </a:xfrm>
        </p:spPr>
        <p:txBody>
          <a:bodyPr/>
          <a:lstStyle/>
          <a:p>
            <a:r>
              <a:rPr lang="en-US" sz="2600" dirty="0" smtClean="0">
                <a:latin typeface="Calibri" charset="0"/>
              </a:rPr>
              <a:t>The </a:t>
            </a:r>
            <a:r>
              <a:rPr lang="en-US" sz="2600" dirty="0">
                <a:latin typeface="Calibri" charset="0"/>
              </a:rPr>
              <a:t>Civil Rights Act of 1964, which </a:t>
            </a:r>
            <a:r>
              <a:rPr lang="en-US" sz="2600" dirty="0" smtClean="0">
                <a:latin typeface="Calibri" charset="0"/>
              </a:rPr>
              <a:t>prohibits discrimination </a:t>
            </a:r>
            <a:r>
              <a:rPr lang="en-US" sz="2600" dirty="0">
                <a:latin typeface="Calibri" charset="0"/>
              </a:rPr>
              <a:t>on the basis of race, color, and </a:t>
            </a:r>
            <a:r>
              <a:rPr lang="en-US" sz="2600" dirty="0" smtClean="0">
                <a:latin typeface="Calibri" charset="0"/>
              </a:rPr>
              <a:t>national origin</a:t>
            </a:r>
            <a:r>
              <a:rPr lang="en-US" sz="2600" dirty="0">
                <a:latin typeface="Calibri" charset="0"/>
              </a:rPr>
              <a:t>, requires health care organizations and </a:t>
            </a:r>
            <a:r>
              <a:rPr lang="en-US" sz="2600" dirty="0" smtClean="0">
                <a:latin typeface="Calibri" charset="0"/>
              </a:rPr>
              <a:t>providers who </a:t>
            </a:r>
            <a:r>
              <a:rPr lang="en-US" sz="2600" dirty="0">
                <a:latin typeface="Calibri" charset="0"/>
              </a:rPr>
              <a:t>receive federal funding to make interpreter </a:t>
            </a:r>
            <a:r>
              <a:rPr lang="en-US" sz="2600" dirty="0" smtClean="0">
                <a:latin typeface="Calibri" charset="0"/>
              </a:rPr>
              <a:t>services available </a:t>
            </a:r>
            <a:r>
              <a:rPr lang="en-US" sz="2600" dirty="0">
                <a:latin typeface="Calibri" charset="0"/>
              </a:rPr>
              <a:t>to patients who have limited proficiency </a:t>
            </a:r>
            <a:r>
              <a:rPr lang="en-US" sz="2600" dirty="0" smtClean="0">
                <a:latin typeface="Calibri" charset="0"/>
              </a:rPr>
              <a:t>in English. </a:t>
            </a:r>
            <a:r>
              <a:rPr lang="en-US" sz="2600" dirty="0">
                <a:latin typeface="Calibri" charset="0"/>
              </a:rPr>
              <a:t>If interpreters are not provided to patients </a:t>
            </a:r>
            <a:r>
              <a:rPr lang="en-US" sz="2600" dirty="0" smtClean="0">
                <a:latin typeface="Calibri" charset="0"/>
              </a:rPr>
              <a:t>with limited </a:t>
            </a:r>
            <a:r>
              <a:rPr lang="en-US" sz="2600" dirty="0">
                <a:latin typeface="Calibri" charset="0"/>
              </a:rPr>
              <a:t>proficiency, health care providers and </a:t>
            </a:r>
            <a:r>
              <a:rPr lang="en-US" sz="2600" dirty="0" smtClean="0">
                <a:latin typeface="Calibri" charset="0"/>
              </a:rPr>
              <a:t>organizations risk </a:t>
            </a:r>
            <a:r>
              <a:rPr lang="en-US" sz="2600" dirty="0">
                <a:latin typeface="Calibri" charset="0"/>
              </a:rPr>
              <a:t>a discrimination claim. The importance </a:t>
            </a:r>
            <a:r>
              <a:rPr lang="en-US" sz="2600" dirty="0" smtClean="0">
                <a:latin typeface="Calibri" charset="0"/>
              </a:rPr>
              <a:t>of full </a:t>
            </a:r>
            <a:r>
              <a:rPr lang="en-US" sz="2600" dirty="0">
                <a:latin typeface="Calibri" charset="0"/>
              </a:rPr>
              <a:t>and </a:t>
            </a:r>
            <a:r>
              <a:rPr lang="en-US" sz="2600" dirty="0" smtClean="0">
                <a:latin typeface="Calibri" charset="0"/>
              </a:rPr>
              <a:t>accurate </a:t>
            </a:r>
            <a:r>
              <a:rPr lang="en-US" sz="2600" dirty="0">
                <a:latin typeface="Calibri" charset="0"/>
              </a:rPr>
              <a:t>communication is reflected in the </a:t>
            </a:r>
            <a:r>
              <a:rPr lang="en-US" sz="2600" dirty="0" smtClean="0">
                <a:latin typeface="Calibri" charset="0"/>
              </a:rPr>
              <a:t>U.S. Department </a:t>
            </a:r>
            <a:r>
              <a:rPr lang="en-US" sz="2600" dirty="0">
                <a:latin typeface="Calibri" charset="0"/>
              </a:rPr>
              <a:t>of Health and Human Services’ </a:t>
            </a:r>
            <a:r>
              <a:rPr lang="en-US" sz="2600" dirty="0" smtClean="0">
                <a:latin typeface="Calibri" charset="0"/>
              </a:rPr>
              <a:t>Culturally and </a:t>
            </a:r>
            <a:r>
              <a:rPr lang="en-US" sz="2600" dirty="0">
                <a:latin typeface="Calibri" charset="0"/>
              </a:rPr>
              <a:t>Linguistically Appropriate Services (CLAS) </a:t>
            </a:r>
            <a:r>
              <a:rPr lang="en-US" sz="2600" dirty="0" smtClean="0">
                <a:latin typeface="Calibri" charset="0"/>
              </a:rPr>
              <a:t>standards, where </a:t>
            </a:r>
            <a:r>
              <a:rPr lang="en-US" sz="2600" dirty="0">
                <a:latin typeface="Calibri" charset="0"/>
              </a:rPr>
              <a:t>standards 4 through 7 relate to </a:t>
            </a:r>
            <a:r>
              <a:rPr lang="en-US" sz="2600" dirty="0" smtClean="0">
                <a:latin typeface="Calibri" charset="0"/>
              </a:rPr>
              <a:t>providing interpreter </a:t>
            </a:r>
            <a:r>
              <a:rPr lang="en-US" sz="2600" dirty="0">
                <a:latin typeface="Calibri" charset="0"/>
              </a:rPr>
              <a:t>services or patient education materials </a:t>
            </a:r>
            <a:r>
              <a:rPr lang="en-US" sz="2600" dirty="0" smtClean="0">
                <a:latin typeface="Calibri" charset="0"/>
              </a:rPr>
              <a:t>in appropriate languages. </a:t>
            </a:r>
            <a:endParaRPr lang="en-US" sz="2600" dirty="0">
              <a:latin typeface="Calibri" charset="0"/>
            </a:endParaRPr>
          </a:p>
        </p:txBody>
      </p:sp>
    </p:spTree>
    <p:extLst>
      <p:ext uri="{BB962C8B-B14F-4D97-AF65-F5344CB8AC3E}">
        <p14:creationId xmlns:p14="http://schemas.microsoft.com/office/powerpoint/2010/main" val="34844467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Interpreter Service</a:t>
            </a:r>
          </a:p>
        </p:txBody>
      </p:sp>
      <p:sp>
        <p:nvSpPr>
          <p:cNvPr id="26626" name="Content Placeholder 2"/>
          <p:cNvSpPr>
            <a:spLocks noGrp="1"/>
          </p:cNvSpPr>
          <p:nvPr>
            <p:ph idx="1"/>
          </p:nvPr>
        </p:nvSpPr>
        <p:spPr>
          <a:xfrm>
            <a:off x="381000" y="1676400"/>
            <a:ext cx="8305800" cy="4221162"/>
          </a:xfrm>
        </p:spPr>
        <p:txBody>
          <a:bodyPr/>
          <a:lstStyle/>
          <a:p>
            <a:r>
              <a:rPr lang="en-US" sz="2600" dirty="0">
                <a:latin typeface="Calibri" charset="0"/>
              </a:rPr>
              <a:t>A formal plan for ensuring that interpreter </a:t>
            </a:r>
            <a:r>
              <a:rPr lang="en-US" sz="2600" dirty="0" smtClean="0">
                <a:latin typeface="Calibri" charset="0"/>
              </a:rPr>
              <a:t>services are </a:t>
            </a:r>
            <a:r>
              <a:rPr lang="en-US" sz="2600" dirty="0">
                <a:latin typeface="Calibri" charset="0"/>
              </a:rPr>
              <a:t>provided in a timely and reliable fashion </a:t>
            </a:r>
            <a:r>
              <a:rPr lang="en-US" sz="2600" dirty="0" smtClean="0">
                <a:latin typeface="Calibri" charset="0"/>
              </a:rPr>
              <a:t>will help </a:t>
            </a:r>
            <a:r>
              <a:rPr lang="en-US" sz="2600" dirty="0">
                <a:latin typeface="Calibri" charset="0"/>
              </a:rPr>
              <a:t>medical imaging facilities meet their ethical </a:t>
            </a:r>
            <a:r>
              <a:rPr lang="en-US" sz="2600" dirty="0" smtClean="0">
                <a:latin typeface="Calibri" charset="0"/>
              </a:rPr>
              <a:t>and </a:t>
            </a:r>
            <a:r>
              <a:rPr lang="en-US" sz="2800" dirty="0"/>
              <a:t>legal obligations to LEP patients and their families.</a:t>
            </a:r>
            <a:endParaRPr lang="en-US" sz="2600" dirty="0">
              <a:latin typeface="Calibri" charset="0"/>
            </a:endParaRPr>
          </a:p>
        </p:txBody>
      </p:sp>
    </p:spTree>
    <p:extLst>
      <p:ext uri="{BB962C8B-B14F-4D97-AF65-F5344CB8AC3E}">
        <p14:creationId xmlns:p14="http://schemas.microsoft.com/office/powerpoint/2010/main" val="11166395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Interpreter Service</a:t>
            </a:r>
          </a:p>
        </p:txBody>
      </p:sp>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447800" y="772700"/>
            <a:ext cx="6029325" cy="608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05356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For the Examination</a:t>
            </a:r>
          </a:p>
        </p:txBody>
      </p:sp>
      <p:sp>
        <p:nvSpPr>
          <p:cNvPr id="26626" name="Content Placeholder 2"/>
          <p:cNvSpPr>
            <a:spLocks noGrp="1"/>
          </p:cNvSpPr>
          <p:nvPr>
            <p:ph idx="1"/>
          </p:nvPr>
        </p:nvSpPr>
        <p:spPr>
          <a:xfrm>
            <a:off x="152400" y="1676400"/>
            <a:ext cx="8839200" cy="4221162"/>
          </a:xfrm>
        </p:spPr>
        <p:txBody>
          <a:bodyPr/>
          <a:lstStyle/>
          <a:p>
            <a:pPr>
              <a:spcBef>
                <a:spcPts val="0"/>
              </a:spcBef>
            </a:pPr>
            <a:r>
              <a:rPr lang="en-US" sz="2400" dirty="0">
                <a:latin typeface="Calibri" charset="0"/>
              </a:rPr>
              <a:t>Radiologic technologists who use trained </a:t>
            </a:r>
            <a:r>
              <a:rPr lang="en-US" sz="2400" dirty="0" smtClean="0">
                <a:latin typeface="Calibri" charset="0"/>
              </a:rPr>
              <a:t>medical interpreters should:</a:t>
            </a:r>
          </a:p>
          <a:p>
            <a:pPr>
              <a:spcBef>
                <a:spcPts val="0"/>
              </a:spcBef>
            </a:pPr>
            <a:endParaRPr lang="en-US" sz="2400" dirty="0">
              <a:latin typeface="Calibri" charset="0"/>
            </a:endParaRPr>
          </a:p>
          <a:p>
            <a:pPr marL="342900" indent="-342900">
              <a:spcBef>
                <a:spcPts val="0"/>
              </a:spcBef>
              <a:buFont typeface="Arial" pitchFamily="34" charset="0"/>
              <a:buChar char="•"/>
            </a:pPr>
            <a:r>
              <a:rPr lang="en-US" sz="2400" dirty="0" smtClean="0">
                <a:latin typeface="Calibri" charset="0"/>
              </a:rPr>
              <a:t>Allow </a:t>
            </a:r>
            <a:r>
              <a:rPr lang="en-US" sz="2400" dirty="0">
                <a:latin typeface="Calibri" charset="0"/>
              </a:rPr>
              <a:t>sufficient time for the imaging session </a:t>
            </a:r>
            <a:r>
              <a:rPr lang="en-US" sz="2400" dirty="0" smtClean="0">
                <a:latin typeface="Calibri" charset="0"/>
              </a:rPr>
              <a:t>– using </a:t>
            </a:r>
            <a:r>
              <a:rPr lang="en-US" sz="2400" dirty="0">
                <a:latin typeface="Calibri" charset="0"/>
              </a:rPr>
              <a:t>an interpreter can increase the time </a:t>
            </a:r>
            <a:r>
              <a:rPr lang="en-US" sz="2400" dirty="0" smtClean="0">
                <a:latin typeface="Calibri" charset="0"/>
              </a:rPr>
              <a:t>needed to </a:t>
            </a:r>
            <a:r>
              <a:rPr lang="en-US" sz="2400" dirty="0">
                <a:latin typeface="Calibri" charset="0"/>
              </a:rPr>
              <a:t>complete the imaging procedure.</a:t>
            </a:r>
          </a:p>
          <a:p>
            <a:pPr marL="342900" indent="-342900">
              <a:spcBef>
                <a:spcPts val="0"/>
              </a:spcBef>
              <a:buFont typeface="Arial" pitchFamily="34" charset="0"/>
              <a:buChar char="•"/>
            </a:pPr>
            <a:r>
              <a:rPr lang="en-US" sz="2400" dirty="0" smtClean="0">
                <a:latin typeface="Calibri" charset="0"/>
              </a:rPr>
              <a:t>Meet </a:t>
            </a:r>
            <a:r>
              <a:rPr lang="en-US" sz="2400" dirty="0">
                <a:latin typeface="Calibri" charset="0"/>
              </a:rPr>
              <a:t>briefly with the interpreter before the </a:t>
            </a:r>
            <a:r>
              <a:rPr lang="en-US" sz="2400" dirty="0" smtClean="0">
                <a:latin typeface="Calibri" charset="0"/>
              </a:rPr>
              <a:t>examination – </a:t>
            </a:r>
            <a:r>
              <a:rPr lang="en-US" sz="2400" dirty="0">
                <a:latin typeface="Calibri" charset="0"/>
              </a:rPr>
              <a:t>review basic information about the </a:t>
            </a:r>
            <a:r>
              <a:rPr lang="en-US" sz="2400" dirty="0" smtClean="0">
                <a:latin typeface="Calibri" charset="0"/>
              </a:rPr>
              <a:t>patient, the </a:t>
            </a:r>
            <a:r>
              <a:rPr lang="en-US" sz="2400" dirty="0">
                <a:latin typeface="Calibri" charset="0"/>
              </a:rPr>
              <a:t>reason for the procedure, the steps needed </a:t>
            </a:r>
            <a:r>
              <a:rPr lang="en-US" sz="2400" dirty="0" smtClean="0">
                <a:latin typeface="Calibri" charset="0"/>
              </a:rPr>
              <a:t>to complete </a:t>
            </a:r>
            <a:r>
              <a:rPr lang="en-US" sz="2400" dirty="0">
                <a:latin typeface="Calibri" charset="0"/>
              </a:rPr>
              <a:t>it, and any necessary </a:t>
            </a:r>
            <a:r>
              <a:rPr lang="en-US" sz="2400" dirty="0" smtClean="0">
                <a:latin typeface="Calibri" charset="0"/>
              </a:rPr>
              <a:t>documents. Decide where </a:t>
            </a:r>
            <a:r>
              <a:rPr lang="en-US" sz="2400" dirty="0">
                <a:latin typeface="Calibri" charset="0"/>
              </a:rPr>
              <a:t>the interpreter will sit or stand in the </a:t>
            </a:r>
            <a:r>
              <a:rPr lang="en-US" sz="2400" dirty="0" smtClean="0">
                <a:latin typeface="Calibri" charset="0"/>
              </a:rPr>
              <a:t>room and </a:t>
            </a:r>
            <a:r>
              <a:rPr lang="en-US" sz="2400" dirty="0">
                <a:latin typeface="Calibri" charset="0"/>
              </a:rPr>
              <a:t>inform the interpreter if lead aprons or </a:t>
            </a:r>
            <a:r>
              <a:rPr lang="en-US" sz="2400" dirty="0" smtClean="0">
                <a:latin typeface="Calibri" charset="0"/>
              </a:rPr>
              <a:t>other protective </a:t>
            </a:r>
            <a:r>
              <a:rPr lang="en-US" sz="2400" dirty="0">
                <a:latin typeface="Calibri" charset="0"/>
              </a:rPr>
              <a:t>measures will be used</a:t>
            </a:r>
            <a:r>
              <a:rPr lang="en-US" sz="2400" dirty="0" smtClean="0">
                <a:latin typeface="Calibri" charset="0"/>
              </a:rPr>
              <a:t>.</a:t>
            </a:r>
            <a:endParaRPr lang="en-US" sz="2400" dirty="0">
              <a:latin typeface="Calibri" charset="0"/>
            </a:endParaRPr>
          </a:p>
        </p:txBody>
      </p:sp>
    </p:spTree>
    <p:extLst>
      <p:ext uri="{BB962C8B-B14F-4D97-AF65-F5344CB8AC3E}">
        <p14:creationId xmlns:p14="http://schemas.microsoft.com/office/powerpoint/2010/main" val="22630045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For the Examination</a:t>
            </a:r>
          </a:p>
        </p:txBody>
      </p:sp>
      <p:sp>
        <p:nvSpPr>
          <p:cNvPr id="26626" name="Content Placeholder 2"/>
          <p:cNvSpPr>
            <a:spLocks noGrp="1"/>
          </p:cNvSpPr>
          <p:nvPr>
            <p:ph idx="1"/>
          </p:nvPr>
        </p:nvSpPr>
        <p:spPr>
          <a:xfrm>
            <a:off x="381000" y="1676400"/>
            <a:ext cx="8458200" cy="4221162"/>
          </a:xfrm>
        </p:spPr>
        <p:txBody>
          <a:bodyPr/>
          <a:lstStyle/>
          <a:p>
            <a:pPr marL="342900" indent="-342900">
              <a:spcBef>
                <a:spcPts val="0"/>
              </a:spcBef>
              <a:buFont typeface="Arial" pitchFamily="34" charset="0"/>
              <a:buChar char="•"/>
            </a:pPr>
            <a:r>
              <a:rPr lang="en-US" sz="2300" dirty="0">
                <a:latin typeface="Calibri" charset="0"/>
              </a:rPr>
              <a:t>View the interpreter as an ally who can help facilitate successful completion of the procedure – he or she is a cultural, as well as linguistic, interpreter who can point out culturally appropriate social interactions with the patient. Maintain eye contact with the patient, not with the interpreter – regardless of language barriers, address comments to the patient, not to the interpreter. To facilitate eye contact, place the interpreter slightly to the side of or behind the patient. This positioning also will allow the interpreter to observe the patient’s body language and mannerisms.</a:t>
            </a:r>
          </a:p>
          <a:p>
            <a:pPr marL="342900" indent="-342900">
              <a:spcBef>
                <a:spcPts val="0"/>
              </a:spcBef>
              <a:buFont typeface="Arial" pitchFamily="34" charset="0"/>
              <a:buChar char="•"/>
            </a:pPr>
            <a:r>
              <a:rPr lang="en-US" sz="2300" dirty="0" smtClean="0">
                <a:latin typeface="Calibri" charset="0"/>
              </a:rPr>
              <a:t>Ensure </a:t>
            </a:r>
            <a:r>
              <a:rPr lang="en-US" sz="2300" dirty="0">
                <a:latin typeface="Calibri" charset="0"/>
              </a:rPr>
              <a:t>valuable information is not lost – pause </a:t>
            </a:r>
            <a:r>
              <a:rPr lang="en-US" sz="2300" dirty="0" smtClean="0">
                <a:latin typeface="Calibri" charset="0"/>
              </a:rPr>
              <a:t>when necessary </a:t>
            </a:r>
            <a:r>
              <a:rPr lang="en-US" sz="2300" dirty="0">
                <a:latin typeface="Calibri" charset="0"/>
              </a:rPr>
              <a:t>to allow for sufficient and timely </a:t>
            </a:r>
            <a:r>
              <a:rPr lang="en-US" sz="2300" dirty="0" smtClean="0">
                <a:latin typeface="Calibri" charset="0"/>
              </a:rPr>
              <a:t>interpretation; speak </a:t>
            </a:r>
            <a:r>
              <a:rPr lang="en-US" sz="2300" dirty="0">
                <a:latin typeface="Calibri" charset="0"/>
              </a:rPr>
              <a:t>slowly and clearly in short sentences</a:t>
            </a:r>
            <a:r>
              <a:rPr lang="en-US" sz="2300" dirty="0" smtClean="0">
                <a:latin typeface="Calibri" charset="0"/>
              </a:rPr>
              <a:t>.</a:t>
            </a:r>
            <a:endParaRPr lang="en-US" sz="2300" dirty="0">
              <a:latin typeface="Calibri" charset="0"/>
            </a:endParaRPr>
          </a:p>
        </p:txBody>
      </p:sp>
    </p:spTree>
    <p:extLst>
      <p:ext uri="{BB962C8B-B14F-4D97-AF65-F5344CB8AC3E}">
        <p14:creationId xmlns:p14="http://schemas.microsoft.com/office/powerpoint/2010/main" val="4135811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For the Examination</a:t>
            </a:r>
          </a:p>
        </p:txBody>
      </p:sp>
      <p:sp>
        <p:nvSpPr>
          <p:cNvPr id="26626" name="Content Placeholder 2"/>
          <p:cNvSpPr>
            <a:spLocks noGrp="1"/>
          </p:cNvSpPr>
          <p:nvPr>
            <p:ph idx="1"/>
          </p:nvPr>
        </p:nvSpPr>
        <p:spPr>
          <a:xfrm>
            <a:off x="228600" y="1676400"/>
            <a:ext cx="8763000" cy="4221162"/>
          </a:xfrm>
        </p:spPr>
        <p:txBody>
          <a:bodyPr/>
          <a:lstStyle/>
          <a:p>
            <a:pPr marL="342900" indent="-342900">
              <a:spcBef>
                <a:spcPts val="0"/>
              </a:spcBef>
              <a:buFont typeface="Arial" pitchFamily="34" charset="0"/>
              <a:buChar char="•"/>
            </a:pPr>
            <a:r>
              <a:rPr lang="en-US" sz="2300" dirty="0" smtClean="0">
                <a:latin typeface="Calibri" charset="0"/>
              </a:rPr>
              <a:t>Avoid </a:t>
            </a:r>
            <a:r>
              <a:rPr lang="en-US" sz="2300" dirty="0">
                <a:latin typeface="Calibri" charset="0"/>
              </a:rPr>
              <a:t>jargon and technical terms – use plain </a:t>
            </a:r>
            <a:r>
              <a:rPr lang="en-US" sz="2300" dirty="0" smtClean="0">
                <a:latin typeface="Calibri" charset="0"/>
              </a:rPr>
              <a:t>language and </a:t>
            </a:r>
            <a:r>
              <a:rPr lang="en-US" sz="2300" dirty="0">
                <a:latin typeface="Calibri" charset="0"/>
              </a:rPr>
              <a:t>strive for clarity and simplicity. If </a:t>
            </a:r>
            <a:r>
              <a:rPr lang="en-US" sz="2300" dirty="0" smtClean="0">
                <a:latin typeface="Calibri" charset="0"/>
              </a:rPr>
              <a:t>the interpreter </a:t>
            </a:r>
            <a:r>
              <a:rPr lang="en-US" sz="2300" dirty="0">
                <a:latin typeface="Calibri" charset="0"/>
              </a:rPr>
              <a:t>does not understand a phrase or </a:t>
            </a:r>
            <a:r>
              <a:rPr lang="en-US" sz="2300" dirty="0" smtClean="0">
                <a:latin typeface="Calibri" charset="0"/>
              </a:rPr>
              <a:t>term used</a:t>
            </a:r>
            <a:r>
              <a:rPr lang="en-US" sz="2300" dirty="0">
                <a:latin typeface="Calibri" charset="0"/>
              </a:rPr>
              <a:t>, reword the comment or question, </a:t>
            </a:r>
            <a:r>
              <a:rPr lang="en-US" sz="2300" dirty="0" smtClean="0">
                <a:latin typeface="Calibri" charset="0"/>
              </a:rPr>
              <a:t>rather than </a:t>
            </a:r>
            <a:r>
              <a:rPr lang="en-US" sz="2300" dirty="0">
                <a:latin typeface="Calibri" charset="0"/>
              </a:rPr>
              <a:t>repeat it.</a:t>
            </a:r>
          </a:p>
          <a:p>
            <a:pPr marL="342900" indent="-342900">
              <a:spcBef>
                <a:spcPts val="0"/>
              </a:spcBef>
              <a:buFont typeface="Arial" pitchFamily="34" charset="0"/>
              <a:buChar char="•"/>
            </a:pPr>
            <a:r>
              <a:rPr lang="en-US" sz="2300" dirty="0" smtClean="0">
                <a:latin typeface="Calibri" charset="0"/>
              </a:rPr>
              <a:t>Watch </a:t>
            </a:r>
            <a:r>
              <a:rPr lang="en-US" sz="2300" dirty="0">
                <a:latin typeface="Calibri" charset="0"/>
              </a:rPr>
              <a:t>for cues – when positioning a patient </a:t>
            </a:r>
            <a:r>
              <a:rPr lang="en-US" sz="2300" dirty="0" smtClean="0">
                <a:latin typeface="Calibri" charset="0"/>
              </a:rPr>
              <a:t>for an imaging procedure</a:t>
            </a:r>
            <a:r>
              <a:rPr lang="en-US" sz="2300" dirty="0">
                <a:latin typeface="Calibri" charset="0"/>
              </a:rPr>
              <a:t>, observe his or her </a:t>
            </a:r>
            <a:r>
              <a:rPr lang="en-US" sz="2300" dirty="0" smtClean="0">
                <a:latin typeface="Calibri" charset="0"/>
              </a:rPr>
              <a:t>posture, gestures</a:t>
            </a:r>
            <a:r>
              <a:rPr lang="en-US" sz="2300" dirty="0">
                <a:latin typeface="Calibri" charset="0"/>
              </a:rPr>
              <a:t>, and facial expression for valuable </a:t>
            </a:r>
            <a:r>
              <a:rPr lang="en-US" sz="2300" dirty="0" smtClean="0">
                <a:latin typeface="Calibri" charset="0"/>
              </a:rPr>
              <a:t>clues regarding </a:t>
            </a:r>
            <a:r>
              <a:rPr lang="en-US" sz="2300" dirty="0">
                <a:latin typeface="Calibri" charset="0"/>
              </a:rPr>
              <a:t>pain, confusion, or </a:t>
            </a:r>
            <a:r>
              <a:rPr lang="en-US" sz="2300" dirty="0" smtClean="0">
                <a:latin typeface="Calibri" charset="0"/>
              </a:rPr>
              <a:t>discomfort.</a:t>
            </a:r>
          </a:p>
          <a:p>
            <a:pPr marL="342900" indent="-342900">
              <a:spcBef>
                <a:spcPts val="0"/>
              </a:spcBef>
              <a:buFont typeface="Arial" pitchFamily="34" charset="0"/>
              <a:buChar char="•"/>
            </a:pPr>
            <a:r>
              <a:rPr lang="en-US" sz="2300" dirty="0" smtClean="0">
                <a:latin typeface="Calibri" charset="0"/>
              </a:rPr>
              <a:t>After </a:t>
            </a:r>
            <a:r>
              <a:rPr lang="en-US" sz="2300" dirty="0">
                <a:latin typeface="Calibri" charset="0"/>
              </a:rPr>
              <a:t>the imaging session, speak with the </a:t>
            </a:r>
            <a:r>
              <a:rPr lang="en-US" sz="2300" dirty="0" smtClean="0">
                <a:latin typeface="Calibri" charset="0"/>
              </a:rPr>
              <a:t>interpreter alone </a:t>
            </a:r>
            <a:r>
              <a:rPr lang="en-US" sz="2300" dirty="0">
                <a:latin typeface="Calibri" charset="0"/>
              </a:rPr>
              <a:t>– ask for his or her feedback </a:t>
            </a:r>
            <a:r>
              <a:rPr lang="en-US" sz="2300" dirty="0" smtClean="0">
                <a:latin typeface="Calibri" charset="0"/>
              </a:rPr>
              <a:t>regarding the </a:t>
            </a:r>
            <a:r>
              <a:rPr lang="en-US" sz="2300" dirty="0">
                <a:latin typeface="Calibri" charset="0"/>
              </a:rPr>
              <a:t>imaging session or the </a:t>
            </a:r>
            <a:r>
              <a:rPr lang="en-US" sz="2300" dirty="0" smtClean="0">
                <a:latin typeface="Calibri" charset="0"/>
              </a:rPr>
              <a:t>patient.</a:t>
            </a:r>
            <a:endParaRPr lang="en-US" sz="2300" dirty="0">
              <a:latin typeface="Calibri" charset="0"/>
            </a:endParaRPr>
          </a:p>
        </p:txBody>
      </p:sp>
    </p:spTree>
    <p:extLst>
      <p:ext uri="{BB962C8B-B14F-4D97-AF65-F5344CB8AC3E}">
        <p14:creationId xmlns:p14="http://schemas.microsoft.com/office/powerpoint/2010/main" val="10976648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noChangeArrowheads="1"/>
          </p:cNvSpPr>
          <p:nvPr/>
        </p:nvSpPr>
        <p:spPr>
          <a:xfrm>
            <a:off x="0" y="2286000"/>
            <a:ext cx="9144000" cy="4191000"/>
          </a:xfrm>
          <a:prstGeom prst="rect">
            <a:avLst/>
          </a:prstGeom>
        </p:spPr>
        <p:txBody>
          <a:bodyPr vert="horz" lIns="91440" tIns="45720" rIns="91440" bIns="45720" rtlCol="0">
            <a:normAutofit/>
          </a:bodyPr>
          <a:lstStyle/>
          <a:p>
            <a:pPr marL="342900" indent="-342900" algn="ctr" fontAlgn="auto">
              <a:spcBef>
                <a:spcPct val="20000"/>
              </a:spcBef>
              <a:spcAft>
                <a:spcPts val="0"/>
              </a:spcAft>
              <a:defRPr/>
            </a:pPr>
            <a:endParaRPr lang="en-US" sz="3200" dirty="0" smtClean="0">
              <a:solidFill>
                <a:prstClr val="black"/>
              </a:solidFill>
              <a:latin typeface="Calibri"/>
              <a:cs typeface="+mn-cs"/>
            </a:endParaRPr>
          </a:p>
        </p:txBody>
      </p:sp>
      <p:sp>
        <p:nvSpPr>
          <p:cNvPr id="7" name="Titre 1"/>
          <p:cNvSpPr>
            <a:spLocks noGrp="1"/>
          </p:cNvSpPr>
          <p:nvPr>
            <p:ph type="title"/>
          </p:nvPr>
        </p:nvSpPr>
        <p:spPr/>
        <p:txBody>
          <a:bodyPr/>
          <a:lstStyle/>
          <a:p>
            <a:pPr algn="l"/>
            <a:r>
              <a:rPr lang="fr-CA" dirty="0" smtClean="0"/>
              <a:t>Instructions:</a:t>
            </a:r>
          </a:p>
        </p:txBody>
      </p:sp>
      <p:sp>
        <p:nvSpPr>
          <p:cNvPr id="2" name="Content Placeholder 1"/>
          <p:cNvSpPr>
            <a:spLocks noGrp="1"/>
          </p:cNvSpPr>
          <p:nvPr>
            <p:ph idx="1"/>
          </p:nvPr>
        </p:nvSpPr>
        <p:spPr>
          <a:xfrm>
            <a:off x="457200" y="1752600"/>
            <a:ext cx="8229600" cy="4221163"/>
          </a:xfrm>
        </p:spPr>
        <p:txBody>
          <a:bodyPr>
            <a:normAutofit fontScale="92500" lnSpcReduction="10000"/>
          </a:bodyPr>
          <a:lstStyle/>
          <a:p>
            <a:pPr marL="0">
              <a:spcBef>
                <a:spcPts val="1320"/>
              </a:spcBef>
            </a:pPr>
            <a:r>
              <a:rPr lang="en-US" sz="3000" dirty="0" smtClean="0"/>
              <a:t>This presentation provides a framework for educators and students to use Directed Reading content published in </a:t>
            </a:r>
            <a:r>
              <a:rPr lang="en-US" sz="3000" i="1" dirty="0" smtClean="0"/>
              <a:t>Radiologic Technology</a:t>
            </a:r>
            <a:r>
              <a:rPr lang="en-US" sz="3000" dirty="0" smtClean="0"/>
              <a:t>. </a:t>
            </a:r>
            <a:r>
              <a:rPr lang="en-US" sz="3000" u="sng" dirty="0" smtClean="0"/>
              <a:t>This information should be modified</a:t>
            </a:r>
            <a:r>
              <a:rPr lang="en-US" sz="3000" dirty="0" smtClean="0"/>
              <a:t> to:</a:t>
            </a:r>
          </a:p>
          <a:p>
            <a:pPr marL="628650" lvl="1">
              <a:spcBef>
                <a:spcPts val="1320"/>
              </a:spcBef>
              <a:buFont typeface="+mj-lt"/>
              <a:buAutoNum type="arabicPeriod"/>
            </a:pPr>
            <a:r>
              <a:rPr lang="en-US" sz="2400" dirty="0" smtClean="0"/>
              <a:t>Meet the educational level of the audience.</a:t>
            </a:r>
          </a:p>
          <a:p>
            <a:pPr marL="628650" lvl="1">
              <a:spcBef>
                <a:spcPts val="1320"/>
              </a:spcBef>
              <a:buFont typeface="+mj-lt"/>
              <a:buAutoNum type="arabicPeriod"/>
            </a:pPr>
            <a:r>
              <a:rPr lang="en-US" sz="2400" dirty="0" smtClean="0"/>
              <a:t>Highlight the points in an instructor’s discussion or presentation. </a:t>
            </a:r>
          </a:p>
          <a:p>
            <a:pPr marL="0" indent="0">
              <a:spcBef>
                <a:spcPts val="1320"/>
              </a:spcBef>
            </a:pPr>
            <a:r>
              <a:rPr lang="en-US" sz="3000" dirty="0" smtClean="0"/>
              <a:t>The images are provided to enhance the learning experience and should not be reproduced for other purposes. </a:t>
            </a:r>
          </a:p>
          <a:p>
            <a:pPr marL="0"/>
            <a:endParaRPr lang="en-US" dirty="0"/>
          </a:p>
        </p:txBody>
      </p:sp>
      <p:pic>
        <p:nvPicPr>
          <p:cNvPr id="5" name="Picture 2" descr="O:\Academic\DRs in the Classroom\PtInfo_header.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3152" y="0"/>
            <a:ext cx="907084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8582914"/>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Types of Interpreters</a:t>
            </a:r>
          </a:p>
        </p:txBody>
      </p:sp>
      <p:sp>
        <p:nvSpPr>
          <p:cNvPr id="26626" name="Content Placeholder 2"/>
          <p:cNvSpPr>
            <a:spLocks noGrp="1"/>
          </p:cNvSpPr>
          <p:nvPr>
            <p:ph idx="1"/>
          </p:nvPr>
        </p:nvSpPr>
        <p:spPr>
          <a:xfrm>
            <a:off x="228600" y="1676400"/>
            <a:ext cx="8763000" cy="4221162"/>
          </a:xfrm>
        </p:spPr>
        <p:txBody>
          <a:bodyPr/>
          <a:lstStyle/>
          <a:p>
            <a:pPr marL="342900" indent="-342900">
              <a:spcBef>
                <a:spcPts val="0"/>
              </a:spcBef>
              <a:buFont typeface="Arial" pitchFamily="34" charset="0"/>
              <a:buChar char="•"/>
            </a:pPr>
            <a:r>
              <a:rPr lang="en-US" sz="2300" dirty="0">
                <a:latin typeface="Calibri" charset="0"/>
              </a:rPr>
              <a:t>Telephone Interpreter Services - When in-person interpretation is not </a:t>
            </a:r>
            <a:r>
              <a:rPr lang="en-US" sz="2300" dirty="0" smtClean="0">
                <a:latin typeface="Calibri" charset="0"/>
              </a:rPr>
              <a:t>available, health </a:t>
            </a:r>
            <a:r>
              <a:rPr lang="en-US" sz="2300" dirty="0">
                <a:latin typeface="Calibri" charset="0"/>
              </a:rPr>
              <a:t>care providers may use a telephone </a:t>
            </a:r>
            <a:r>
              <a:rPr lang="en-US" sz="2300" dirty="0" smtClean="0">
                <a:latin typeface="Calibri" charset="0"/>
              </a:rPr>
              <a:t>interpreter </a:t>
            </a:r>
            <a:r>
              <a:rPr lang="en-US" sz="2400" dirty="0"/>
              <a:t>service that offers many languages.</a:t>
            </a:r>
            <a:endParaRPr lang="en-US" sz="2300" dirty="0" smtClean="0">
              <a:latin typeface="Calibri" charset="0"/>
            </a:endParaRPr>
          </a:p>
          <a:p>
            <a:pPr marL="342900" indent="-342900">
              <a:spcBef>
                <a:spcPts val="0"/>
              </a:spcBef>
              <a:buFont typeface="Arial" pitchFamily="34" charset="0"/>
              <a:buChar char="•"/>
            </a:pPr>
            <a:r>
              <a:rPr lang="en-US" sz="2400" dirty="0"/>
              <a:t>Video Conferencing - This increasingly available and often preferred </a:t>
            </a:r>
            <a:r>
              <a:rPr lang="en-US" sz="2400" dirty="0" smtClean="0"/>
              <a:t>technology provides </a:t>
            </a:r>
            <a:r>
              <a:rPr lang="en-US" sz="2400" dirty="0"/>
              <a:t>a video image of the medical </a:t>
            </a:r>
            <a:r>
              <a:rPr lang="en-US" sz="2400" dirty="0" smtClean="0"/>
              <a:t>interpreter who</a:t>
            </a:r>
            <a:r>
              <a:rPr lang="en-US" sz="2400" dirty="0"/>
              <a:t>, in turn, also can see and hear the patient and </a:t>
            </a:r>
            <a:r>
              <a:rPr lang="en-US" sz="2400" dirty="0" smtClean="0"/>
              <a:t>others in </a:t>
            </a:r>
            <a:r>
              <a:rPr lang="en-US" sz="2400" dirty="0"/>
              <a:t>the room. </a:t>
            </a:r>
            <a:endParaRPr lang="en-US" sz="2400" dirty="0" smtClean="0"/>
          </a:p>
          <a:p>
            <a:pPr marL="342900" indent="-342900">
              <a:spcBef>
                <a:spcPts val="0"/>
              </a:spcBef>
              <a:buFont typeface="Arial" pitchFamily="34" charset="0"/>
              <a:buChar char="•"/>
            </a:pPr>
            <a:r>
              <a:rPr lang="en-US" sz="2400" dirty="0"/>
              <a:t>Voice-activated Software - Some voice-activated computer software can </a:t>
            </a:r>
            <a:r>
              <a:rPr lang="en-US" sz="2400" dirty="0" smtClean="0"/>
              <a:t>recognize speech </a:t>
            </a:r>
            <a:r>
              <a:rPr lang="en-US" sz="2400" dirty="0"/>
              <a:t>in 1 language and translate it into another.</a:t>
            </a:r>
          </a:p>
          <a:p>
            <a:pPr marL="342900" indent="-342900">
              <a:spcBef>
                <a:spcPts val="0"/>
              </a:spcBef>
              <a:buFont typeface="Arial" pitchFamily="34" charset="0"/>
              <a:buChar char="•"/>
            </a:pPr>
            <a:r>
              <a:rPr lang="en-US" sz="2400" dirty="0" smtClean="0"/>
              <a:t>Family </a:t>
            </a:r>
            <a:r>
              <a:rPr lang="en-US" sz="2400" dirty="0"/>
              <a:t>or Friends - Standard 6 of the CLAS standards discourages </a:t>
            </a:r>
            <a:r>
              <a:rPr lang="en-US" sz="2400" dirty="0" smtClean="0"/>
              <a:t>the use </a:t>
            </a:r>
            <a:r>
              <a:rPr lang="en-US" sz="2400" dirty="0"/>
              <a:t>of a patient’s family members or personal friends </a:t>
            </a:r>
            <a:r>
              <a:rPr lang="en-US" sz="2400" dirty="0" smtClean="0"/>
              <a:t>for language </a:t>
            </a:r>
            <a:r>
              <a:rPr lang="en-US" sz="2400" dirty="0"/>
              <a:t>interpretation, unless specifically requested </a:t>
            </a:r>
            <a:r>
              <a:rPr lang="en-US" sz="2400" dirty="0" smtClean="0"/>
              <a:t>by the patient</a:t>
            </a:r>
            <a:r>
              <a:rPr lang="en-US" sz="2400" dirty="0"/>
              <a:t>. </a:t>
            </a:r>
            <a:endParaRPr lang="en-US" sz="2300" dirty="0">
              <a:latin typeface="Calibri" charset="0"/>
            </a:endParaRPr>
          </a:p>
        </p:txBody>
      </p:sp>
    </p:spTree>
    <p:extLst>
      <p:ext uri="{BB962C8B-B14F-4D97-AF65-F5344CB8AC3E}">
        <p14:creationId xmlns:p14="http://schemas.microsoft.com/office/powerpoint/2010/main" val="33757814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Family or Friends</a:t>
            </a:r>
          </a:p>
        </p:txBody>
      </p:sp>
      <p:sp>
        <p:nvSpPr>
          <p:cNvPr id="26626" name="Content Placeholder 2"/>
          <p:cNvSpPr>
            <a:spLocks noGrp="1"/>
          </p:cNvSpPr>
          <p:nvPr>
            <p:ph idx="1"/>
          </p:nvPr>
        </p:nvSpPr>
        <p:spPr>
          <a:xfrm>
            <a:off x="228600" y="1676400"/>
            <a:ext cx="8763000" cy="4221162"/>
          </a:xfrm>
        </p:spPr>
        <p:txBody>
          <a:bodyPr/>
          <a:lstStyle/>
          <a:p>
            <a:pPr>
              <a:spcBef>
                <a:spcPts val="1200"/>
              </a:spcBef>
            </a:pPr>
            <a:r>
              <a:rPr lang="en-US" sz="2500" dirty="0">
                <a:latin typeface="Calibri" charset="0"/>
              </a:rPr>
              <a:t>Radiologic technologists who do use a patient’s </a:t>
            </a:r>
            <a:r>
              <a:rPr lang="en-US" sz="2500" dirty="0" smtClean="0">
                <a:latin typeface="Calibri" charset="0"/>
              </a:rPr>
              <a:t>family member </a:t>
            </a:r>
            <a:r>
              <a:rPr lang="en-US" sz="2500" dirty="0">
                <a:latin typeface="Calibri" charset="0"/>
              </a:rPr>
              <a:t>or friend for language interpretation should:</a:t>
            </a:r>
          </a:p>
          <a:p>
            <a:pPr marL="342900" indent="-342900">
              <a:spcBef>
                <a:spcPts val="0"/>
              </a:spcBef>
              <a:buFont typeface="Arial" pitchFamily="34" charset="0"/>
              <a:buChar char="•"/>
            </a:pPr>
            <a:r>
              <a:rPr lang="en-US" sz="2500" dirty="0" smtClean="0">
                <a:latin typeface="Calibri" charset="0"/>
              </a:rPr>
              <a:t>Gauge </a:t>
            </a:r>
            <a:r>
              <a:rPr lang="en-US" sz="2500" dirty="0">
                <a:latin typeface="Calibri" charset="0"/>
              </a:rPr>
              <a:t>the interpreter’s level of English </a:t>
            </a:r>
            <a:r>
              <a:rPr lang="en-US" sz="2500" dirty="0" smtClean="0">
                <a:latin typeface="Calibri" charset="0"/>
              </a:rPr>
              <a:t>proficiency.</a:t>
            </a:r>
          </a:p>
          <a:p>
            <a:pPr marL="342900" indent="-342900">
              <a:spcBef>
                <a:spcPts val="0"/>
              </a:spcBef>
              <a:buFont typeface="Arial" pitchFamily="34" charset="0"/>
              <a:buChar char="•"/>
            </a:pPr>
            <a:r>
              <a:rPr lang="en-US" sz="2500" dirty="0" smtClean="0">
                <a:latin typeface="Calibri" charset="0"/>
              </a:rPr>
              <a:t>Remind </a:t>
            </a:r>
            <a:r>
              <a:rPr lang="en-US" sz="2500" dirty="0">
                <a:latin typeface="Calibri" charset="0"/>
              </a:rPr>
              <a:t>the interpreter to interpret </a:t>
            </a:r>
            <a:r>
              <a:rPr lang="en-US" sz="2500" dirty="0" smtClean="0">
                <a:latin typeface="Calibri" charset="0"/>
              </a:rPr>
              <a:t>everything accurately and completely</a:t>
            </a:r>
            <a:r>
              <a:rPr lang="en-US" sz="2500" dirty="0">
                <a:latin typeface="Calibri" charset="0"/>
              </a:rPr>
              <a:t>. Ask him or her not </a:t>
            </a:r>
            <a:r>
              <a:rPr lang="en-US" sz="2500" dirty="0" smtClean="0">
                <a:latin typeface="Calibri" charset="0"/>
              </a:rPr>
              <a:t>to paraphrase </a:t>
            </a:r>
            <a:r>
              <a:rPr lang="en-US" sz="2500" dirty="0">
                <a:latin typeface="Calibri" charset="0"/>
              </a:rPr>
              <a:t>statements or </a:t>
            </a:r>
            <a:r>
              <a:rPr lang="en-US" sz="2500" dirty="0" smtClean="0">
                <a:latin typeface="Calibri" charset="0"/>
              </a:rPr>
              <a:t>to answer </a:t>
            </a:r>
            <a:r>
              <a:rPr lang="en-US" sz="2500" dirty="0">
                <a:latin typeface="Calibri" charset="0"/>
              </a:rPr>
              <a:t>questions </a:t>
            </a:r>
            <a:r>
              <a:rPr lang="en-US" sz="2500" dirty="0" smtClean="0">
                <a:latin typeface="Calibri" charset="0"/>
              </a:rPr>
              <a:t>on behalf </a:t>
            </a:r>
            <a:r>
              <a:rPr lang="en-US" sz="2500" dirty="0">
                <a:latin typeface="Calibri" charset="0"/>
              </a:rPr>
              <a:t>of the </a:t>
            </a:r>
            <a:r>
              <a:rPr lang="en-US" sz="2500" dirty="0" smtClean="0">
                <a:latin typeface="Calibri" charset="0"/>
              </a:rPr>
              <a:t>patient.</a:t>
            </a:r>
          </a:p>
          <a:p>
            <a:pPr marL="342900" indent="-342900">
              <a:spcBef>
                <a:spcPts val="0"/>
              </a:spcBef>
              <a:buFont typeface="Arial" pitchFamily="34" charset="0"/>
              <a:buChar char="•"/>
            </a:pPr>
            <a:r>
              <a:rPr lang="en-US" sz="2500" dirty="0" smtClean="0">
                <a:latin typeface="Calibri" charset="0"/>
              </a:rPr>
              <a:t>Tell </a:t>
            </a:r>
            <a:r>
              <a:rPr lang="en-US" sz="2500" dirty="0">
                <a:latin typeface="Calibri" charset="0"/>
              </a:rPr>
              <a:t>the interpreter to let the technologist </a:t>
            </a:r>
            <a:r>
              <a:rPr lang="en-US" sz="2500" dirty="0" smtClean="0">
                <a:latin typeface="Calibri" charset="0"/>
              </a:rPr>
              <a:t>know if </a:t>
            </a:r>
            <a:r>
              <a:rPr lang="en-US" sz="2500" dirty="0">
                <a:latin typeface="Calibri" charset="0"/>
              </a:rPr>
              <a:t>he or she </a:t>
            </a:r>
            <a:r>
              <a:rPr lang="en-US" sz="2500" dirty="0" smtClean="0">
                <a:latin typeface="Calibri" charset="0"/>
              </a:rPr>
              <a:t>is speaking </a:t>
            </a:r>
            <a:r>
              <a:rPr lang="en-US" sz="2500" dirty="0">
                <a:latin typeface="Calibri" charset="0"/>
              </a:rPr>
              <a:t>too quickly or if he or </a:t>
            </a:r>
            <a:r>
              <a:rPr lang="en-US" sz="2500" dirty="0" smtClean="0">
                <a:latin typeface="Calibri" charset="0"/>
              </a:rPr>
              <a:t>she must </a:t>
            </a:r>
            <a:r>
              <a:rPr lang="en-US" sz="2500" dirty="0">
                <a:latin typeface="Calibri" charset="0"/>
              </a:rPr>
              <a:t>repeat </a:t>
            </a:r>
            <a:r>
              <a:rPr lang="en-US" sz="2500" dirty="0" smtClean="0">
                <a:latin typeface="Calibri" charset="0"/>
              </a:rPr>
              <a:t>something.</a:t>
            </a:r>
          </a:p>
          <a:p>
            <a:pPr marL="342900" indent="-342900">
              <a:spcBef>
                <a:spcPts val="0"/>
              </a:spcBef>
              <a:buFont typeface="Arial" pitchFamily="34" charset="0"/>
              <a:buChar char="•"/>
            </a:pPr>
            <a:r>
              <a:rPr lang="en-US" sz="2500" dirty="0" smtClean="0">
                <a:latin typeface="Calibri" charset="0"/>
              </a:rPr>
              <a:t>Interact </a:t>
            </a:r>
            <a:r>
              <a:rPr lang="en-US" sz="2500" dirty="0">
                <a:latin typeface="Calibri" charset="0"/>
              </a:rPr>
              <a:t>frequently with the patient and ask </a:t>
            </a:r>
            <a:r>
              <a:rPr lang="en-US" sz="2500" dirty="0" smtClean="0">
                <a:latin typeface="Calibri" charset="0"/>
              </a:rPr>
              <a:t>the patient </a:t>
            </a:r>
            <a:r>
              <a:rPr lang="en-US" sz="2500" dirty="0">
                <a:latin typeface="Calibri" charset="0"/>
              </a:rPr>
              <a:t>to repeat what was just said to make </a:t>
            </a:r>
            <a:r>
              <a:rPr lang="en-US" sz="2500" dirty="0" smtClean="0">
                <a:latin typeface="Calibri" charset="0"/>
              </a:rPr>
              <a:t>sure he </a:t>
            </a:r>
            <a:r>
              <a:rPr lang="en-US" sz="2500" dirty="0">
                <a:latin typeface="Calibri" charset="0"/>
              </a:rPr>
              <a:t>or she </a:t>
            </a:r>
            <a:r>
              <a:rPr lang="en-US" sz="2500" dirty="0" smtClean="0">
                <a:latin typeface="Calibri" charset="0"/>
              </a:rPr>
              <a:t>understands.</a:t>
            </a:r>
          </a:p>
          <a:p>
            <a:pPr marL="342900" indent="-342900">
              <a:spcBef>
                <a:spcPts val="0"/>
              </a:spcBef>
              <a:buFont typeface="Arial" pitchFamily="34" charset="0"/>
              <a:buChar char="•"/>
            </a:pPr>
            <a:r>
              <a:rPr lang="en-US" sz="2500" dirty="0" smtClean="0">
                <a:latin typeface="Calibri" charset="0"/>
              </a:rPr>
              <a:t>If </a:t>
            </a:r>
            <a:r>
              <a:rPr lang="en-US" sz="2500" dirty="0">
                <a:latin typeface="Calibri" charset="0"/>
              </a:rPr>
              <a:t>the interpreter and patient begin engaging </a:t>
            </a:r>
            <a:r>
              <a:rPr lang="en-US" sz="2500" dirty="0" smtClean="0">
                <a:latin typeface="Calibri" charset="0"/>
              </a:rPr>
              <a:t>in a </a:t>
            </a:r>
            <a:r>
              <a:rPr lang="en-US" sz="2500" dirty="0">
                <a:latin typeface="Calibri" charset="0"/>
              </a:rPr>
              <a:t>side conversation, interrupt and ask the </a:t>
            </a:r>
            <a:r>
              <a:rPr lang="en-US" sz="2500" dirty="0" smtClean="0">
                <a:latin typeface="Calibri" charset="0"/>
              </a:rPr>
              <a:t>interpreter to </a:t>
            </a:r>
            <a:r>
              <a:rPr lang="en-US" sz="2500" dirty="0">
                <a:latin typeface="Calibri" charset="0"/>
              </a:rPr>
              <a:t>explain everything that is being </a:t>
            </a:r>
            <a:r>
              <a:rPr lang="en-US" sz="2500" dirty="0" smtClean="0">
                <a:latin typeface="Calibri" charset="0"/>
              </a:rPr>
              <a:t>said.</a:t>
            </a:r>
            <a:endParaRPr lang="en-US" sz="2500" dirty="0">
              <a:latin typeface="Calibri" charset="0"/>
            </a:endParaRPr>
          </a:p>
        </p:txBody>
      </p:sp>
    </p:spTree>
    <p:extLst>
      <p:ext uri="{BB962C8B-B14F-4D97-AF65-F5344CB8AC3E}">
        <p14:creationId xmlns:p14="http://schemas.microsoft.com/office/powerpoint/2010/main" val="21572470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z="4000" dirty="0">
                <a:latin typeface="Calibri" charset="0"/>
              </a:rPr>
              <a:t>Organizational Cultural Competency</a:t>
            </a:r>
          </a:p>
        </p:txBody>
      </p:sp>
      <p:sp>
        <p:nvSpPr>
          <p:cNvPr id="26626" name="Content Placeholder 2"/>
          <p:cNvSpPr>
            <a:spLocks noGrp="1"/>
          </p:cNvSpPr>
          <p:nvPr>
            <p:ph idx="1"/>
          </p:nvPr>
        </p:nvSpPr>
        <p:spPr>
          <a:xfrm>
            <a:off x="228600" y="1600200"/>
            <a:ext cx="8839200" cy="4221162"/>
          </a:xfrm>
        </p:spPr>
        <p:txBody>
          <a:bodyPr/>
          <a:lstStyle/>
          <a:p>
            <a:pPr>
              <a:spcBef>
                <a:spcPts val="1200"/>
              </a:spcBef>
            </a:pPr>
            <a:r>
              <a:rPr lang="en-US" sz="2500" dirty="0">
                <a:latin typeface="Calibri" charset="0"/>
              </a:rPr>
              <a:t>A health care facility reflects organizational </a:t>
            </a:r>
            <a:r>
              <a:rPr lang="en-US" sz="2500" dirty="0" smtClean="0">
                <a:latin typeface="Calibri" charset="0"/>
              </a:rPr>
              <a:t>cultural competency when </a:t>
            </a:r>
            <a:r>
              <a:rPr lang="en-US" sz="2500" dirty="0">
                <a:latin typeface="Calibri" charset="0"/>
              </a:rPr>
              <a:t>its policies, practices, and </a:t>
            </a:r>
            <a:r>
              <a:rPr lang="en-US" sz="2500" dirty="0" smtClean="0">
                <a:latin typeface="Calibri" charset="0"/>
              </a:rPr>
              <a:t>structures enhance work efficiency </a:t>
            </a:r>
            <a:r>
              <a:rPr lang="en-US" sz="2500" dirty="0">
                <a:latin typeface="Calibri" charset="0"/>
              </a:rPr>
              <a:t>in cross-cultural </a:t>
            </a:r>
            <a:r>
              <a:rPr lang="en-US" sz="2500" dirty="0" smtClean="0">
                <a:latin typeface="Calibri" charset="0"/>
              </a:rPr>
              <a:t>situations. The </a:t>
            </a:r>
            <a:r>
              <a:rPr lang="en-US" sz="2500" dirty="0">
                <a:latin typeface="Calibri" charset="0"/>
              </a:rPr>
              <a:t>Hospital for Sick </a:t>
            </a:r>
            <a:r>
              <a:rPr lang="en-US" sz="2500" dirty="0" smtClean="0">
                <a:latin typeface="Calibri" charset="0"/>
              </a:rPr>
              <a:t>Children demonstrated </a:t>
            </a:r>
            <a:r>
              <a:rPr lang="en-US" sz="2500" dirty="0">
                <a:latin typeface="Calibri" charset="0"/>
              </a:rPr>
              <a:t>its </a:t>
            </a:r>
            <a:r>
              <a:rPr lang="en-US" sz="2500" dirty="0" smtClean="0">
                <a:latin typeface="Calibri" charset="0"/>
              </a:rPr>
              <a:t>commitment to </a:t>
            </a:r>
            <a:r>
              <a:rPr lang="en-US" sz="2500" dirty="0">
                <a:latin typeface="Calibri" charset="0"/>
              </a:rPr>
              <a:t>organizational </a:t>
            </a:r>
            <a:r>
              <a:rPr lang="en-US" sz="2500" dirty="0" smtClean="0">
                <a:latin typeface="Calibri" charset="0"/>
              </a:rPr>
              <a:t>cultural competency by developing </a:t>
            </a:r>
            <a:r>
              <a:rPr lang="en-US" sz="2500" dirty="0">
                <a:latin typeface="Calibri" charset="0"/>
              </a:rPr>
              <a:t>diversity initiatives, instituting policy </a:t>
            </a:r>
            <a:r>
              <a:rPr lang="en-US" sz="2500" dirty="0" smtClean="0">
                <a:latin typeface="Calibri" charset="0"/>
              </a:rPr>
              <a:t>and program changes</a:t>
            </a:r>
            <a:r>
              <a:rPr lang="en-US" sz="2500" dirty="0">
                <a:latin typeface="Calibri" charset="0"/>
              </a:rPr>
              <a:t>, and encouraging a work </a:t>
            </a:r>
            <a:r>
              <a:rPr lang="en-US" sz="2500" dirty="0" smtClean="0">
                <a:latin typeface="Calibri" charset="0"/>
              </a:rPr>
              <a:t>environment conducive </a:t>
            </a:r>
            <a:r>
              <a:rPr lang="en-US" sz="2500" dirty="0">
                <a:latin typeface="Calibri" charset="0"/>
              </a:rPr>
              <a:t>to further education in cultural </a:t>
            </a:r>
            <a:r>
              <a:rPr lang="en-US" sz="2500" dirty="0" smtClean="0">
                <a:latin typeface="Calibri" charset="0"/>
              </a:rPr>
              <a:t>diversity. The </a:t>
            </a:r>
            <a:r>
              <a:rPr lang="en-US" sz="2500" dirty="0">
                <a:latin typeface="Calibri" charset="0"/>
              </a:rPr>
              <a:t>hospital used external </a:t>
            </a:r>
            <a:r>
              <a:rPr lang="en-US" sz="2500" dirty="0" smtClean="0">
                <a:latin typeface="Calibri" charset="0"/>
              </a:rPr>
              <a:t>grant funding </a:t>
            </a:r>
            <a:r>
              <a:rPr lang="en-US" sz="2500" dirty="0">
                <a:latin typeface="Calibri" charset="0"/>
              </a:rPr>
              <a:t>to establish </a:t>
            </a:r>
            <a:r>
              <a:rPr lang="en-US" sz="2500" dirty="0" smtClean="0">
                <a:latin typeface="Calibri" charset="0"/>
              </a:rPr>
              <a:t>a new </a:t>
            </a:r>
            <a:r>
              <a:rPr lang="en-US" sz="2500" dirty="0">
                <a:latin typeface="Calibri" charset="0"/>
              </a:rPr>
              <a:t>immigrant support network. </a:t>
            </a:r>
            <a:r>
              <a:rPr lang="en-US" sz="2500" dirty="0" smtClean="0">
                <a:latin typeface="Calibri" charset="0"/>
              </a:rPr>
              <a:t>This centralized network’s sole </a:t>
            </a:r>
            <a:r>
              <a:rPr lang="en-US" sz="2500" dirty="0">
                <a:latin typeface="Calibri" charset="0"/>
              </a:rPr>
              <a:t>purpose was to devote time, </a:t>
            </a:r>
            <a:r>
              <a:rPr lang="en-US" sz="2500" dirty="0" smtClean="0">
                <a:latin typeface="Calibri" charset="0"/>
              </a:rPr>
              <a:t>resources, and expertise </a:t>
            </a:r>
            <a:r>
              <a:rPr lang="en-US" sz="2500" dirty="0">
                <a:latin typeface="Calibri" charset="0"/>
              </a:rPr>
              <a:t>to the hospital’s efforts at improving </a:t>
            </a:r>
            <a:r>
              <a:rPr lang="en-US" sz="2500" dirty="0" smtClean="0">
                <a:latin typeface="Calibri" charset="0"/>
              </a:rPr>
              <a:t>cultural competency</a:t>
            </a:r>
            <a:r>
              <a:rPr lang="en-US" sz="2500" dirty="0">
                <a:latin typeface="Calibri" charset="0"/>
              </a:rPr>
              <a:t>. In addition to providing cultural </a:t>
            </a:r>
            <a:r>
              <a:rPr lang="en-US" sz="2500" dirty="0" smtClean="0">
                <a:latin typeface="Calibri" charset="0"/>
              </a:rPr>
              <a:t>competency training </a:t>
            </a:r>
            <a:r>
              <a:rPr lang="en-US" sz="2500" dirty="0">
                <a:latin typeface="Calibri" charset="0"/>
              </a:rPr>
              <a:t>to hospital staff, the network </a:t>
            </a:r>
            <a:r>
              <a:rPr lang="en-US" sz="2500" dirty="0" smtClean="0">
                <a:latin typeface="Calibri" charset="0"/>
              </a:rPr>
              <a:t>arranged the </a:t>
            </a:r>
            <a:r>
              <a:rPr lang="en-US" sz="2500" dirty="0">
                <a:latin typeface="Calibri" charset="0"/>
              </a:rPr>
              <a:t>translation of </a:t>
            </a:r>
            <a:r>
              <a:rPr lang="en-US" sz="2500" dirty="0" smtClean="0">
                <a:latin typeface="Calibri" charset="0"/>
              </a:rPr>
              <a:t>patient education </a:t>
            </a:r>
            <a:r>
              <a:rPr lang="en-US" sz="2500" dirty="0">
                <a:latin typeface="Calibri" charset="0"/>
              </a:rPr>
              <a:t>materials into 9 </a:t>
            </a:r>
            <a:r>
              <a:rPr lang="en-US" sz="2500" dirty="0" smtClean="0">
                <a:latin typeface="Calibri" charset="0"/>
              </a:rPr>
              <a:t>different languages</a:t>
            </a:r>
            <a:r>
              <a:rPr lang="en-US" sz="2500" dirty="0">
                <a:latin typeface="Calibri" charset="0"/>
              </a:rPr>
              <a:t>.</a:t>
            </a:r>
          </a:p>
        </p:txBody>
      </p:sp>
    </p:spTree>
    <p:extLst>
      <p:ext uri="{BB962C8B-B14F-4D97-AF65-F5344CB8AC3E}">
        <p14:creationId xmlns:p14="http://schemas.microsoft.com/office/powerpoint/2010/main" val="31257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z="4000" dirty="0">
                <a:latin typeface="Calibri" charset="0"/>
              </a:rPr>
              <a:t>Structural Cultural Competency</a:t>
            </a:r>
          </a:p>
        </p:txBody>
      </p:sp>
      <p:sp>
        <p:nvSpPr>
          <p:cNvPr id="26626" name="Content Placeholder 2"/>
          <p:cNvSpPr>
            <a:spLocks noGrp="1"/>
          </p:cNvSpPr>
          <p:nvPr>
            <p:ph idx="1"/>
          </p:nvPr>
        </p:nvSpPr>
        <p:spPr>
          <a:xfrm>
            <a:off x="381000" y="1600200"/>
            <a:ext cx="8686800" cy="4221162"/>
          </a:xfrm>
        </p:spPr>
        <p:txBody>
          <a:bodyPr/>
          <a:lstStyle/>
          <a:p>
            <a:pPr>
              <a:spcBef>
                <a:spcPts val="1200"/>
              </a:spcBef>
            </a:pPr>
            <a:r>
              <a:rPr lang="en-US" sz="2600" dirty="0">
                <a:latin typeface="Calibri" charset="0"/>
              </a:rPr>
              <a:t>An organization reflects structural cultural </a:t>
            </a:r>
            <a:r>
              <a:rPr lang="en-US" sz="2600" dirty="0" smtClean="0">
                <a:latin typeface="Calibri" charset="0"/>
              </a:rPr>
              <a:t>competency when </a:t>
            </a:r>
            <a:r>
              <a:rPr lang="en-US" sz="2600" dirty="0">
                <a:latin typeface="Calibri" charset="0"/>
              </a:rPr>
              <a:t>its systems and processes enhance its </a:t>
            </a:r>
            <a:r>
              <a:rPr lang="en-US" sz="2600" dirty="0" smtClean="0">
                <a:latin typeface="Calibri" charset="0"/>
              </a:rPr>
              <a:t>capacity to </a:t>
            </a:r>
            <a:r>
              <a:rPr lang="en-US" sz="2600" dirty="0">
                <a:latin typeface="Calibri" charset="0"/>
              </a:rPr>
              <a:t>function in </a:t>
            </a:r>
            <a:r>
              <a:rPr lang="en-US" sz="2600" dirty="0" smtClean="0">
                <a:latin typeface="Calibri" charset="0"/>
              </a:rPr>
              <a:t>a culturally </a:t>
            </a:r>
            <a:r>
              <a:rPr lang="en-US" sz="2600" dirty="0">
                <a:latin typeface="Calibri" charset="0"/>
              </a:rPr>
              <a:t>competent </a:t>
            </a:r>
            <a:r>
              <a:rPr lang="en-US" sz="2600" dirty="0" smtClean="0">
                <a:latin typeface="Calibri" charset="0"/>
              </a:rPr>
              <a:t>manner. The Hospital </a:t>
            </a:r>
            <a:r>
              <a:rPr lang="en-US" sz="2600" dirty="0">
                <a:latin typeface="Calibri" charset="0"/>
              </a:rPr>
              <a:t>for Sick Children used its cultural </a:t>
            </a:r>
            <a:r>
              <a:rPr lang="en-US" sz="2600" dirty="0" smtClean="0">
                <a:latin typeface="Calibri" charset="0"/>
              </a:rPr>
              <a:t>competency initiative </a:t>
            </a:r>
            <a:r>
              <a:rPr lang="en-US" sz="2600" dirty="0">
                <a:latin typeface="Calibri" charset="0"/>
              </a:rPr>
              <a:t>to implement 2 key projects that could create </a:t>
            </a:r>
            <a:r>
              <a:rPr lang="en-US" sz="2600" dirty="0" smtClean="0">
                <a:latin typeface="Calibri" charset="0"/>
              </a:rPr>
              <a:t>a more </a:t>
            </a:r>
            <a:r>
              <a:rPr lang="en-US" sz="2600" dirty="0">
                <a:latin typeface="Calibri" charset="0"/>
              </a:rPr>
              <a:t>culturally responsive environment. First, </a:t>
            </a:r>
            <a:r>
              <a:rPr lang="en-US" sz="2600" dirty="0" smtClean="0">
                <a:latin typeface="Calibri" charset="0"/>
              </a:rPr>
              <a:t>it placed 12 </a:t>
            </a:r>
            <a:r>
              <a:rPr lang="en-US" sz="2600" dirty="0">
                <a:latin typeface="Calibri" charset="0"/>
              </a:rPr>
              <a:t>new informational kiosks around the hospital. </a:t>
            </a:r>
            <a:r>
              <a:rPr lang="en-US" sz="2600" dirty="0" smtClean="0">
                <a:latin typeface="Calibri" charset="0"/>
              </a:rPr>
              <a:t>These offered </a:t>
            </a:r>
            <a:r>
              <a:rPr lang="en-US" sz="2600" dirty="0">
                <a:latin typeface="Calibri" charset="0"/>
              </a:rPr>
              <a:t>information in multiple languages to help </a:t>
            </a:r>
            <a:r>
              <a:rPr lang="en-US" sz="2600" dirty="0" smtClean="0">
                <a:latin typeface="Calibri" charset="0"/>
              </a:rPr>
              <a:t>guide patients </a:t>
            </a:r>
            <a:r>
              <a:rPr lang="en-US" sz="2600" dirty="0">
                <a:latin typeface="Calibri" charset="0"/>
              </a:rPr>
              <a:t>and their families around the facility. Next, </a:t>
            </a:r>
            <a:r>
              <a:rPr lang="en-US" sz="2600" dirty="0" smtClean="0">
                <a:latin typeface="Calibri" charset="0"/>
              </a:rPr>
              <a:t>the hospital </a:t>
            </a:r>
            <a:r>
              <a:rPr lang="en-US" sz="2600" dirty="0">
                <a:latin typeface="Calibri" charset="0"/>
              </a:rPr>
              <a:t>translated its patient satisfaction survey into </a:t>
            </a:r>
            <a:r>
              <a:rPr lang="en-US" sz="2600" dirty="0" smtClean="0">
                <a:latin typeface="Calibri" charset="0"/>
              </a:rPr>
              <a:t>7 languages</a:t>
            </a:r>
            <a:r>
              <a:rPr lang="en-US" sz="2600" dirty="0">
                <a:latin typeface="Calibri" charset="0"/>
              </a:rPr>
              <a:t>, thereby increasing the number of </a:t>
            </a:r>
            <a:r>
              <a:rPr lang="en-US" sz="2600" dirty="0" smtClean="0">
                <a:latin typeface="Calibri" charset="0"/>
              </a:rPr>
              <a:t>families who </a:t>
            </a:r>
            <a:r>
              <a:rPr lang="en-US" sz="2600" dirty="0">
                <a:latin typeface="Calibri" charset="0"/>
              </a:rPr>
              <a:t>could complete it</a:t>
            </a:r>
            <a:r>
              <a:rPr lang="en-US" sz="2600" dirty="0" smtClean="0">
                <a:latin typeface="Calibri" charset="0"/>
              </a:rPr>
              <a:t>.</a:t>
            </a:r>
            <a:endParaRPr lang="en-US" sz="2600" dirty="0">
              <a:latin typeface="Calibri" charset="0"/>
            </a:endParaRPr>
          </a:p>
        </p:txBody>
      </p:sp>
    </p:spTree>
    <p:extLst>
      <p:ext uri="{BB962C8B-B14F-4D97-AF65-F5344CB8AC3E}">
        <p14:creationId xmlns:p14="http://schemas.microsoft.com/office/powerpoint/2010/main" val="18631635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z="4000" dirty="0">
                <a:latin typeface="Calibri" charset="0"/>
              </a:rPr>
              <a:t>Clinical Cultural Competency</a:t>
            </a:r>
          </a:p>
        </p:txBody>
      </p:sp>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a:latin typeface="Calibri" charset="0"/>
              </a:rPr>
              <a:t>An organization reflects structural cultural </a:t>
            </a:r>
            <a:r>
              <a:rPr lang="en-US" sz="2600" dirty="0" smtClean="0">
                <a:latin typeface="Calibri" charset="0"/>
              </a:rPr>
              <a:t>competency when </a:t>
            </a:r>
            <a:r>
              <a:rPr lang="en-US" sz="2600" dirty="0">
                <a:latin typeface="Calibri" charset="0"/>
              </a:rPr>
              <a:t>its systems and processes enhance its </a:t>
            </a:r>
            <a:r>
              <a:rPr lang="en-US" sz="2600" dirty="0" smtClean="0">
                <a:latin typeface="Calibri" charset="0"/>
              </a:rPr>
              <a:t>capacity to </a:t>
            </a:r>
            <a:r>
              <a:rPr lang="en-US" sz="2600" dirty="0">
                <a:latin typeface="Calibri" charset="0"/>
              </a:rPr>
              <a:t>function in </a:t>
            </a:r>
            <a:r>
              <a:rPr lang="en-US" sz="2600" dirty="0" smtClean="0">
                <a:latin typeface="Calibri" charset="0"/>
              </a:rPr>
              <a:t>a culturally </a:t>
            </a:r>
            <a:r>
              <a:rPr lang="en-US" sz="2600" dirty="0">
                <a:latin typeface="Calibri" charset="0"/>
              </a:rPr>
              <a:t>competent </a:t>
            </a:r>
            <a:r>
              <a:rPr lang="en-US" sz="2600" dirty="0" smtClean="0">
                <a:latin typeface="Calibri" charset="0"/>
              </a:rPr>
              <a:t>manner. The Hospital </a:t>
            </a:r>
            <a:r>
              <a:rPr lang="en-US" sz="2600" dirty="0">
                <a:latin typeface="Calibri" charset="0"/>
              </a:rPr>
              <a:t>for Sick Children used its cultural </a:t>
            </a:r>
            <a:r>
              <a:rPr lang="en-US" sz="2600" dirty="0" smtClean="0">
                <a:latin typeface="Calibri" charset="0"/>
              </a:rPr>
              <a:t>competency initiative </a:t>
            </a:r>
            <a:r>
              <a:rPr lang="en-US" sz="2600" dirty="0">
                <a:latin typeface="Calibri" charset="0"/>
              </a:rPr>
              <a:t>to implement 2 key projects that could create </a:t>
            </a:r>
            <a:r>
              <a:rPr lang="en-US" sz="2600" dirty="0" smtClean="0">
                <a:latin typeface="Calibri" charset="0"/>
              </a:rPr>
              <a:t>a more </a:t>
            </a:r>
            <a:r>
              <a:rPr lang="en-US" sz="2600" dirty="0">
                <a:latin typeface="Calibri" charset="0"/>
              </a:rPr>
              <a:t>culturally responsive environment. First, </a:t>
            </a:r>
            <a:r>
              <a:rPr lang="en-US" sz="2600" dirty="0" smtClean="0">
                <a:latin typeface="Calibri" charset="0"/>
              </a:rPr>
              <a:t>it placed 12 </a:t>
            </a:r>
            <a:r>
              <a:rPr lang="en-US" sz="2600" dirty="0">
                <a:latin typeface="Calibri" charset="0"/>
              </a:rPr>
              <a:t>new informational kiosks around the hospital. </a:t>
            </a:r>
            <a:r>
              <a:rPr lang="en-US" sz="2600" dirty="0" smtClean="0">
                <a:latin typeface="Calibri" charset="0"/>
              </a:rPr>
              <a:t>These offered </a:t>
            </a:r>
            <a:r>
              <a:rPr lang="en-US" sz="2600" dirty="0">
                <a:latin typeface="Calibri" charset="0"/>
              </a:rPr>
              <a:t>information in multiple languages to help </a:t>
            </a:r>
            <a:r>
              <a:rPr lang="en-US" sz="2600" dirty="0" smtClean="0">
                <a:latin typeface="Calibri" charset="0"/>
              </a:rPr>
              <a:t>guide patients </a:t>
            </a:r>
            <a:r>
              <a:rPr lang="en-US" sz="2600" dirty="0">
                <a:latin typeface="Calibri" charset="0"/>
              </a:rPr>
              <a:t>and their families around the facility. Next, </a:t>
            </a:r>
            <a:r>
              <a:rPr lang="en-US" sz="2600" dirty="0" smtClean="0">
                <a:latin typeface="Calibri" charset="0"/>
              </a:rPr>
              <a:t>the hospital </a:t>
            </a:r>
            <a:r>
              <a:rPr lang="en-US" sz="2600" dirty="0">
                <a:latin typeface="Calibri" charset="0"/>
              </a:rPr>
              <a:t>translated its patient satisfaction survey into </a:t>
            </a:r>
            <a:r>
              <a:rPr lang="en-US" sz="2600" dirty="0" smtClean="0">
                <a:latin typeface="Calibri" charset="0"/>
              </a:rPr>
              <a:t>7 languages</a:t>
            </a:r>
            <a:r>
              <a:rPr lang="en-US" sz="2600" dirty="0">
                <a:latin typeface="Calibri" charset="0"/>
              </a:rPr>
              <a:t>, thereby increasing the number of </a:t>
            </a:r>
            <a:r>
              <a:rPr lang="en-US" sz="2600" dirty="0" smtClean="0">
                <a:latin typeface="Calibri" charset="0"/>
              </a:rPr>
              <a:t>families who </a:t>
            </a:r>
            <a:r>
              <a:rPr lang="en-US" sz="2600" dirty="0">
                <a:latin typeface="Calibri" charset="0"/>
              </a:rPr>
              <a:t>could complete it</a:t>
            </a:r>
            <a:r>
              <a:rPr lang="en-US" sz="2600" dirty="0" smtClean="0">
                <a:latin typeface="Calibri" charset="0"/>
              </a:rPr>
              <a:t>.</a:t>
            </a:r>
            <a:endParaRPr lang="en-US" sz="2600" dirty="0">
              <a:latin typeface="Calibri" charset="0"/>
            </a:endParaRPr>
          </a:p>
        </p:txBody>
      </p:sp>
    </p:spTree>
    <p:extLst>
      <p:ext uri="{BB962C8B-B14F-4D97-AF65-F5344CB8AC3E}">
        <p14:creationId xmlns:p14="http://schemas.microsoft.com/office/powerpoint/2010/main" val="15920197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z="4000" dirty="0">
                <a:latin typeface="Calibri" charset="0"/>
              </a:rPr>
              <a:t>Clinical Cultural Competency</a:t>
            </a:r>
          </a:p>
        </p:txBody>
      </p:sp>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a:latin typeface="Calibri" charset="0"/>
              </a:rPr>
              <a:t>An organization reflects clinical cultural </a:t>
            </a:r>
            <a:r>
              <a:rPr lang="en-US" sz="2600" dirty="0" smtClean="0">
                <a:latin typeface="Calibri" charset="0"/>
              </a:rPr>
              <a:t>competency when </a:t>
            </a:r>
            <a:r>
              <a:rPr lang="en-US" sz="2600" dirty="0">
                <a:latin typeface="Calibri" charset="0"/>
              </a:rPr>
              <a:t>it educates its workforce about cultural </a:t>
            </a:r>
            <a:r>
              <a:rPr lang="en-US" sz="2600" dirty="0" smtClean="0">
                <a:latin typeface="Calibri" charset="0"/>
              </a:rPr>
              <a:t>differences and influences </a:t>
            </a:r>
            <a:r>
              <a:rPr lang="en-US" sz="2600" dirty="0">
                <a:latin typeface="Calibri" charset="0"/>
              </a:rPr>
              <a:t>they are likely to </a:t>
            </a:r>
            <a:r>
              <a:rPr lang="en-US" sz="2600" dirty="0" smtClean="0">
                <a:latin typeface="Calibri" charset="0"/>
              </a:rPr>
              <a:t>encounter.</a:t>
            </a:r>
            <a:endParaRPr lang="en-US" sz="2600" dirty="0">
              <a:latin typeface="Calibri" charset="0"/>
            </a:endParaRPr>
          </a:p>
        </p:txBody>
      </p:sp>
    </p:spTree>
    <p:extLst>
      <p:ext uri="{BB962C8B-B14F-4D97-AF65-F5344CB8AC3E}">
        <p14:creationId xmlns:p14="http://schemas.microsoft.com/office/powerpoint/2010/main" val="25030574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152400" y="685800"/>
            <a:ext cx="8915400" cy="1143000"/>
          </a:xfrm>
        </p:spPr>
        <p:txBody>
          <a:bodyPr/>
          <a:lstStyle/>
          <a:p>
            <a:r>
              <a:rPr lang="en-US" sz="3200" dirty="0">
                <a:latin typeface="Calibri" charset="0"/>
              </a:rPr>
              <a:t>Promoting Cultural Competency </a:t>
            </a:r>
            <a:r>
              <a:rPr lang="en-US" sz="3200" dirty="0" smtClean="0">
                <a:latin typeface="Calibri" charset="0"/>
              </a:rPr>
              <a:t>Among Individuals</a:t>
            </a:r>
            <a:endParaRPr lang="en-US" sz="3200" dirty="0">
              <a:latin typeface="Calibri" charset="0"/>
            </a:endParaRPr>
          </a:p>
        </p:txBody>
      </p:sp>
      <p:sp>
        <p:nvSpPr>
          <p:cNvPr id="26626" name="Content Placeholder 2"/>
          <p:cNvSpPr>
            <a:spLocks noGrp="1"/>
          </p:cNvSpPr>
          <p:nvPr>
            <p:ph idx="1"/>
          </p:nvPr>
        </p:nvSpPr>
        <p:spPr>
          <a:xfrm>
            <a:off x="381000" y="1600200"/>
            <a:ext cx="8610600" cy="4221162"/>
          </a:xfrm>
        </p:spPr>
        <p:txBody>
          <a:bodyPr/>
          <a:lstStyle/>
          <a:p>
            <a:pPr>
              <a:spcBef>
                <a:spcPts val="1200"/>
              </a:spcBef>
            </a:pPr>
            <a:r>
              <a:rPr lang="en-US" sz="2500" dirty="0">
                <a:latin typeface="Calibri" charset="0"/>
              </a:rPr>
              <a:t>Reflecting on one’s own attitudes, behaviors, </a:t>
            </a:r>
            <a:r>
              <a:rPr lang="en-US" sz="2500" dirty="0" smtClean="0">
                <a:latin typeface="Calibri" charset="0"/>
              </a:rPr>
              <a:t>and belief systems </a:t>
            </a:r>
            <a:r>
              <a:rPr lang="en-US" sz="2500" dirty="0">
                <a:latin typeface="Calibri" charset="0"/>
              </a:rPr>
              <a:t>is essential to providing culturally </a:t>
            </a:r>
            <a:r>
              <a:rPr lang="en-US" sz="2500" dirty="0" smtClean="0">
                <a:latin typeface="Calibri" charset="0"/>
              </a:rPr>
              <a:t>competent care</a:t>
            </a:r>
            <a:r>
              <a:rPr lang="en-US" sz="2500" dirty="0">
                <a:latin typeface="Calibri" charset="0"/>
              </a:rPr>
              <a:t>. Radiologic technologists can engage </a:t>
            </a:r>
            <a:r>
              <a:rPr lang="en-US" sz="2500" dirty="0" smtClean="0">
                <a:latin typeface="Calibri" charset="0"/>
              </a:rPr>
              <a:t>with patients more effectively </a:t>
            </a:r>
            <a:r>
              <a:rPr lang="en-US" sz="2500" dirty="0">
                <a:latin typeface="Calibri" charset="0"/>
              </a:rPr>
              <a:t>when they examine how their own beliefs and values might influence their </a:t>
            </a:r>
            <a:r>
              <a:rPr lang="en-US" sz="2500" dirty="0" smtClean="0">
                <a:latin typeface="Calibri" charset="0"/>
              </a:rPr>
              <a:t>behavior and </a:t>
            </a:r>
            <a:r>
              <a:rPr lang="en-US" sz="2500" dirty="0">
                <a:latin typeface="Calibri" charset="0"/>
              </a:rPr>
              <a:t>care of </a:t>
            </a:r>
            <a:r>
              <a:rPr lang="en-US" sz="2500" dirty="0" smtClean="0">
                <a:latin typeface="Calibri" charset="0"/>
              </a:rPr>
              <a:t>patients. Becoming </a:t>
            </a:r>
            <a:r>
              <a:rPr lang="en-US" sz="2500" dirty="0">
                <a:latin typeface="Calibri" charset="0"/>
              </a:rPr>
              <a:t>aware of personal </a:t>
            </a:r>
            <a:r>
              <a:rPr lang="en-US" sz="2500" dirty="0" smtClean="0">
                <a:latin typeface="Calibri" charset="0"/>
              </a:rPr>
              <a:t>stereotypes is </a:t>
            </a:r>
            <a:r>
              <a:rPr lang="en-US" sz="2500" dirty="0">
                <a:latin typeface="Calibri" charset="0"/>
              </a:rPr>
              <a:t>the first step </a:t>
            </a:r>
            <a:r>
              <a:rPr lang="en-US" sz="2500" dirty="0" smtClean="0">
                <a:latin typeface="Calibri" charset="0"/>
              </a:rPr>
              <a:t>in replacing </a:t>
            </a:r>
            <a:r>
              <a:rPr lang="en-US" sz="2500" dirty="0">
                <a:latin typeface="Calibri" charset="0"/>
              </a:rPr>
              <a:t>one’s biases </a:t>
            </a:r>
            <a:r>
              <a:rPr lang="en-US" sz="2500" dirty="0" smtClean="0">
                <a:latin typeface="Calibri" charset="0"/>
              </a:rPr>
              <a:t>with evidence-based</a:t>
            </a:r>
            <a:r>
              <a:rPr lang="en-US" sz="2500" dirty="0">
                <a:latin typeface="Calibri" charset="0"/>
              </a:rPr>
              <a:t>, </a:t>
            </a:r>
            <a:r>
              <a:rPr lang="en-US" sz="2500" dirty="0" smtClean="0">
                <a:latin typeface="Calibri" charset="0"/>
              </a:rPr>
              <a:t>accurate knowledge </a:t>
            </a:r>
            <a:r>
              <a:rPr lang="en-US" sz="2500" dirty="0">
                <a:latin typeface="Calibri" charset="0"/>
              </a:rPr>
              <a:t>about the </a:t>
            </a:r>
            <a:r>
              <a:rPr lang="en-US" sz="2500" dirty="0" smtClean="0">
                <a:latin typeface="Calibri" charset="0"/>
              </a:rPr>
              <a:t>social and </a:t>
            </a:r>
            <a:r>
              <a:rPr lang="en-US" sz="2500" dirty="0">
                <a:latin typeface="Calibri" charset="0"/>
              </a:rPr>
              <a:t>cultural background </a:t>
            </a:r>
            <a:r>
              <a:rPr lang="en-US" sz="2500" dirty="0" smtClean="0">
                <a:latin typeface="Calibri" charset="0"/>
              </a:rPr>
              <a:t>of patients</a:t>
            </a:r>
            <a:r>
              <a:rPr lang="en-US" sz="2500" dirty="0">
                <a:latin typeface="Calibri" charset="0"/>
              </a:rPr>
              <a:t>, their families, </a:t>
            </a:r>
            <a:r>
              <a:rPr lang="en-US" sz="2500" dirty="0" smtClean="0">
                <a:latin typeface="Calibri" charset="0"/>
              </a:rPr>
              <a:t>and their environments. Having accurate evidence-based knowledge </a:t>
            </a:r>
            <a:r>
              <a:rPr lang="en-US" sz="2500" dirty="0">
                <a:latin typeface="Calibri" charset="0"/>
              </a:rPr>
              <a:t>can conquer conscious bias. </a:t>
            </a:r>
            <a:r>
              <a:rPr lang="en-US" sz="2500" dirty="0" smtClean="0">
                <a:latin typeface="Calibri" charset="0"/>
              </a:rPr>
              <a:t>Unconscious bias</a:t>
            </a:r>
            <a:r>
              <a:rPr lang="en-US" sz="2500" dirty="0">
                <a:latin typeface="Calibri" charset="0"/>
              </a:rPr>
              <a:t>, which may be more difficult </a:t>
            </a:r>
            <a:r>
              <a:rPr lang="en-US" sz="2500" dirty="0" smtClean="0">
                <a:latin typeface="Calibri" charset="0"/>
              </a:rPr>
              <a:t>to overcome</a:t>
            </a:r>
            <a:r>
              <a:rPr lang="en-US" sz="2500" dirty="0">
                <a:latin typeface="Calibri" charset="0"/>
              </a:rPr>
              <a:t>, also </a:t>
            </a:r>
            <a:r>
              <a:rPr lang="en-US" sz="2500" dirty="0" smtClean="0">
                <a:latin typeface="Calibri" charset="0"/>
              </a:rPr>
              <a:t>can influence </a:t>
            </a:r>
            <a:r>
              <a:rPr lang="en-US" sz="2500" dirty="0">
                <a:latin typeface="Calibri" charset="0"/>
              </a:rPr>
              <a:t>individual encounters </a:t>
            </a:r>
            <a:r>
              <a:rPr lang="en-US" sz="2500" dirty="0" smtClean="0">
                <a:latin typeface="Calibri" charset="0"/>
              </a:rPr>
              <a:t>with patients</a:t>
            </a:r>
            <a:r>
              <a:rPr lang="en-US" sz="2500" dirty="0">
                <a:latin typeface="Calibri" charset="0"/>
              </a:rPr>
              <a:t>.</a:t>
            </a:r>
          </a:p>
        </p:txBody>
      </p:sp>
    </p:spTree>
    <p:extLst>
      <p:ext uri="{BB962C8B-B14F-4D97-AF65-F5344CB8AC3E}">
        <p14:creationId xmlns:p14="http://schemas.microsoft.com/office/powerpoint/2010/main" val="34763721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a:latin typeface="Calibri" charset="0"/>
              </a:rPr>
              <a:t>Although identifying the needs of minority </a:t>
            </a:r>
            <a:r>
              <a:rPr lang="en-US" sz="2600" dirty="0" smtClean="0">
                <a:latin typeface="Calibri" charset="0"/>
              </a:rPr>
              <a:t>patients is </a:t>
            </a:r>
            <a:r>
              <a:rPr lang="en-US" sz="2600" dirty="0">
                <a:latin typeface="Calibri" charset="0"/>
              </a:rPr>
              <a:t>integral to practicing cultural competency, </a:t>
            </a:r>
            <a:r>
              <a:rPr lang="en-US" sz="2600" dirty="0" smtClean="0">
                <a:latin typeface="Calibri" charset="0"/>
              </a:rPr>
              <a:t>automatically categorizing an individual </a:t>
            </a:r>
            <a:r>
              <a:rPr lang="en-US" sz="2600" dirty="0">
                <a:latin typeface="Calibri" charset="0"/>
              </a:rPr>
              <a:t>as a member </a:t>
            </a:r>
            <a:r>
              <a:rPr lang="en-US" sz="2600" dirty="0" smtClean="0">
                <a:latin typeface="Calibri" charset="0"/>
              </a:rPr>
              <a:t>of any </a:t>
            </a:r>
            <a:r>
              <a:rPr lang="en-US" sz="2600" dirty="0">
                <a:latin typeface="Calibri" charset="0"/>
              </a:rPr>
              <a:t>socioeconomic, racial, or </a:t>
            </a:r>
            <a:r>
              <a:rPr lang="en-US" sz="2600" dirty="0" smtClean="0">
                <a:latin typeface="Calibri" charset="0"/>
              </a:rPr>
              <a:t>ethnic group </a:t>
            </a:r>
            <a:r>
              <a:rPr lang="en-US" sz="2600" dirty="0">
                <a:latin typeface="Calibri" charset="0"/>
              </a:rPr>
              <a:t>can </a:t>
            </a:r>
            <a:r>
              <a:rPr lang="en-US" sz="2600" dirty="0" smtClean="0">
                <a:latin typeface="Calibri" charset="0"/>
              </a:rPr>
              <a:t>trigger unconscious </a:t>
            </a:r>
            <a:r>
              <a:rPr lang="en-US" sz="2600" dirty="0">
                <a:latin typeface="Calibri" charset="0"/>
              </a:rPr>
              <a:t>stereotypes and prejudices. Even if </a:t>
            </a:r>
            <a:r>
              <a:rPr lang="en-US" sz="2600" dirty="0" smtClean="0">
                <a:latin typeface="Calibri" charset="0"/>
              </a:rPr>
              <a:t>the radiologic </a:t>
            </a:r>
            <a:r>
              <a:rPr lang="en-US" sz="2600" dirty="0">
                <a:latin typeface="Calibri" charset="0"/>
              </a:rPr>
              <a:t>technologist consciously rejects the </a:t>
            </a:r>
            <a:r>
              <a:rPr lang="en-US" sz="2600" dirty="0" smtClean="0">
                <a:latin typeface="Calibri" charset="0"/>
              </a:rPr>
              <a:t>stereotypes or </a:t>
            </a:r>
            <a:r>
              <a:rPr lang="en-US" sz="2600" dirty="0">
                <a:latin typeface="Calibri" charset="0"/>
              </a:rPr>
              <a:t>prejudices, these unconscious biases may </a:t>
            </a:r>
            <a:r>
              <a:rPr lang="en-US" sz="2600" dirty="0" smtClean="0">
                <a:latin typeface="Calibri" charset="0"/>
              </a:rPr>
              <a:t>subtly affect </a:t>
            </a:r>
            <a:r>
              <a:rPr lang="en-US" sz="2600" dirty="0">
                <a:latin typeface="Calibri" charset="0"/>
              </a:rPr>
              <a:t>how the technologist interacts with </a:t>
            </a:r>
            <a:r>
              <a:rPr lang="en-US" sz="2600" dirty="0" smtClean="0">
                <a:latin typeface="Calibri" charset="0"/>
              </a:rPr>
              <a:t>minority group </a:t>
            </a:r>
            <a:r>
              <a:rPr lang="en-US" sz="2600" dirty="0">
                <a:latin typeface="Calibri" charset="0"/>
              </a:rPr>
              <a:t>patients. If a patient perceives a bias, </a:t>
            </a:r>
            <a:r>
              <a:rPr lang="en-US" sz="2600" dirty="0" smtClean="0">
                <a:latin typeface="Calibri" charset="0"/>
              </a:rPr>
              <a:t>however subtle</a:t>
            </a:r>
            <a:r>
              <a:rPr lang="en-US" sz="2600" dirty="0">
                <a:latin typeface="Calibri" charset="0"/>
              </a:rPr>
              <a:t>, he or she may </a:t>
            </a:r>
            <a:r>
              <a:rPr lang="en-US" sz="2600" dirty="0" smtClean="0">
                <a:latin typeface="Calibri" charset="0"/>
              </a:rPr>
              <a:t>become uncomfortable </a:t>
            </a:r>
            <a:r>
              <a:rPr lang="en-US" sz="2600" dirty="0">
                <a:latin typeface="Calibri" charset="0"/>
              </a:rPr>
              <a:t>and </a:t>
            </a:r>
            <a:r>
              <a:rPr lang="en-US" sz="2600" dirty="0" smtClean="0">
                <a:latin typeface="Calibri" charset="0"/>
              </a:rPr>
              <a:t>reluctant to </a:t>
            </a:r>
            <a:r>
              <a:rPr lang="en-US" sz="2600" dirty="0">
                <a:latin typeface="Calibri" charset="0"/>
              </a:rPr>
              <a:t>return for follow-up imaging or subsequent </a:t>
            </a:r>
            <a:r>
              <a:rPr lang="en-US" sz="2600" dirty="0" smtClean="0">
                <a:latin typeface="Calibri" charset="0"/>
              </a:rPr>
              <a:t>care at </a:t>
            </a:r>
            <a:r>
              <a:rPr lang="en-US" sz="2600" dirty="0">
                <a:latin typeface="Calibri" charset="0"/>
              </a:rPr>
              <a:t>the clinic or </a:t>
            </a:r>
            <a:r>
              <a:rPr lang="en-US" sz="2600" dirty="0" smtClean="0">
                <a:latin typeface="Calibri" charset="0"/>
              </a:rPr>
              <a:t>facility. Such </a:t>
            </a:r>
            <a:r>
              <a:rPr lang="en-US" sz="2600" dirty="0">
                <a:latin typeface="Calibri" charset="0"/>
              </a:rPr>
              <a:t>reluctance on the </a:t>
            </a:r>
            <a:r>
              <a:rPr lang="en-US" sz="2600" dirty="0" smtClean="0">
                <a:latin typeface="Calibri" charset="0"/>
              </a:rPr>
              <a:t>patient’s part </a:t>
            </a:r>
            <a:r>
              <a:rPr lang="en-US" sz="2600" dirty="0">
                <a:latin typeface="Calibri" charset="0"/>
              </a:rPr>
              <a:t>can perpetuate health disparities.</a:t>
            </a:r>
          </a:p>
        </p:txBody>
      </p:sp>
      <p:sp>
        <p:nvSpPr>
          <p:cNvPr id="2" name="Title 1"/>
          <p:cNvSpPr>
            <a:spLocks noGrp="1"/>
          </p:cNvSpPr>
          <p:nvPr>
            <p:ph type="title"/>
          </p:nvPr>
        </p:nvSpPr>
        <p:spPr/>
        <p:txBody>
          <a:bodyPr/>
          <a:lstStyle/>
          <a:p>
            <a:r>
              <a:rPr lang="en-US" dirty="0"/>
              <a:t>Countering Unconscious Bias</a:t>
            </a:r>
          </a:p>
        </p:txBody>
      </p:sp>
    </p:spTree>
    <p:extLst>
      <p:ext uri="{BB962C8B-B14F-4D97-AF65-F5344CB8AC3E}">
        <p14:creationId xmlns:p14="http://schemas.microsoft.com/office/powerpoint/2010/main" val="2320087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a:spcBef>
                <a:spcPts val="1200"/>
              </a:spcBef>
            </a:pPr>
            <a:r>
              <a:rPr lang="en-US" sz="2400" dirty="0">
                <a:latin typeface="Calibri" charset="0"/>
              </a:rPr>
              <a:t>To avoid triggering unconscious bias, experts in </a:t>
            </a:r>
            <a:r>
              <a:rPr lang="en-US" sz="2400" dirty="0" smtClean="0">
                <a:latin typeface="Calibri" charset="0"/>
              </a:rPr>
              <a:t>cultural competency </a:t>
            </a:r>
            <a:r>
              <a:rPr lang="en-US" sz="2400" dirty="0">
                <a:latin typeface="Calibri" charset="0"/>
              </a:rPr>
              <a:t>suggest to:</a:t>
            </a:r>
          </a:p>
          <a:p>
            <a:pPr marL="342900" indent="-342900">
              <a:spcBef>
                <a:spcPts val="1200"/>
              </a:spcBef>
              <a:buFont typeface="Arial" pitchFamily="34" charset="0"/>
              <a:buChar char="•"/>
            </a:pPr>
            <a:r>
              <a:rPr lang="en-US" sz="2400" dirty="0" smtClean="0">
                <a:latin typeface="Calibri" charset="0"/>
              </a:rPr>
              <a:t>Begin </a:t>
            </a:r>
            <a:r>
              <a:rPr lang="en-US" sz="2400" dirty="0">
                <a:latin typeface="Calibri" charset="0"/>
              </a:rPr>
              <a:t>the patient encounter by looking for </a:t>
            </a:r>
            <a:r>
              <a:rPr lang="en-US" sz="2400" dirty="0" smtClean="0">
                <a:latin typeface="Calibri" charset="0"/>
              </a:rPr>
              <a:t>similarities rather </a:t>
            </a:r>
            <a:r>
              <a:rPr lang="en-US" sz="2400" dirty="0">
                <a:latin typeface="Calibri" charset="0"/>
              </a:rPr>
              <a:t>than differences between </a:t>
            </a:r>
            <a:r>
              <a:rPr lang="en-US" sz="2400" dirty="0" smtClean="0">
                <a:latin typeface="Calibri" charset="0"/>
              </a:rPr>
              <a:t>yourself and </a:t>
            </a:r>
            <a:r>
              <a:rPr lang="en-US" sz="2400" dirty="0">
                <a:latin typeface="Calibri" charset="0"/>
              </a:rPr>
              <a:t>the patient.</a:t>
            </a:r>
          </a:p>
          <a:p>
            <a:pPr marL="342900" indent="-342900">
              <a:spcBef>
                <a:spcPts val="1200"/>
              </a:spcBef>
              <a:buFont typeface="Arial" pitchFamily="34" charset="0"/>
              <a:buChar char="•"/>
            </a:pPr>
            <a:r>
              <a:rPr lang="en-US" sz="2400" dirty="0" smtClean="0">
                <a:latin typeface="Calibri" charset="0"/>
              </a:rPr>
              <a:t>Establish </a:t>
            </a:r>
            <a:r>
              <a:rPr lang="en-US" sz="2400" dirty="0">
                <a:latin typeface="Calibri" charset="0"/>
              </a:rPr>
              <a:t>a common identity. For example, </a:t>
            </a:r>
            <a:r>
              <a:rPr lang="en-US" sz="2400" dirty="0" smtClean="0">
                <a:latin typeface="Calibri" charset="0"/>
              </a:rPr>
              <a:t>each of </a:t>
            </a:r>
            <a:r>
              <a:rPr lang="en-US" sz="2400" dirty="0">
                <a:latin typeface="Calibri" charset="0"/>
              </a:rPr>
              <a:t>you may be a parent to a child or a caregiver </a:t>
            </a:r>
            <a:r>
              <a:rPr lang="en-US" sz="2400" dirty="0" smtClean="0">
                <a:latin typeface="Calibri" charset="0"/>
              </a:rPr>
              <a:t>to an </a:t>
            </a:r>
            <a:r>
              <a:rPr lang="en-US" sz="2400" dirty="0">
                <a:latin typeface="Calibri" charset="0"/>
              </a:rPr>
              <a:t>elderly parent. Both of you may be women </a:t>
            </a:r>
            <a:r>
              <a:rPr lang="en-US" sz="2400" dirty="0" smtClean="0">
                <a:latin typeface="Calibri" charset="0"/>
              </a:rPr>
              <a:t>or men</a:t>
            </a:r>
            <a:r>
              <a:rPr lang="en-US" sz="2400" dirty="0">
                <a:latin typeface="Calibri" charset="0"/>
              </a:rPr>
              <a:t>. You may share a hobby or a </a:t>
            </a:r>
            <a:r>
              <a:rPr lang="en-US" sz="2400" dirty="0" smtClean="0">
                <a:latin typeface="Calibri" charset="0"/>
              </a:rPr>
              <a:t>mutual interest</a:t>
            </a:r>
            <a:r>
              <a:rPr lang="en-US" sz="2400" dirty="0">
                <a:latin typeface="Calibri" charset="0"/>
              </a:rPr>
              <a:t>. Such common identities help counter </a:t>
            </a:r>
            <a:r>
              <a:rPr lang="en-US" sz="2400" dirty="0" smtClean="0">
                <a:latin typeface="Calibri" charset="0"/>
              </a:rPr>
              <a:t>unconscious stereotypes</a:t>
            </a:r>
            <a:r>
              <a:rPr lang="en-US" sz="2400" dirty="0">
                <a:latin typeface="Calibri" charset="0"/>
              </a:rPr>
              <a:t>, and help you understand </a:t>
            </a:r>
            <a:r>
              <a:rPr lang="en-US" sz="2400" dirty="0" smtClean="0">
                <a:latin typeface="Calibri" charset="0"/>
              </a:rPr>
              <a:t>the day-to-day </a:t>
            </a:r>
            <a:r>
              <a:rPr lang="en-US" sz="2400" dirty="0">
                <a:latin typeface="Calibri" charset="0"/>
              </a:rPr>
              <a:t>world and life issues of the </a:t>
            </a:r>
            <a:r>
              <a:rPr lang="en-US" sz="2400" dirty="0" smtClean="0">
                <a:latin typeface="Calibri" charset="0"/>
              </a:rPr>
              <a:t>minority group </a:t>
            </a:r>
            <a:r>
              <a:rPr lang="en-US" sz="2400" dirty="0">
                <a:latin typeface="Calibri" charset="0"/>
              </a:rPr>
              <a:t>patient — a perspective that can </a:t>
            </a:r>
            <a:r>
              <a:rPr lang="en-US" sz="2400" dirty="0" smtClean="0">
                <a:latin typeface="Calibri" charset="0"/>
              </a:rPr>
              <a:t>reinforce your </a:t>
            </a:r>
            <a:r>
              <a:rPr lang="en-US" sz="2400" dirty="0">
                <a:latin typeface="Calibri" charset="0"/>
              </a:rPr>
              <a:t>patient-centered </a:t>
            </a:r>
            <a:r>
              <a:rPr lang="en-US" sz="2400" dirty="0" smtClean="0">
                <a:latin typeface="Calibri" charset="0"/>
              </a:rPr>
              <a:t>care</a:t>
            </a:r>
            <a:r>
              <a:rPr lang="en-US" sz="2400" dirty="0" smtClean="0">
                <a:latin typeface="Calibri" charset="0"/>
              </a:rPr>
              <a:t>.</a:t>
            </a:r>
            <a:endParaRPr lang="en-US" sz="2400" dirty="0">
              <a:latin typeface="Calibri" charset="0"/>
            </a:endParaRPr>
          </a:p>
        </p:txBody>
      </p:sp>
      <p:sp>
        <p:nvSpPr>
          <p:cNvPr id="2" name="Title 1"/>
          <p:cNvSpPr>
            <a:spLocks noGrp="1"/>
          </p:cNvSpPr>
          <p:nvPr>
            <p:ph type="title"/>
          </p:nvPr>
        </p:nvSpPr>
        <p:spPr/>
        <p:txBody>
          <a:bodyPr/>
          <a:lstStyle/>
          <a:p>
            <a:r>
              <a:rPr lang="en-US" dirty="0"/>
              <a:t>Countering Unconscious Bias</a:t>
            </a:r>
          </a:p>
        </p:txBody>
      </p:sp>
    </p:spTree>
    <p:extLst>
      <p:ext uri="{BB962C8B-B14F-4D97-AF65-F5344CB8AC3E}">
        <p14:creationId xmlns:p14="http://schemas.microsoft.com/office/powerpoint/2010/main" val="3974207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marL="342900" indent="-342900">
              <a:spcBef>
                <a:spcPts val="1200"/>
              </a:spcBef>
              <a:buFont typeface="Arial" pitchFamily="34" charset="0"/>
              <a:buChar char="•"/>
            </a:pPr>
            <a:r>
              <a:rPr lang="en-US" sz="2400" dirty="0" smtClean="0">
                <a:latin typeface="Calibri" charset="0"/>
              </a:rPr>
              <a:t>Refrain </a:t>
            </a:r>
            <a:r>
              <a:rPr lang="en-US" sz="2400" dirty="0">
                <a:latin typeface="Calibri" charset="0"/>
              </a:rPr>
              <a:t>from categorizing the patient’s racial </a:t>
            </a:r>
            <a:r>
              <a:rPr lang="en-US" sz="2400" dirty="0" smtClean="0">
                <a:latin typeface="Calibri" charset="0"/>
              </a:rPr>
              <a:t>or ethnic identity until </a:t>
            </a:r>
            <a:r>
              <a:rPr lang="en-US" sz="2400" dirty="0">
                <a:latin typeface="Calibri" charset="0"/>
              </a:rPr>
              <a:t>it becomes useful for </a:t>
            </a:r>
            <a:r>
              <a:rPr lang="en-US" sz="2400" dirty="0" smtClean="0">
                <a:latin typeface="Calibri" charset="0"/>
              </a:rPr>
              <a:t>making appropriate </a:t>
            </a:r>
            <a:r>
              <a:rPr lang="en-US" sz="2400" dirty="0">
                <a:latin typeface="Calibri" charset="0"/>
              </a:rPr>
              <a:t>medical </a:t>
            </a:r>
            <a:r>
              <a:rPr lang="en-US" sz="2400" dirty="0" smtClean="0">
                <a:latin typeface="Calibri" charset="0"/>
              </a:rPr>
              <a:t>decisions.</a:t>
            </a:r>
          </a:p>
          <a:p>
            <a:pPr marL="342900" indent="-342900">
              <a:spcBef>
                <a:spcPts val="1200"/>
              </a:spcBef>
              <a:buFont typeface="Arial" pitchFamily="34" charset="0"/>
              <a:buChar char="•"/>
            </a:pPr>
            <a:r>
              <a:rPr lang="en-US" sz="2400" dirty="0" smtClean="0">
                <a:latin typeface="Calibri" charset="0"/>
              </a:rPr>
              <a:t>Take </a:t>
            </a:r>
            <a:r>
              <a:rPr lang="en-US" sz="2400" dirty="0">
                <a:latin typeface="Calibri" charset="0"/>
              </a:rPr>
              <a:t>the perspective of the patient. Imagining </a:t>
            </a:r>
            <a:r>
              <a:rPr lang="en-US" sz="2400" dirty="0" smtClean="0">
                <a:latin typeface="Calibri" charset="0"/>
              </a:rPr>
              <a:t>the difficult situation </a:t>
            </a:r>
            <a:r>
              <a:rPr lang="en-US" sz="2400" dirty="0">
                <a:latin typeface="Calibri" charset="0"/>
              </a:rPr>
              <a:t>faced by racial minorities </a:t>
            </a:r>
            <a:r>
              <a:rPr lang="en-US" sz="2400" dirty="0" smtClean="0">
                <a:latin typeface="Calibri" charset="0"/>
              </a:rPr>
              <a:t>and stigmatized </a:t>
            </a:r>
            <a:r>
              <a:rPr lang="en-US" sz="2400" dirty="0">
                <a:latin typeface="Calibri" charset="0"/>
              </a:rPr>
              <a:t>ethnic groups helps decrease the </a:t>
            </a:r>
            <a:r>
              <a:rPr lang="en-US" sz="2400" dirty="0" smtClean="0">
                <a:latin typeface="Calibri" charset="0"/>
              </a:rPr>
              <a:t>activation of </a:t>
            </a:r>
            <a:r>
              <a:rPr lang="en-US" sz="2400" dirty="0">
                <a:latin typeface="Calibri" charset="0"/>
              </a:rPr>
              <a:t>even </a:t>
            </a:r>
            <a:r>
              <a:rPr lang="en-US" sz="2400" dirty="0" smtClean="0">
                <a:latin typeface="Calibri" charset="0"/>
              </a:rPr>
              <a:t>unconscious stereotypes. Such a </a:t>
            </a:r>
            <a:r>
              <a:rPr lang="en-US" sz="2400" dirty="0">
                <a:latin typeface="Calibri" charset="0"/>
              </a:rPr>
              <a:t>perspective also provides an opportunity </a:t>
            </a:r>
            <a:r>
              <a:rPr lang="en-US" sz="2400" dirty="0" smtClean="0">
                <a:latin typeface="Calibri" charset="0"/>
              </a:rPr>
              <a:t>for radiologic </a:t>
            </a:r>
            <a:r>
              <a:rPr lang="en-US" sz="2400" dirty="0">
                <a:latin typeface="Calibri" charset="0"/>
              </a:rPr>
              <a:t>technologists to exercise the </a:t>
            </a:r>
            <a:r>
              <a:rPr lang="en-US" sz="2400" dirty="0" smtClean="0">
                <a:latin typeface="Calibri" charset="0"/>
              </a:rPr>
              <a:t>humanistic beliefs </a:t>
            </a:r>
            <a:r>
              <a:rPr lang="en-US" sz="2400" dirty="0">
                <a:latin typeface="Calibri" charset="0"/>
              </a:rPr>
              <a:t>and values that originally led them to </a:t>
            </a:r>
            <a:r>
              <a:rPr lang="en-US" sz="2400" dirty="0" smtClean="0">
                <a:latin typeface="Calibri" charset="0"/>
              </a:rPr>
              <a:t>a medical </a:t>
            </a:r>
            <a:r>
              <a:rPr lang="en-US" sz="2400" dirty="0">
                <a:latin typeface="Calibri" charset="0"/>
              </a:rPr>
              <a:t>profession and patient </a:t>
            </a:r>
            <a:r>
              <a:rPr lang="en-US" sz="2400" dirty="0" smtClean="0">
                <a:latin typeface="Calibri" charset="0"/>
              </a:rPr>
              <a:t>care.</a:t>
            </a:r>
            <a:endParaRPr lang="en-US" sz="2400" dirty="0">
              <a:latin typeface="Calibri" charset="0"/>
            </a:endParaRPr>
          </a:p>
        </p:txBody>
      </p:sp>
      <p:sp>
        <p:nvSpPr>
          <p:cNvPr id="2" name="Title 1"/>
          <p:cNvSpPr>
            <a:spLocks noGrp="1"/>
          </p:cNvSpPr>
          <p:nvPr>
            <p:ph type="title"/>
          </p:nvPr>
        </p:nvSpPr>
        <p:spPr/>
        <p:txBody>
          <a:bodyPr/>
          <a:lstStyle/>
          <a:p>
            <a:r>
              <a:rPr lang="en-US" dirty="0"/>
              <a:t>Countering Unconscious Bias</a:t>
            </a:r>
          </a:p>
        </p:txBody>
      </p:sp>
    </p:spTree>
    <p:extLst>
      <p:ext uri="{BB962C8B-B14F-4D97-AF65-F5344CB8AC3E}">
        <p14:creationId xmlns:p14="http://schemas.microsoft.com/office/powerpoint/2010/main" val="41306843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Introduction</a:t>
            </a:r>
          </a:p>
        </p:txBody>
      </p:sp>
      <p:sp>
        <p:nvSpPr>
          <p:cNvPr id="26626" name="Content Placeholder 2"/>
          <p:cNvSpPr>
            <a:spLocks noGrp="1"/>
          </p:cNvSpPr>
          <p:nvPr>
            <p:ph idx="1"/>
          </p:nvPr>
        </p:nvSpPr>
        <p:spPr>
          <a:xfrm>
            <a:off x="457200" y="1676400"/>
            <a:ext cx="8229600" cy="4221162"/>
          </a:xfrm>
        </p:spPr>
        <p:txBody>
          <a:bodyPr/>
          <a:lstStyle/>
          <a:p>
            <a:r>
              <a:rPr lang="en-US" sz="2600" dirty="0">
                <a:latin typeface="Calibri" charset="0"/>
              </a:rPr>
              <a:t>Radiologic </a:t>
            </a:r>
            <a:r>
              <a:rPr lang="en-US" sz="2600" dirty="0" smtClean="0">
                <a:latin typeface="Calibri" charset="0"/>
              </a:rPr>
              <a:t>technologists encounter </a:t>
            </a:r>
            <a:r>
              <a:rPr lang="en-US" sz="2600" dirty="0">
                <a:latin typeface="Calibri" charset="0"/>
              </a:rPr>
              <a:t>patients from </a:t>
            </a:r>
            <a:r>
              <a:rPr lang="en-US" sz="2600" dirty="0" smtClean="0">
                <a:latin typeface="Calibri" charset="0"/>
              </a:rPr>
              <a:t>a variety </a:t>
            </a:r>
            <a:r>
              <a:rPr lang="en-US" sz="2600" dirty="0">
                <a:latin typeface="Calibri" charset="0"/>
              </a:rPr>
              <a:t>of racial, ethnic, </a:t>
            </a:r>
            <a:r>
              <a:rPr lang="en-US" sz="2600" dirty="0" smtClean="0">
                <a:latin typeface="Calibri" charset="0"/>
              </a:rPr>
              <a:t>and socioeconomic backgrounds. Reduced </a:t>
            </a:r>
            <a:r>
              <a:rPr lang="en-US" sz="2600" dirty="0">
                <a:latin typeface="Calibri" charset="0"/>
              </a:rPr>
              <a:t>income and access </a:t>
            </a:r>
            <a:r>
              <a:rPr lang="en-US" sz="2600" dirty="0" smtClean="0">
                <a:latin typeface="Calibri" charset="0"/>
              </a:rPr>
              <a:t>to health </a:t>
            </a:r>
            <a:r>
              <a:rPr lang="en-US" sz="2600" dirty="0">
                <a:latin typeface="Calibri" charset="0"/>
              </a:rPr>
              <a:t>care among </a:t>
            </a:r>
            <a:r>
              <a:rPr lang="en-US" sz="2600" dirty="0" smtClean="0">
                <a:latin typeface="Calibri" charset="0"/>
              </a:rPr>
              <a:t>minority and immigrant populations accounts </a:t>
            </a:r>
            <a:r>
              <a:rPr lang="en-US" sz="2600" dirty="0">
                <a:latin typeface="Calibri" charset="0"/>
              </a:rPr>
              <a:t>for many </a:t>
            </a:r>
            <a:r>
              <a:rPr lang="en-US" sz="2600" dirty="0" smtClean="0">
                <a:latin typeface="Calibri" charset="0"/>
              </a:rPr>
              <a:t>health disparities</a:t>
            </a:r>
            <a:r>
              <a:rPr lang="en-US" sz="2600" dirty="0">
                <a:latin typeface="Calibri" charset="0"/>
              </a:rPr>
              <a:t>. Enhancing </a:t>
            </a:r>
            <a:r>
              <a:rPr lang="en-US" sz="2600" dirty="0" smtClean="0">
                <a:latin typeface="Calibri" charset="0"/>
              </a:rPr>
              <a:t>cultural competency </a:t>
            </a:r>
            <a:r>
              <a:rPr lang="en-US" sz="2600" dirty="0">
                <a:latin typeface="Calibri" charset="0"/>
              </a:rPr>
              <a:t>among </a:t>
            </a:r>
            <a:r>
              <a:rPr lang="en-US" sz="2600" dirty="0" smtClean="0">
                <a:latin typeface="Calibri" charset="0"/>
              </a:rPr>
              <a:t>health care </a:t>
            </a:r>
            <a:r>
              <a:rPr lang="en-US" sz="2600" dirty="0">
                <a:latin typeface="Calibri" charset="0"/>
              </a:rPr>
              <a:t>providers and </a:t>
            </a:r>
            <a:r>
              <a:rPr lang="en-US" sz="2600" dirty="0" smtClean="0">
                <a:latin typeface="Calibri" charset="0"/>
              </a:rPr>
              <a:t>providing culturally </a:t>
            </a:r>
            <a:r>
              <a:rPr lang="en-US" sz="2600" dirty="0">
                <a:latin typeface="Calibri" charset="0"/>
              </a:rPr>
              <a:t>appropriate </a:t>
            </a:r>
            <a:r>
              <a:rPr lang="en-US" sz="2600" dirty="0" smtClean="0">
                <a:latin typeface="Calibri" charset="0"/>
              </a:rPr>
              <a:t>services can </a:t>
            </a:r>
            <a:r>
              <a:rPr lang="en-US" sz="2600" dirty="0">
                <a:latin typeface="Calibri" charset="0"/>
              </a:rPr>
              <a:t>improve </a:t>
            </a:r>
            <a:r>
              <a:rPr lang="en-US" sz="2600" dirty="0" smtClean="0">
                <a:latin typeface="Calibri" charset="0"/>
              </a:rPr>
              <a:t>communication, access </a:t>
            </a:r>
            <a:r>
              <a:rPr lang="en-US" sz="2600" dirty="0">
                <a:latin typeface="Calibri" charset="0"/>
              </a:rPr>
              <a:t>to health care, </a:t>
            </a:r>
            <a:r>
              <a:rPr lang="en-US" sz="2600" dirty="0" smtClean="0">
                <a:latin typeface="Calibri" charset="0"/>
              </a:rPr>
              <a:t>and eventually </a:t>
            </a:r>
            <a:r>
              <a:rPr lang="en-US" sz="2600" dirty="0">
                <a:latin typeface="Calibri" charset="0"/>
              </a:rPr>
              <a:t>health </a:t>
            </a:r>
            <a:r>
              <a:rPr lang="en-US" sz="2600" dirty="0" smtClean="0">
                <a:latin typeface="Calibri" charset="0"/>
              </a:rPr>
              <a:t>outcomes. Although </a:t>
            </a:r>
            <a:r>
              <a:rPr lang="en-US" sz="2600" dirty="0">
                <a:latin typeface="Calibri" charset="0"/>
              </a:rPr>
              <a:t>awareness of </a:t>
            </a:r>
            <a:r>
              <a:rPr lang="en-US" sz="2600" dirty="0" smtClean="0">
                <a:latin typeface="Calibri" charset="0"/>
              </a:rPr>
              <a:t>a patient’s </a:t>
            </a:r>
            <a:r>
              <a:rPr lang="en-US" sz="2600" dirty="0">
                <a:latin typeface="Calibri" charset="0"/>
              </a:rPr>
              <a:t>ethnic or </a:t>
            </a:r>
            <a:r>
              <a:rPr lang="en-US" sz="2600" dirty="0" smtClean="0">
                <a:latin typeface="Calibri" charset="0"/>
              </a:rPr>
              <a:t>racial background </a:t>
            </a:r>
            <a:r>
              <a:rPr lang="en-US" sz="2600" dirty="0">
                <a:latin typeface="Calibri" charset="0"/>
              </a:rPr>
              <a:t>can aid </a:t>
            </a:r>
            <a:r>
              <a:rPr lang="en-US" sz="2600" dirty="0" smtClean="0">
                <a:latin typeface="Calibri" charset="0"/>
              </a:rPr>
              <a:t>in screening and diagnosis, patient-centered </a:t>
            </a:r>
            <a:r>
              <a:rPr lang="en-US" sz="2600" dirty="0">
                <a:latin typeface="Calibri" charset="0"/>
              </a:rPr>
              <a:t>care </a:t>
            </a:r>
            <a:r>
              <a:rPr lang="en-US" sz="2600" dirty="0" smtClean="0">
                <a:latin typeface="Calibri" charset="0"/>
              </a:rPr>
              <a:t>requires that </a:t>
            </a:r>
            <a:r>
              <a:rPr lang="en-US" sz="2600" dirty="0">
                <a:latin typeface="Calibri" charset="0"/>
              </a:rPr>
              <a:t>everyone be seen </a:t>
            </a:r>
            <a:r>
              <a:rPr lang="en-US" sz="2600" dirty="0" smtClean="0">
                <a:latin typeface="Calibri" charset="0"/>
              </a:rPr>
              <a:t>as individuals </a:t>
            </a:r>
            <a:r>
              <a:rPr lang="en-US" sz="2600" dirty="0">
                <a:latin typeface="Calibri" charset="0"/>
              </a:rPr>
              <a:t>first and </a:t>
            </a:r>
            <a:r>
              <a:rPr lang="en-US" sz="2600" dirty="0" smtClean="0">
                <a:latin typeface="Calibri" charset="0"/>
              </a:rPr>
              <a:t>members of </a:t>
            </a:r>
            <a:r>
              <a:rPr lang="en-US" sz="2600" dirty="0">
                <a:latin typeface="Calibri" charset="0"/>
              </a:rPr>
              <a:t>a racial or ethnic </a:t>
            </a:r>
            <a:r>
              <a:rPr lang="en-US" sz="2600" dirty="0" smtClean="0">
                <a:latin typeface="Calibri" charset="0"/>
              </a:rPr>
              <a:t>minority second.</a:t>
            </a:r>
            <a:endParaRPr lang="en-US" sz="2600" dirty="0">
              <a:latin typeface="Calibri"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a:latin typeface="Calibri" charset="0"/>
              </a:rPr>
              <a:t>Recruiting and retaining radiologic </a:t>
            </a:r>
            <a:r>
              <a:rPr lang="en-US" sz="2600" dirty="0" smtClean="0">
                <a:latin typeface="Calibri" charset="0"/>
              </a:rPr>
              <a:t>technologists who </a:t>
            </a:r>
            <a:r>
              <a:rPr lang="en-US" sz="2600" dirty="0">
                <a:latin typeface="Calibri" charset="0"/>
              </a:rPr>
              <a:t>share the life experiences of their minority and </a:t>
            </a:r>
            <a:r>
              <a:rPr lang="en-US" sz="2600" dirty="0" smtClean="0">
                <a:latin typeface="Calibri" charset="0"/>
              </a:rPr>
              <a:t>disadvantaged patients </a:t>
            </a:r>
            <a:r>
              <a:rPr lang="en-US" sz="2600" dirty="0">
                <a:latin typeface="Calibri" charset="0"/>
              </a:rPr>
              <a:t>can help address health </a:t>
            </a:r>
            <a:r>
              <a:rPr lang="en-US" sz="2600" dirty="0" smtClean="0">
                <a:latin typeface="Calibri" charset="0"/>
              </a:rPr>
              <a:t>disparities and </a:t>
            </a:r>
            <a:r>
              <a:rPr lang="en-US" sz="2600" dirty="0">
                <a:latin typeface="Calibri" charset="0"/>
              </a:rPr>
              <a:t>improve patient care outcomes. Shared life </a:t>
            </a:r>
            <a:r>
              <a:rPr lang="en-US" sz="2600" dirty="0" smtClean="0">
                <a:latin typeface="Calibri" charset="0"/>
              </a:rPr>
              <a:t>experiences allow </a:t>
            </a:r>
            <a:r>
              <a:rPr lang="en-US" sz="2600" dirty="0">
                <a:latin typeface="Calibri" charset="0"/>
              </a:rPr>
              <a:t>radiologic technologists more familiar </a:t>
            </a:r>
            <a:r>
              <a:rPr lang="en-US" sz="2600" dirty="0" smtClean="0">
                <a:latin typeface="Calibri" charset="0"/>
              </a:rPr>
              <a:t>with the </a:t>
            </a:r>
            <a:r>
              <a:rPr lang="en-US" sz="2600" dirty="0">
                <a:latin typeface="Calibri" charset="0"/>
              </a:rPr>
              <a:t>patient’s culture to facilitate better </a:t>
            </a:r>
            <a:r>
              <a:rPr lang="en-US" sz="2600" dirty="0" smtClean="0">
                <a:latin typeface="Calibri" charset="0"/>
              </a:rPr>
              <a:t>communication with </a:t>
            </a:r>
            <a:r>
              <a:rPr lang="en-US" sz="2600" dirty="0">
                <a:latin typeface="Calibri" charset="0"/>
              </a:rPr>
              <a:t>the patient and help establish a more </a:t>
            </a:r>
            <a:r>
              <a:rPr lang="en-US" sz="2600" dirty="0" smtClean="0">
                <a:latin typeface="Calibri" charset="0"/>
              </a:rPr>
              <a:t>effective health care partnership </a:t>
            </a:r>
            <a:r>
              <a:rPr lang="en-US" sz="2600" dirty="0">
                <a:latin typeface="Calibri" charset="0"/>
              </a:rPr>
              <a:t>between the patient and </a:t>
            </a:r>
            <a:r>
              <a:rPr lang="en-US" sz="2600" dirty="0" smtClean="0">
                <a:latin typeface="Calibri" charset="0"/>
              </a:rPr>
              <a:t>members of </a:t>
            </a:r>
            <a:r>
              <a:rPr lang="en-US" sz="2600" dirty="0">
                <a:latin typeface="Calibri" charset="0"/>
              </a:rPr>
              <a:t>the medical </a:t>
            </a:r>
            <a:r>
              <a:rPr lang="en-US" sz="2600" dirty="0" smtClean="0">
                <a:latin typeface="Calibri" charset="0"/>
              </a:rPr>
              <a:t>team. More </a:t>
            </a:r>
            <a:r>
              <a:rPr lang="en-US" sz="2600" dirty="0">
                <a:latin typeface="Calibri" charset="0"/>
              </a:rPr>
              <a:t>effective </a:t>
            </a:r>
            <a:r>
              <a:rPr lang="en-US" sz="2600" dirty="0" smtClean="0">
                <a:latin typeface="Calibri" charset="0"/>
              </a:rPr>
              <a:t>communication can </a:t>
            </a:r>
            <a:r>
              <a:rPr lang="en-US" sz="2600" dirty="0">
                <a:latin typeface="Calibri" charset="0"/>
              </a:rPr>
              <a:t>help improve patient compliance with care </a:t>
            </a:r>
            <a:r>
              <a:rPr lang="en-US" sz="2600" dirty="0" smtClean="0">
                <a:latin typeface="Calibri" charset="0"/>
              </a:rPr>
              <a:t>and reduce </a:t>
            </a:r>
            <a:r>
              <a:rPr lang="en-US" sz="2600" dirty="0">
                <a:latin typeface="Calibri" charset="0"/>
              </a:rPr>
              <a:t>negative health outcomes</a:t>
            </a:r>
            <a:r>
              <a:rPr lang="en-US" sz="2600" dirty="0" smtClean="0">
                <a:latin typeface="Calibri" charset="0"/>
              </a:rPr>
              <a:t>.</a:t>
            </a:r>
          </a:p>
          <a:p>
            <a:r>
              <a:rPr lang="en-US" sz="2600" dirty="0"/>
              <a:t>A diverse workforce begins with a diverse </a:t>
            </a:r>
            <a:r>
              <a:rPr lang="en-US" sz="2600" dirty="0" smtClean="0"/>
              <a:t>student body in medical </a:t>
            </a:r>
            <a:r>
              <a:rPr lang="en-US" sz="2600" dirty="0"/>
              <a:t>and allied health education programs.</a:t>
            </a:r>
            <a:endParaRPr lang="en-US" sz="2600" dirty="0">
              <a:latin typeface="Calibri" charset="0"/>
            </a:endParaRPr>
          </a:p>
        </p:txBody>
      </p:sp>
      <p:sp>
        <p:nvSpPr>
          <p:cNvPr id="2" name="Title 1"/>
          <p:cNvSpPr>
            <a:spLocks noGrp="1"/>
          </p:cNvSpPr>
          <p:nvPr>
            <p:ph type="title"/>
          </p:nvPr>
        </p:nvSpPr>
        <p:spPr/>
        <p:txBody>
          <a:bodyPr/>
          <a:lstStyle/>
          <a:p>
            <a:r>
              <a:rPr lang="en-US" dirty="0"/>
              <a:t>Hiring a Diverse Workforce</a:t>
            </a:r>
          </a:p>
        </p:txBody>
      </p:sp>
    </p:spTree>
    <p:extLst>
      <p:ext uri="{BB962C8B-B14F-4D97-AF65-F5344CB8AC3E}">
        <p14:creationId xmlns:p14="http://schemas.microsoft.com/office/powerpoint/2010/main" val="1820025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a:latin typeface="Calibri" charset="0"/>
              </a:rPr>
              <a:t>Some of these same methods of minority </a:t>
            </a:r>
            <a:r>
              <a:rPr lang="en-US" sz="2600" dirty="0" smtClean="0">
                <a:latin typeface="Calibri" charset="0"/>
              </a:rPr>
              <a:t>student recruitment </a:t>
            </a:r>
            <a:r>
              <a:rPr lang="en-US" sz="2600" dirty="0">
                <a:latin typeface="Calibri" charset="0"/>
              </a:rPr>
              <a:t>and retention may be appropriate </a:t>
            </a:r>
            <a:r>
              <a:rPr lang="en-US" sz="2600" dirty="0" smtClean="0">
                <a:latin typeface="Calibri" charset="0"/>
              </a:rPr>
              <a:t>for radiologic </a:t>
            </a:r>
            <a:r>
              <a:rPr lang="en-US" sz="2600" dirty="0">
                <a:latin typeface="Calibri" charset="0"/>
              </a:rPr>
              <a:t>technology education programs. </a:t>
            </a:r>
            <a:r>
              <a:rPr lang="en-US" sz="2600" dirty="0" smtClean="0">
                <a:latin typeface="Calibri" charset="0"/>
              </a:rPr>
              <a:t>Radiologic technologists </a:t>
            </a:r>
            <a:r>
              <a:rPr lang="en-US" sz="2600" dirty="0">
                <a:latin typeface="Calibri" charset="0"/>
              </a:rPr>
              <a:t>constitute 1 of the least culturally </a:t>
            </a:r>
            <a:r>
              <a:rPr lang="en-US" sz="2600" dirty="0" smtClean="0">
                <a:latin typeface="Calibri" charset="0"/>
              </a:rPr>
              <a:t>diverse workforces </a:t>
            </a:r>
            <a:r>
              <a:rPr lang="en-US" sz="2600" dirty="0">
                <a:latin typeface="Calibri" charset="0"/>
              </a:rPr>
              <a:t>among health care professionals. Out of </a:t>
            </a:r>
            <a:r>
              <a:rPr lang="en-US" sz="2600" dirty="0" smtClean="0">
                <a:latin typeface="Calibri" charset="0"/>
              </a:rPr>
              <a:t>20 radiologic </a:t>
            </a:r>
            <a:r>
              <a:rPr lang="en-US" sz="2600" dirty="0">
                <a:latin typeface="Calibri" charset="0"/>
              </a:rPr>
              <a:t>technologists, only 3 are likely to be a race </a:t>
            </a:r>
            <a:r>
              <a:rPr lang="en-US" sz="2600" dirty="0" smtClean="0">
                <a:latin typeface="Calibri" charset="0"/>
              </a:rPr>
              <a:t>or ethnicity </a:t>
            </a:r>
            <a:r>
              <a:rPr lang="en-US" sz="2600" dirty="0">
                <a:latin typeface="Calibri" charset="0"/>
              </a:rPr>
              <a:t>other than </a:t>
            </a:r>
            <a:r>
              <a:rPr lang="en-US" sz="2600" dirty="0" smtClean="0">
                <a:latin typeface="Calibri" charset="0"/>
              </a:rPr>
              <a:t>white. Several </a:t>
            </a:r>
            <a:r>
              <a:rPr lang="en-US" sz="2600" dirty="0">
                <a:latin typeface="Calibri" charset="0"/>
              </a:rPr>
              <a:t>factors are </a:t>
            </a:r>
            <a:r>
              <a:rPr lang="en-US" sz="2600" dirty="0" smtClean="0">
                <a:latin typeface="Calibri" charset="0"/>
              </a:rPr>
              <a:t>thought to </a:t>
            </a:r>
            <a:r>
              <a:rPr lang="en-US" sz="2600" dirty="0">
                <a:latin typeface="Calibri" charset="0"/>
              </a:rPr>
              <a:t>contribute to this ratio. First, most students </a:t>
            </a:r>
            <a:r>
              <a:rPr lang="en-US" sz="2600" dirty="0" smtClean="0">
                <a:latin typeface="Calibri" charset="0"/>
              </a:rPr>
              <a:t>who enter </a:t>
            </a:r>
            <a:r>
              <a:rPr lang="en-US" sz="2600" dirty="0">
                <a:latin typeface="Calibri" charset="0"/>
              </a:rPr>
              <a:t>radiologic technology training programs </a:t>
            </a:r>
            <a:r>
              <a:rPr lang="en-US" sz="2600" dirty="0" smtClean="0">
                <a:latin typeface="Calibri" charset="0"/>
              </a:rPr>
              <a:t>became familiar </a:t>
            </a:r>
            <a:r>
              <a:rPr lang="en-US" sz="2600" dirty="0">
                <a:latin typeface="Calibri" charset="0"/>
              </a:rPr>
              <a:t>with the field after experiencing the benefits </a:t>
            </a:r>
            <a:r>
              <a:rPr lang="en-US" sz="2600" dirty="0" smtClean="0">
                <a:latin typeface="Calibri" charset="0"/>
              </a:rPr>
              <a:t>of diagnostic </a:t>
            </a:r>
            <a:r>
              <a:rPr lang="en-US" sz="2600" dirty="0">
                <a:latin typeface="Calibri" charset="0"/>
              </a:rPr>
              <a:t>imaging as a patient or patient’s family member</a:t>
            </a:r>
            <a:r>
              <a:rPr lang="en-US" sz="2600" dirty="0" smtClean="0">
                <a:latin typeface="Calibri" charset="0"/>
              </a:rPr>
              <a:t>.</a:t>
            </a:r>
            <a:endParaRPr lang="en-US" sz="2600" dirty="0">
              <a:latin typeface="Calibri" charset="0"/>
            </a:endParaRPr>
          </a:p>
        </p:txBody>
      </p:sp>
      <p:sp>
        <p:nvSpPr>
          <p:cNvPr id="2" name="Title 1"/>
          <p:cNvSpPr>
            <a:spLocks noGrp="1"/>
          </p:cNvSpPr>
          <p:nvPr>
            <p:ph type="title"/>
          </p:nvPr>
        </p:nvSpPr>
        <p:spPr/>
        <p:txBody>
          <a:bodyPr/>
          <a:lstStyle/>
          <a:p>
            <a:r>
              <a:rPr lang="en-US" dirty="0"/>
              <a:t>Radiologic Technologist Programs</a:t>
            </a:r>
          </a:p>
        </p:txBody>
      </p:sp>
    </p:spTree>
    <p:extLst>
      <p:ext uri="{BB962C8B-B14F-4D97-AF65-F5344CB8AC3E}">
        <p14:creationId xmlns:p14="http://schemas.microsoft.com/office/powerpoint/2010/main" val="263097364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smtClean="0">
                <a:latin typeface="Calibri" charset="0"/>
              </a:rPr>
              <a:t>To </a:t>
            </a:r>
            <a:r>
              <a:rPr lang="en-US" sz="2600" dirty="0">
                <a:latin typeface="Calibri" charset="0"/>
              </a:rPr>
              <a:t>recruit more students, radiologic </a:t>
            </a:r>
            <a:r>
              <a:rPr lang="en-US" sz="2600" dirty="0" smtClean="0">
                <a:latin typeface="Calibri" charset="0"/>
              </a:rPr>
              <a:t>technology educators </a:t>
            </a:r>
            <a:r>
              <a:rPr lang="en-US" sz="2600" dirty="0">
                <a:latin typeface="Calibri" charset="0"/>
              </a:rPr>
              <a:t>can:</a:t>
            </a:r>
          </a:p>
          <a:p>
            <a:pPr marL="457200" indent="-457200">
              <a:spcBef>
                <a:spcPts val="1200"/>
              </a:spcBef>
              <a:buFont typeface="Arial" pitchFamily="34" charset="0"/>
              <a:buChar char="•"/>
            </a:pPr>
            <a:r>
              <a:rPr lang="en-US" sz="2400" dirty="0" smtClean="0">
                <a:latin typeface="Calibri" charset="0"/>
              </a:rPr>
              <a:t>Attend high school career fairs.</a:t>
            </a:r>
          </a:p>
          <a:p>
            <a:pPr marL="457200" indent="-457200">
              <a:spcBef>
                <a:spcPts val="1200"/>
              </a:spcBef>
              <a:buFont typeface="Arial" pitchFamily="34" charset="0"/>
              <a:buChar char="•"/>
            </a:pPr>
            <a:r>
              <a:rPr lang="en-US" sz="2400" dirty="0" smtClean="0">
                <a:latin typeface="Calibri" charset="0"/>
              </a:rPr>
              <a:t>Visit community colleges to speak to advisors and potential students.</a:t>
            </a:r>
          </a:p>
          <a:p>
            <a:pPr marL="457200" indent="-457200">
              <a:spcBef>
                <a:spcPts val="1200"/>
              </a:spcBef>
              <a:buFont typeface="Arial" pitchFamily="34" charset="0"/>
              <a:buChar char="•"/>
            </a:pPr>
            <a:r>
              <a:rPr lang="en-US" sz="2400" dirty="0" smtClean="0">
                <a:latin typeface="Calibri" charset="0"/>
              </a:rPr>
              <a:t>Reach out to churches and other civic groups active with young people.</a:t>
            </a:r>
          </a:p>
          <a:p>
            <a:pPr marL="457200" indent="-457200">
              <a:spcBef>
                <a:spcPts val="1200"/>
              </a:spcBef>
              <a:buFont typeface="Arial" pitchFamily="34" charset="0"/>
              <a:buChar char="•"/>
            </a:pPr>
            <a:r>
              <a:rPr lang="en-US" sz="2400" dirty="0" smtClean="0">
                <a:latin typeface="Calibri" charset="0"/>
              </a:rPr>
              <a:t>Educate career counselors in high schools and colleges on the rewards and challenges of work in diagnostic imaging, radiation therapy, and related fields.</a:t>
            </a:r>
          </a:p>
          <a:p>
            <a:pPr marL="457200" indent="-457200">
              <a:spcBef>
                <a:spcPts val="1200"/>
              </a:spcBef>
              <a:buFont typeface="Arial" pitchFamily="34" charset="0"/>
              <a:buChar char="•"/>
            </a:pPr>
            <a:r>
              <a:rPr lang="en-US" sz="2400" dirty="0" smtClean="0">
                <a:latin typeface="Calibri" charset="0"/>
              </a:rPr>
              <a:t>Arrange for job-shadowing opportunities where students can witness challenges and rewards first-hand.</a:t>
            </a:r>
            <a:endParaRPr lang="en-US" sz="2400" dirty="0">
              <a:latin typeface="Calibri" charset="0"/>
            </a:endParaRPr>
          </a:p>
        </p:txBody>
      </p:sp>
      <p:sp>
        <p:nvSpPr>
          <p:cNvPr id="2" name="Title 1"/>
          <p:cNvSpPr>
            <a:spLocks noGrp="1"/>
          </p:cNvSpPr>
          <p:nvPr>
            <p:ph type="title"/>
          </p:nvPr>
        </p:nvSpPr>
        <p:spPr/>
        <p:txBody>
          <a:bodyPr/>
          <a:lstStyle/>
          <a:p>
            <a:r>
              <a:rPr lang="en-US" dirty="0"/>
              <a:t>Radiologic Technologist Programs</a:t>
            </a:r>
          </a:p>
        </p:txBody>
      </p:sp>
    </p:spTree>
    <p:extLst>
      <p:ext uri="{BB962C8B-B14F-4D97-AF65-F5344CB8AC3E}">
        <p14:creationId xmlns:p14="http://schemas.microsoft.com/office/powerpoint/2010/main" val="421742469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a:latin typeface="Calibri" charset="0"/>
              </a:rPr>
              <a:t>With so many allied health career choices </a:t>
            </a:r>
            <a:r>
              <a:rPr lang="en-US" sz="2600" dirty="0" smtClean="0">
                <a:latin typeface="Calibri" charset="0"/>
              </a:rPr>
              <a:t>available, it </a:t>
            </a:r>
            <a:r>
              <a:rPr lang="en-US" sz="2600" dirty="0">
                <a:latin typeface="Calibri" charset="0"/>
              </a:rPr>
              <a:t>may help to remind potential students </a:t>
            </a:r>
            <a:r>
              <a:rPr lang="en-US" sz="2600" dirty="0" smtClean="0">
                <a:latin typeface="Calibri" charset="0"/>
              </a:rPr>
              <a:t>that:</a:t>
            </a:r>
          </a:p>
          <a:p>
            <a:pPr marL="457200" indent="-457200">
              <a:spcBef>
                <a:spcPts val="1200"/>
              </a:spcBef>
              <a:buFont typeface="Arial" pitchFamily="34" charset="0"/>
              <a:buChar char="•"/>
            </a:pPr>
            <a:r>
              <a:rPr lang="en-US" sz="2400" dirty="0" smtClean="0">
                <a:latin typeface="Calibri" charset="0"/>
              </a:rPr>
              <a:t>Quality </a:t>
            </a:r>
            <a:r>
              <a:rPr lang="en-US" sz="2400" dirty="0">
                <a:latin typeface="Calibri" charset="0"/>
              </a:rPr>
              <a:t>diagnostic imaging contributes </a:t>
            </a:r>
            <a:r>
              <a:rPr lang="en-US" sz="2400" dirty="0" smtClean="0">
                <a:latin typeface="Calibri" charset="0"/>
              </a:rPr>
              <a:t>significantly to accurate </a:t>
            </a:r>
            <a:r>
              <a:rPr lang="en-US" sz="2400" dirty="0">
                <a:latin typeface="Calibri" charset="0"/>
              </a:rPr>
              <a:t>medical diagnosis and </a:t>
            </a:r>
            <a:r>
              <a:rPr lang="en-US" sz="2400" dirty="0" smtClean="0">
                <a:latin typeface="Calibri" charset="0"/>
              </a:rPr>
              <a:t>appropriate care.</a:t>
            </a:r>
          </a:p>
          <a:p>
            <a:pPr marL="457200" indent="-457200">
              <a:spcBef>
                <a:spcPts val="1200"/>
              </a:spcBef>
              <a:buFont typeface="Arial" pitchFamily="34" charset="0"/>
              <a:buChar char="•"/>
            </a:pPr>
            <a:r>
              <a:rPr lang="en-US" sz="2400" dirty="0" smtClean="0">
                <a:latin typeface="Calibri" charset="0"/>
              </a:rPr>
              <a:t>Imaging </a:t>
            </a:r>
            <a:r>
              <a:rPr lang="en-US" sz="2400" dirty="0">
                <a:latin typeface="Calibri" charset="0"/>
              </a:rPr>
              <a:t>procedures continually draw on the </a:t>
            </a:r>
            <a:r>
              <a:rPr lang="en-US" sz="2400" dirty="0" smtClean="0">
                <a:latin typeface="Calibri" charset="0"/>
              </a:rPr>
              <a:t>latest advances </a:t>
            </a:r>
            <a:r>
              <a:rPr lang="en-US" sz="2400" dirty="0">
                <a:latin typeface="Calibri" charset="0"/>
              </a:rPr>
              <a:t>in computer technology and </a:t>
            </a:r>
            <a:r>
              <a:rPr lang="en-US" sz="2400" dirty="0" smtClean="0">
                <a:latin typeface="Calibri" charset="0"/>
              </a:rPr>
              <a:t>medical innovation.</a:t>
            </a:r>
          </a:p>
          <a:p>
            <a:pPr marL="457200" indent="-457200">
              <a:spcBef>
                <a:spcPts val="1200"/>
              </a:spcBef>
              <a:buFont typeface="Arial" pitchFamily="34" charset="0"/>
              <a:buChar char="•"/>
            </a:pPr>
            <a:r>
              <a:rPr lang="en-US" sz="2400" dirty="0" smtClean="0">
                <a:latin typeface="Calibri" charset="0"/>
              </a:rPr>
              <a:t>Every </a:t>
            </a:r>
            <a:r>
              <a:rPr lang="en-US" sz="2400" dirty="0">
                <a:latin typeface="Calibri" charset="0"/>
              </a:rPr>
              <a:t>day on the job is different from the 1 </a:t>
            </a:r>
            <a:r>
              <a:rPr lang="en-US" sz="2400" dirty="0" smtClean="0">
                <a:latin typeface="Calibri" charset="0"/>
              </a:rPr>
              <a:t>before.</a:t>
            </a:r>
          </a:p>
          <a:p>
            <a:pPr marL="457200" indent="-457200">
              <a:spcBef>
                <a:spcPts val="1200"/>
              </a:spcBef>
              <a:buFont typeface="Arial" pitchFamily="34" charset="0"/>
              <a:buChar char="•"/>
            </a:pPr>
            <a:r>
              <a:rPr lang="en-US" sz="2400" dirty="0" smtClean="0">
                <a:latin typeface="Calibri" charset="0"/>
              </a:rPr>
              <a:t>Radiologic </a:t>
            </a:r>
            <a:r>
              <a:rPr lang="en-US" sz="2400" dirty="0">
                <a:latin typeface="Calibri" charset="0"/>
              </a:rPr>
              <a:t>technology careers encompass a </a:t>
            </a:r>
            <a:r>
              <a:rPr lang="en-US" sz="2400" dirty="0" smtClean="0">
                <a:latin typeface="Calibri" charset="0"/>
              </a:rPr>
              <a:t>variety of imaging </a:t>
            </a:r>
            <a:r>
              <a:rPr lang="en-US" sz="2400" dirty="0">
                <a:latin typeface="Calibri" charset="0"/>
              </a:rPr>
              <a:t>and therapeutic modalities</a:t>
            </a:r>
            <a:r>
              <a:rPr lang="en-US" sz="2400" dirty="0" smtClean="0">
                <a:latin typeface="Calibri" charset="0"/>
              </a:rPr>
              <a:t>.</a:t>
            </a:r>
            <a:endParaRPr lang="en-US" sz="2400" dirty="0">
              <a:latin typeface="Calibri" charset="0"/>
            </a:endParaRPr>
          </a:p>
        </p:txBody>
      </p:sp>
      <p:sp>
        <p:nvSpPr>
          <p:cNvPr id="2" name="Title 1"/>
          <p:cNvSpPr>
            <a:spLocks noGrp="1"/>
          </p:cNvSpPr>
          <p:nvPr>
            <p:ph type="title"/>
          </p:nvPr>
        </p:nvSpPr>
        <p:spPr/>
        <p:txBody>
          <a:bodyPr/>
          <a:lstStyle/>
          <a:p>
            <a:r>
              <a:rPr lang="en-US" dirty="0"/>
              <a:t>Radiologic Technologist Programs</a:t>
            </a:r>
          </a:p>
        </p:txBody>
      </p:sp>
    </p:spTree>
    <p:extLst>
      <p:ext uri="{BB962C8B-B14F-4D97-AF65-F5344CB8AC3E}">
        <p14:creationId xmlns:p14="http://schemas.microsoft.com/office/powerpoint/2010/main" val="10174620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a:latin typeface="Calibri" charset="0"/>
              </a:rPr>
              <a:t>With so many allied health career choices </a:t>
            </a:r>
            <a:r>
              <a:rPr lang="en-US" sz="2600" dirty="0" smtClean="0">
                <a:latin typeface="Calibri" charset="0"/>
              </a:rPr>
              <a:t>available, it </a:t>
            </a:r>
            <a:r>
              <a:rPr lang="en-US" sz="2600" dirty="0">
                <a:latin typeface="Calibri" charset="0"/>
              </a:rPr>
              <a:t>may help to remind potential students </a:t>
            </a:r>
            <a:r>
              <a:rPr lang="en-US" sz="2600" dirty="0" smtClean="0">
                <a:latin typeface="Calibri" charset="0"/>
              </a:rPr>
              <a:t>that:</a:t>
            </a:r>
          </a:p>
          <a:p>
            <a:pPr marL="457200" indent="-457200">
              <a:spcBef>
                <a:spcPts val="1200"/>
              </a:spcBef>
              <a:buFont typeface="Arial" pitchFamily="34" charset="0"/>
              <a:buChar char="•"/>
            </a:pPr>
            <a:r>
              <a:rPr lang="en-US" sz="2400" dirty="0" smtClean="0">
                <a:latin typeface="Calibri" charset="0"/>
              </a:rPr>
              <a:t>Quality </a:t>
            </a:r>
            <a:r>
              <a:rPr lang="en-US" sz="2400" dirty="0">
                <a:latin typeface="Calibri" charset="0"/>
              </a:rPr>
              <a:t>diagnostic imaging contributes </a:t>
            </a:r>
            <a:r>
              <a:rPr lang="en-US" sz="2400" dirty="0" smtClean="0">
                <a:latin typeface="Calibri" charset="0"/>
              </a:rPr>
              <a:t>significantly to accurate </a:t>
            </a:r>
            <a:r>
              <a:rPr lang="en-US" sz="2400" dirty="0">
                <a:latin typeface="Calibri" charset="0"/>
              </a:rPr>
              <a:t>medical diagnosis and </a:t>
            </a:r>
            <a:r>
              <a:rPr lang="en-US" sz="2400" dirty="0" smtClean="0">
                <a:latin typeface="Calibri" charset="0"/>
              </a:rPr>
              <a:t>appropriate care.</a:t>
            </a:r>
          </a:p>
          <a:p>
            <a:pPr marL="457200" indent="-457200">
              <a:spcBef>
                <a:spcPts val="1200"/>
              </a:spcBef>
              <a:buFont typeface="Arial" pitchFamily="34" charset="0"/>
              <a:buChar char="•"/>
            </a:pPr>
            <a:r>
              <a:rPr lang="en-US" sz="2400" dirty="0" smtClean="0">
                <a:latin typeface="Calibri" charset="0"/>
              </a:rPr>
              <a:t>Imaging </a:t>
            </a:r>
            <a:r>
              <a:rPr lang="en-US" sz="2400" dirty="0">
                <a:latin typeface="Calibri" charset="0"/>
              </a:rPr>
              <a:t>procedures continually draw on the </a:t>
            </a:r>
            <a:r>
              <a:rPr lang="en-US" sz="2400" dirty="0" smtClean="0">
                <a:latin typeface="Calibri" charset="0"/>
              </a:rPr>
              <a:t>latest advances </a:t>
            </a:r>
            <a:r>
              <a:rPr lang="en-US" sz="2400" dirty="0">
                <a:latin typeface="Calibri" charset="0"/>
              </a:rPr>
              <a:t>in computer technology and </a:t>
            </a:r>
            <a:r>
              <a:rPr lang="en-US" sz="2400" dirty="0" smtClean="0">
                <a:latin typeface="Calibri" charset="0"/>
              </a:rPr>
              <a:t>medical innovation.</a:t>
            </a:r>
          </a:p>
          <a:p>
            <a:pPr marL="457200" indent="-457200">
              <a:spcBef>
                <a:spcPts val="1200"/>
              </a:spcBef>
              <a:buFont typeface="Arial" pitchFamily="34" charset="0"/>
              <a:buChar char="•"/>
            </a:pPr>
            <a:r>
              <a:rPr lang="en-US" sz="2400" dirty="0" smtClean="0">
                <a:latin typeface="Calibri" charset="0"/>
              </a:rPr>
              <a:t>Every </a:t>
            </a:r>
            <a:r>
              <a:rPr lang="en-US" sz="2400" dirty="0">
                <a:latin typeface="Calibri" charset="0"/>
              </a:rPr>
              <a:t>day on the job is different from the 1 </a:t>
            </a:r>
            <a:r>
              <a:rPr lang="en-US" sz="2400" dirty="0" smtClean="0">
                <a:latin typeface="Calibri" charset="0"/>
              </a:rPr>
              <a:t>before.</a:t>
            </a:r>
          </a:p>
          <a:p>
            <a:pPr marL="457200" indent="-457200">
              <a:spcBef>
                <a:spcPts val="1200"/>
              </a:spcBef>
              <a:buFont typeface="Arial" pitchFamily="34" charset="0"/>
              <a:buChar char="•"/>
            </a:pPr>
            <a:r>
              <a:rPr lang="en-US" sz="2400" dirty="0" smtClean="0">
                <a:latin typeface="Calibri" charset="0"/>
              </a:rPr>
              <a:t>Radiologic </a:t>
            </a:r>
            <a:r>
              <a:rPr lang="en-US" sz="2400" dirty="0">
                <a:latin typeface="Calibri" charset="0"/>
              </a:rPr>
              <a:t>technology careers encompass a </a:t>
            </a:r>
            <a:r>
              <a:rPr lang="en-US" sz="2400" dirty="0" smtClean="0">
                <a:latin typeface="Calibri" charset="0"/>
              </a:rPr>
              <a:t>variety of imaging </a:t>
            </a:r>
            <a:r>
              <a:rPr lang="en-US" sz="2400" dirty="0">
                <a:latin typeface="Calibri" charset="0"/>
              </a:rPr>
              <a:t>and therapeutic modalities</a:t>
            </a:r>
            <a:r>
              <a:rPr lang="en-US" sz="2400" dirty="0" smtClean="0">
                <a:latin typeface="Calibri" charset="0"/>
              </a:rPr>
              <a:t>.</a:t>
            </a:r>
            <a:endParaRPr lang="en-US" sz="2400" dirty="0">
              <a:latin typeface="Calibri" charset="0"/>
            </a:endParaRPr>
          </a:p>
        </p:txBody>
      </p:sp>
      <p:sp>
        <p:nvSpPr>
          <p:cNvPr id="2" name="Title 1"/>
          <p:cNvSpPr>
            <a:spLocks noGrp="1"/>
          </p:cNvSpPr>
          <p:nvPr>
            <p:ph type="title"/>
          </p:nvPr>
        </p:nvSpPr>
        <p:spPr/>
        <p:txBody>
          <a:bodyPr/>
          <a:lstStyle/>
          <a:p>
            <a:r>
              <a:rPr lang="en-US" dirty="0"/>
              <a:t>Radiologic Technologist Programs</a:t>
            </a:r>
          </a:p>
        </p:txBody>
      </p:sp>
    </p:spTree>
    <p:extLst>
      <p:ext uri="{BB962C8B-B14F-4D97-AF65-F5344CB8AC3E}">
        <p14:creationId xmlns:p14="http://schemas.microsoft.com/office/powerpoint/2010/main" val="376261526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a:latin typeface="Calibri" charset="0"/>
              </a:rPr>
              <a:t>Radiographers who work in large clinics or </a:t>
            </a:r>
            <a:r>
              <a:rPr lang="en-US" sz="2600" dirty="0" smtClean="0">
                <a:latin typeface="Calibri" charset="0"/>
              </a:rPr>
              <a:t>health care </a:t>
            </a:r>
            <a:r>
              <a:rPr lang="en-US" sz="2600" dirty="0">
                <a:latin typeface="Calibri" charset="0"/>
              </a:rPr>
              <a:t>facilities are likely to witness the effects of health disparities firsthand, including patients who </a:t>
            </a:r>
            <a:r>
              <a:rPr lang="en-US" sz="2600" dirty="0" smtClean="0">
                <a:latin typeface="Calibri" charset="0"/>
              </a:rPr>
              <a:t>postponed care </a:t>
            </a:r>
            <a:r>
              <a:rPr lang="en-US" sz="2600" dirty="0">
                <a:latin typeface="Calibri" charset="0"/>
              </a:rPr>
              <a:t>until symptoms became unmanageable or </a:t>
            </a:r>
            <a:r>
              <a:rPr lang="en-US" sz="2600" dirty="0" smtClean="0">
                <a:latin typeface="Calibri" charset="0"/>
              </a:rPr>
              <a:t>an emergency </a:t>
            </a:r>
            <a:r>
              <a:rPr lang="en-US" sz="2600" dirty="0">
                <a:latin typeface="Calibri" charset="0"/>
              </a:rPr>
              <a:t>arose. All radiologic technologists also </a:t>
            </a:r>
            <a:r>
              <a:rPr lang="en-US" sz="2600" dirty="0" smtClean="0">
                <a:latin typeface="Calibri" charset="0"/>
              </a:rPr>
              <a:t>may witness </a:t>
            </a:r>
            <a:r>
              <a:rPr lang="en-US" sz="2600" dirty="0">
                <a:latin typeface="Calibri" charset="0"/>
              </a:rPr>
              <a:t>the gradual progression of disease that has </a:t>
            </a:r>
            <a:r>
              <a:rPr lang="en-US" sz="2600" dirty="0" smtClean="0">
                <a:latin typeface="Calibri" charset="0"/>
              </a:rPr>
              <a:t>not been </a:t>
            </a:r>
            <a:r>
              <a:rPr lang="en-US" sz="2600" dirty="0">
                <a:latin typeface="Calibri" charset="0"/>
              </a:rPr>
              <a:t>adequately </a:t>
            </a:r>
            <a:r>
              <a:rPr lang="en-US" sz="2600" dirty="0" smtClean="0">
                <a:latin typeface="Calibri" charset="0"/>
              </a:rPr>
              <a:t>managed. Among </a:t>
            </a:r>
            <a:r>
              <a:rPr lang="en-US" sz="2600" dirty="0">
                <a:latin typeface="Calibri" charset="0"/>
              </a:rPr>
              <a:t>the most commonly cited health </a:t>
            </a:r>
            <a:r>
              <a:rPr lang="en-US" sz="2600" dirty="0" smtClean="0">
                <a:latin typeface="Calibri" charset="0"/>
              </a:rPr>
              <a:t>disparities, those </a:t>
            </a:r>
            <a:r>
              <a:rPr lang="en-US" sz="2600" dirty="0">
                <a:latin typeface="Calibri" charset="0"/>
              </a:rPr>
              <a:t>related to breast cancer and </a:t>
            </a:r>
            <a:r>
              <a:rPr lang="en-US" sz="2600" dirty="0" smtClean="0">
                <a:latin typeface="Calibri" charset="0"/>
              </a:rPr>
              <a:t>cardiovascular disease </a:t>
            </a:r>
            <a:r>
              <a:rPr lang="en-US" sz="2600" dirty="0">
                <a:latin typeface="Calibri" charset="0"/>
              </a:rPr>
              <a:t>offer the </a:t>
            </a:r>
            <a:r>
              <a:rPr lang="en-US" sz="2600" dirty="0" smtClean="0">
                <a:latin typeface="Calibri" charset="0"/>
              </a:rPr>
              <a:t>best examples </a:t>
            </a:r>
            <a:r>
              <a:rPr lang="en-US" sz="2600" dirty="0">
                <a:latin typeface="Calibri" charset="0"/>
              </a:rPr>
              <a:t>of how radiologic </a:t>
            </a:r>
            <a:r>
              <a:rPr lang="en-US" sz="2600" dirty="0" smtClean="0">
                <a:latin typeface="Calibri" charset="0"/>
              </a:rPr>
              <a:t>technologists— </a:t>
            </a:r>
            <a:r>
              <a:rPr lang="en-US" sz="2600" dirty="0">
                <a:latin typeface="Calibri" charset="0"/>
              </a:rPr>
              <a:t>particularly those who specialize in </a:t>
            </a:r>
            <a:r>
              <a:rPr lang="en-US" sz="2600" dirty="0" smtClean="0">
                <a:latin typeface="Calibri" charset="0"/>
              </a:rPr>
              <a:t>mammography or cardiovascular-interventional technology— </a:t>
            </a:r>
            <a:r>
              <a:rPr lang="en-US" sz="2600" dirty="0">
                <a:latin typeface="Calibri" charset="0"/>
              </a:rPr>
              <a:t>might encounter the effects of health disparities </a:t>
            </a:r>
            <a:r>
              <a:rPr lang="en-US" sz="2600" dirty="0" smtClean="0">
                <a:latin typeface="Calibri" charset="0"/>
              </a:rPr>
              <a:t>in their </a:t>
            </a:r>
            <a:r>
              <a:rPr lang="en-US" sz="2600" dirty="0">
                <a:latin typeface="Calibri" charset="0"/>
              </a:rPr>
              <a:t>everyday </a:t>
            </a:r>
            <a:r>
              <a:rPr lang="en-US" sz="2600" dirty="0" smtClean="0">
                <a:latin typeface="Calibri" charset="0"/>
              </a:rPr>
              <a:t>work.</a:t>
            </a:r>
            <a:endParaRPr lang="en-US" sz="2400" dirty="0">
              <a:latin typeface="Calibri" charset="0"/>
            </a:endParaRPr>
          </a:p>
        </p:txBody>
      </p:sp>
      <p:sp>
        <p:nvSpPr>
          <p:cNvPr id="2" name="Title 1"/>
          <p:cNvSpPr>
            <a:spLocks noGrp="1"/>
          </p:cNvSpPr>
          <p:nvPr>
            <p:ph type="title"/>
          </p:nvPr>
        </p:nvSpPr>
        <p:spPr>
          <a:xfrm>
            <a:off x="304800" y="701675"/>
            <a:ext cx="8534400" cy="1143000"/>
          </a:xfrm>
        </p:spPr>
        <p:txBody>
          <a:bodyPr/>
          <a:lstStyle/>
          <a:p>
            <a:r>
              <a:rPr lang="en-US" sz="3000" dirty="0"/>
              <a:t>Common Health Disparities </a:t>
            </a:r>
            <a:r>
              <a:rPr lang="en-US" sz="3000" dirty="0" smtClean="0"/>
              <a:t>in Radiologic </a:t>
            </a:r>
            <a:r>
              <a:rPr lang="en-US" sz="3000" dirty="0"/>
              <a:t>Technology</a:t>
            </a:r>
          </a:p>
        </p:txBody>
      </p:sp>
    </p:spTree>
    <p:extLst>
      <p:ext uri="{BB962C8B-B14F-4D97-AF65-F5344CB8AC3E}">
        <p14:creationId xmlns:p14="http://schemas.microsoft.com/office/powerpoint/2010/main" val="341996440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smtClean="0">
                <a:latin typeface="Calibri" charset="0"/>
              </a:rPr>
              <a:t>Although </a:t>
            </a:r>
            <a:r>
              <a:rPr lang="en-US" sz="2600" dirty="0">
                <a:latin typeface="Calibri" charset="0"/>
              </a:rPr>
              <a:t>mammography effectively reduces </a:t>
            </a:r>
            <a:r>
              <a:rPr lang="en-US" sz="2600" dirty="0" smtClean="0">
                <a:latin typeface="Calibri" charset="0"/>
              </a:rPr>
              <a:t>deaths from breast cancer, medically </a:t>
            </a:r>
            <a:r>
              <a:rPr lang="en-US" sz="2600" dirty="0">
                <a:latin typeface="Calibri" charset="0"/>
              </a:rPr>
              <a:t>underserved </a:t>
            </a:r>
            <a:r>
              <a:rPr lang="en-US" sz="2600" dirty="0" smtClean="0">
                <a:latin typeface="Calibri" charset="0"/>
              </a:rPr>
              <a:t>women may </a:t>
            </a:r>
            <a:r>
              <a:rPr lang="en-US" sz="2600" dirty="0">
                <a:latin typeface="Calibri" charset="0"/>
              </a:rPr>
              <a:t>postpone mammography services or never </a:t>
            </a:r>
            <a:r>
              <a:rPr lang="en-US" sz="2600" dirty="0" smtClean="0">
                <a:latin typeface="Calibri" charset="0"/>
              </a:rPr>
              <a:t>receive them </a:t>
            </a:r>
            <a:r>
              <a:rPr lang="en-US" sz="2600" dirty="0">
                <a:latin typeface="Calibri" charset="0"/>
              </a:rPr>
              <a:t>at all, which can delay critical diagnoses and </a:t>
            </a:r>
            <a:r>
              <a:rPr lang="en-US" sz="2600" dirty="0" smtClean="0">
                <a:latin typeface="Calibri" charset="0"/>
              </a:rPr>
              <a:t>lifesaving treatments. Medically </a:t>
            </a:r>
            <a:r>
              <a:rPr lang="en-US" sz="2600" dirty="0">
                <a:latin typeface="Calibri" charset="0"/>
              </a:rPr>
              <a:t>underserved women </a:t>
            </a:r>
            <a:r>
              <a:rPr lang="en-US" sz="2600" dirty="0" smtClean="0">
                <a:latin typeface="Calibri" charset="0"/>
              </a:rPr>
              <a:t>are therefore </a:t>
            </a:r>
            <a:r>
              <a:rPr lang="en-US" sz="2600" dirty="0">
                <a:latin typeface="Calibri" charset="0"/>
              </a:rPr>
              <a:t>more likely to die from breast cancer than </a:t>
            </a:r>
            <a:r>
              <a:rPr lang="en-US" sz="2600" dirty="0" smtClean="0">
                <a:latin typeface="Calibri" charset="0"/>
              </a:rPr>
              <a:t>are other women. Cultural competency </a:t>
            </a:r>
            <a:r>
              <a:rPr lang="en-US" sz="2600" dirty="0">
                <a:latin typeface="Calibri" charset="0"/>
              </a:rPr>
              <a:t>initiatives </a:t>
            </a:r>
            <a:r>
              <a:rPr lang="en-US" sz="2600" dirty="0" smtClean="0">
                <a:latin typeface="Calibri" charset="0"/>
              </a:rPr>
              <a:t>that can </a:t>
            </a:r>
            <a:r>
              <a:rPr lang="en-US" sz="2600" dirty="0">
                <a:latin typeface="Calibri" charset="0"/>
              </a:rPr>
              <a:t>increase access to care and reduce this disparity </a:t>
            </a:r>
            <a:r>
              <a:rPr lang="en-US" sz="2600" dirty="0" smtClean="0">
                <a:latin typeface="Calibri" charset="0"/>
              </a:rPr>
              <a:t>are likely </a:t>
            </a:r>
            <a:r>
              <a:rPr lang="en-US" sz="2600" dirty="0">
                <a:latin typeface="Calibri" charset="0"/>
              </a:rPr>
              <a:t>to be of interest to radiologic technologists </a:t>
            </a:r>
            <a:r>
              <a:rPr lang="en-US" sz="2600" dirty="0" smtClean="0">
                <a:latin typeface="Calibri" charset="0"/>
              </a:rPr>
              <a:t>who provide </a:t>
            </a:r>
            <a:r>
              <a:rPr lang="en-US" sz="2600" dirty="0">
                <a:latin typeface="Calibri" charset="0"/>
              </a:rPr>
              <a:t>mammography services.</a:t>
            </a:r>
            <a:endParaRPr lang="en-US" sz="2400" dirty="0">
              <a:latin typeface="Calibri" charset="0"/>
            </a:endParaRPr>
          </a:p>
        </p:txBody>
      </p:sp>
      <p:sp>
        <p:nvSpPr>
          <p:cNvPr id="2" name="Title 1"/>
          <p:cNvSpPr>
            <a:spLocks noGrp="1"/>
          </p:cNvSpPr>
          <p:nvPr>
            <p:ph type="title"/>
          </p:nvPr>
        </p:nvSpPr>
        <p:spPr>
          <a:xfrm>
            <a:off x="304800" y="701675"/>
            <a:ext cx="8534400" cy="1143000"/>
          </a:xfrm>
        </p:spPr>
        <p:txBody>
          <a:bodyPr/>
          <a:lstStyle/>
          <a:p>
            <a:r>
              <a:rPr lang="en-US" sz="3200" dirty="0"/>
              <a:t>Mammography and Breast Cancer Screening</a:t>
            </a:r>
          </a:p>
        </p:txBody>
      </p:sp>
    </p:spTree>
    <p:extLst>
      <p:ext uri="{BB962C8B-B14F-4D97-AF65-F5344CB8AC3E}">
        <p14:creationId xmlns:p14="http://schemas.microsoft.com/office/powerpoint/2010/main" val="251080995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a:latin typeface="Calibri" charset="0"/>
              </a:rPr>
              <a:t>Among the most commonly cited health disparities </a:t>
            </a:r>
            <a:r>
              <a:rPr lang="en-US" sz="2600" dirty="0" smtClean="0">
                <a:latin typeface="Calibri" charset="0"/>
              </a:rPr>
              <a:t>are those </a:t>
            </a:r>
            <a:r>
              <a:rPr lang="en-US" sz="2600" dirty="0">
                <a:latin typeface="Calibri" charset="0"/>
              </a:rPr>
              <a:t>related to cardiovascular disease. A </a:t>
            </a:r>
            <a:r>
              <a:rPr lang="en-US" sz="2600" dirty="0" smtClean="0">
                <a:latin typeface="Calibri" charset="0"/>
              </a:rPr>
              <a:t>disproportionate share </a:t>
            </a:r>
            <a:r>
              <a:rPr lang="en-US" sz="2600" dirty="0">
                <a:latin typeface="Calibri" charset="0"/>
              </a:rPr>
              <a:t>of the mortality from heart disease and stroke </a:t>
            </a:r>
            <a:r>
              <a:rPr lang="en-US" sz="2600" dirty="0" smtClean="0">
                <a:latin typeface="Calibri" charset="0"/>
              </a:rPr>
              <a:t>in the United States </a:t>
            </a:r>
            <a:r>
              <a:rPr lang="en-US" sz="2600" dirty="0">
                <a:latin typeface="Calibri" charset="0"/>
              </a:rPr>
              <a:t>is borne by African Americans. At </a:t>
            </a:r>
            <a:r>
              <a:rPr lang="en-US" sz="2600" dirty="0" smtClean="0">
                <a:latin typeface="Calibri" charset="0"/>
              </a:rPr>
              <a:t>any given </a:t>
            </a:r>
            <a:r>
              <a:rPr lang="en-US" sz="2600" dirty="0">
                <a:latin typeface="Calibri" charset="0"/>
              </a:rPr>
              <a:t>age, they are 2 to 3 times more likely to die </a:t>
            </a:r>
            <a:r>
              <a:rPr lang="en-US" sz="2600" dirty="0" smtClean="0">
                <a:latin typeface="Calibri" charset="0"/>
              </a:rPr>
              <a:t>from heart </a:t>
            </a:r>
            <a:r>
              <a:rPr lang="en-US" sz="2600" dirty="0">
                <a:latin typeface="Calibri" charset="0"/>
              </a:rPr>
              <a:t>disease than members of the white </a:t>
            </a:r>
            <a:r>
              <a:rPr lang="en-US" sz="2600" dirty="0" smtClean="0">
                <a:latin typeface="Calibri" charset="0"/>
              </a:rPr>
              <a:t>population. Rates </a:t>
            </a:r>
            <a:r>
              <a:rPr lang="en-US" sz="2600" dirty="0">
                <a:latin typeface="Calibri" charset="0"/>
              </a:rPr>
              <a:t>of hypertension in African Americans are </a:t>
            </a:r>
            <a:r>
              <a:rPr lang="en-US" sz="2600" dirty="0" smtClean="0">
                <a:latin typeface="Calibri" charset="0"/>
              </a:rPr>
              <a:t>among the </a:t>
            </a:r>
            <a:r>
              <a:rPr lang="en-US" sz="2600" dirty="0">
                <a:latin typeface="Calibri" charset="0"/>
              </a:rPr>
              <a:t>highest in the world and are </a:t>
            </a:r>
            <a:r>
              <a:rPr lang="en-US" sz="2600" dirty="0" smtClean="0">
                <a:latin typeface="Calibri" charset="0"/>
              </a:rPr>
              <a:t>increasing. The high prevalence </a:t>
            </a:r>
            <a:r>
              <a:rPr lang="en-US" sz="2600" dirty="0">
                <a:latin typeface="Calibri" charset="0"/>
              </a:rPr>
              <a:t>of hypertension among African </a:t>
            </a:r>
            <a:r>
              <a:rPr lang="en-US" sz="2600" dirty="0" smtClean="0">
                <a:latin typeface="Calibri" charset="0"/>
              </a:rPr>
              <a:t>Americans is </a:t>
            </a:r>
            <a:r>
              <a:rPr lang="en-US" sz="2600" dirty="0">
                <a:latin typeface="Calibri" charset="0"/>
              </a:rPr>
              <a:t>not itself a health disparity, but becomes one </a:t>
            </a:r>
            <a:r>
              <a:rPr lang="en-US" sz="2600" dirty="0" smtClean="0">
                <a:latin typeface="Calibri" charset="0"/>
              </a:rPr>
              <a:t>when measures </a:t>
            </a:r>
            <a:r>
              <a:rPr lang="en-US" sz="2600" dirty="0">
                <a:latin typeface="Calibri" charset="0"/>
              </a:rPr>
              <a:t>to manage and treat it are less available to </a:t>
            </a:r>
            <a:r>
              <a:rPr lang="en-US" sz="2600" dirty="0" smtClean="0">
                <a:latin typeface="Calibri" charset="0"/>
              </a:rPr>
              <a:t>racial minorities </a:t>
            </a:r>
            <a:r>
              <a:rPr lang="en-US" sz="2600" dirty="0">
                <a:latin typeface="Calibri" charset="0"/>
              </a:rPr>
              <a:t>and economically depressed populations</a:t>
            </a:r>
            <a:r>
              <a:rPr lang="en-US" sz="2600" dirty="0" smtClean="0">
                <a:latin typeface="Calibri" charset="0"/>
              </a:rPr>
              <a:t>.</a:t>
            </a:r>
            <a:endParaRPr lang="en-US" sz="2400" dirty="0">
              <a:latin typeface="Calibri" charset="0"/>
            </a:endParaRPr>
          </a:p>
        </p:txBody>
      </p:sp>
      <p:sp>
        <p:nvSpPr>
          <p:cNvPr id="2" name="Title 1"/>
          <p:cNvSpPr>
            <a:spLocks noGrp="1"/>
          </p:cNvSpPr>
          <p:nvPr>
            <p:ph type="title"/>
          </p:nvPr>
        </p:nvSpPr>
        <p:spPr>
          <a:xfrm>
            <a:off x="304800" y="701675"/>
            <a:ext cx="8534400" cy="1143000"/>
          </a:xfrm>
        </p:spPr>
        <p:txBody>
          <a:bodyPr/>
          <a:lstStyle/>
          <a:p>
            <a:r>
              <a:rPr lang="en-US" sz="3000" dirty="0"/>
              <a:t>Cardiovascular Disease Screening </a:t>
            </a:r>
            <a:r>
              <a:rPr lang="en-US" sz="3000" dirty="0" smtClean="0"/>
              <a:t>and Management</a:t>
            </a:r>
            <a:endParaRPr lang="en-US" sz="3000" dirty="0"/>
          </a:p>
        </p:txBody>
      </p:sp>
    </p:spTree>
    <p:extLst>
      <p:ext uri="{BB962C8B-B14F-4D97-AF65-F5344CB8AC3E}">
        <p14:creationId xmlns:p14="http://schemas.microsoft.com/office/powerpoint/2010/main" val="197150134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smtClean="0">
                <a:latin typeface="Calibri" charset="0"/>
              </a:rPr>
              <a:t>Hispanic Americans </a:t>
            </a:r>
            <a:r>
              <a:rPr lang="en-US" sz="2600" dirty="0">
                <a:latin typeface="Calibri" charset="0"/>
              </a:rPr>
              <a:t>experience heart failure at younger ages </a:t>
            </a:r>
            <a:r>
              <a:rPr lang="en-US" sz="2600" dirty="0" smtClean="0">
                <a:latin typeface="Calibri" charset="0"/>
              </a:rPr>
              <a:t>than the </a:t>
            </a:r>
            <a:r>
              <a:rPr lang="en-US" sz="2600" dirty="0">
                <a:latin typeface="Calibri" charset="0"/>
              </a:rPr>
              <a:t>white population, have higher hospital </a:t>
            </a:r>
            <a:r>
              <a:rPr lang="en-US" sz="2600" dirty="0" smtClean="0">
                <a:latin typeface="Calibri" charset="0"/>
              </a:rPr>
              <a:t>readmission rates</a:t>
            </a:r>
            <a:r>
              <a:rPr lang="en-US" sz="2600" dirty="0">
                <a:latin typeface="Calibri" charset="0"/>
              </a:rPr>
              <a:t>, and encounter numerous barriers to care because </a:t>
            </a:r>
            <a:r>
              <a:rPr lang="en-US" sz="2600" dirty="0" smtClean="0">
                <a:latin typeface="Calibri" charset="0"/>
              </a:rPr>
              <a:t>of language</a:t>
            </a:r>
            <a:r>
              <a:rPr lang="en-US" sz="2600" dirty="0">
                <a:latin typeface="Calibri" charset="0"/>
              </a:rPr>
              <a:t>, socioeconomic, and cultural </a:t>
            </a:r>
            <a:r>
              <a:rPr lang="en-US" sz="2600" dirty="0" smtClean="0">
                <a:latin typeface="Calibri" charset="0"/>
              </a:rPr>
              <a:t>factors. </a:t>
            </a:r>
            <a:r>
              <a:rPr lang="en-US" sz="2600" dirty="0">
                <a:latin typeface="Calibri" charset="0"/>
              </a:rPr>
              <a:t>This </a:t>
            </a:r>
            <a:r>
              <a:rPr lang="en-US" sz="2600" dirty="0" smtClean="0">
                <a:latin typeface="Calibri" charset="0"/>
              </a:rPr>
              <a:t>lack of </a:t>
            </a:r>
            <a:r>
              <a:rPr lang="en-US" sz="2600" dirty="0">
                <a:latin typeface="Calibri" charset="0"/>
              </a:rPr>
              <a:t>access to care and intervention translates into </a:t>
            </a:r>
            <a:r>
              <a:rPr lang="en-US" sz="2600" dirty="0" smtClean="0">
                <a:latin typeface="Calibri" charset="0"/>
              </a:rPr>
              <a:t>poorer outcomes </a:t>
            </a:r>
            <a:r>
              <a:rPr lang="en-US" sz="2600" dirty="0">
                <a:latin typeface="Calibri" charset="0"/>
              </a:rPr>
              <a:t>and notable health disparities</a:t>
            </a:r>
            <a:r>
              <a:rPr lang="en-US" sz="2600" dirty="0" smtClean="0">
                <a:latin typeface="Calibri" charset="0"/>
              </a:rPr>
              <a:t>.</a:t>
            </a:r>
          </a:p>
          <a:p>
            <a:r>
              <a:rPr lang="en-US" sz="2600" dirty="0"/>
              <a:t>One factor with a disproportionate effect on </a:t>
            </a:r>
            <a:r>
              <a:rPr lang="en-US" sz="2600" dirty="0" smtClean="0"/>
              <a:t>access to </a:t>
            </a:r>
            <a:r>
              <a:rPr lang="en-US" sz="2600" dirty="0"/>
              <a:t>care is the understanding — real or perceived — </a:t>
            </a:r>
            <a:r>
              <a:rPr lang="en-US" sz="2600" dirty="0" smtClean="0"/>
              <a:t>that patients </a:t>
            </a:r>
            <a:r>
              <a:rPr lang="en-US" sz="2600" dirty="0"/>
              <a:t>from minority racial and ethnic </a:t>
            </a:r>
            <a:r>
              <a:rPr lang="en-US" sz="2600" dirty="0" smtClean="0"/>
              <a:t>backgrounds have </a:t>
            </a:r>
            <a:r>
              <a:rPr lang="en-US" sz="2600" dirty="0"/>
              <a:t>regarding the larger society, in particular </a:t>
            </a:r>
            <a:r>
              <a:rPr lang="en-US" sz="2600" dirty="0" smtClean="0"/>
              <a:t>the medical </a:t>
            </a:r>
            <a:r>
              <a:rPr lang="en-US" sz="2600" dirty="0"/>
              <a:t>system</a:t>
            </a:r>
            <a:r>
              <a:rPr lang="en-US" sz="2600" dirty="0" smtClean="0"/>
              <a:t>.</a:t>
            </a:r>
            <a:endParaRPr lang="en-US" sz="2600" dirty="0">
              <a:latin typeface="Calibri" charset="0"/>
            </a:endParaRPr>
          </a:p>
        </p:txBody>
      </p:sp>
      <p:sp>
        <p:nvSpPr>
          <p:cNvPr id="2" name="Title 1"/>
          <p:cNvSpPr>
            <a:spLocks noGrp="1"/>
          </p:cNvSpPr>
          <p:nvPr>
            <p:ph type="title"/>
          </p:nvPr>
        </p:nvSpPr>
        <p:spPr>
          <a:xfrm>
            <a:off x="304800" y="701675"/>
            <a:ext cx="8534400" cy="1143000"/>
          </a:xfrm>
        </p:spPr>
        <p:txBody>
          <a:bodyPr/>
          <a:lstStyle/>
          <a:p>
            <a:r>
              <a:rPr lang="en-US" sz="3000" dirty="0"/>
              <a:t>Cardiovascular Disease Screening </a:t>
            </a:r>
            <a:r>
              <a:rPr lang="en-US" sz="3000" dirty="0" smtClean="0"/>
              <a:t>and Management</a:t>
            </a:r>
            <a:endParaRPr lang="en-US" sz="3000" dirty="0"/>
          </a:p>
        </p:txBody>
      </p:sp>
    </p:spTree>
    <p:extLst>
      <p:ext uri="{BB962C8B-B14F-4D97-AF65-F5344CB8AC3E}">
        <p14:creationId xmlns:p14="http://schemas.microsoft.com/office/powerpoint/2010/main" val="205279046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a:latin typeface="Calibri" charset="0"/>
              </a:rPr>
              <a:t>Societal and institutional barriers affect health </a:t>
            </a:r>
            <a:r>
              <a:rPr lang="en-US" sz="2600" dirty="0" smtClean="0">
                <a:latin typeface="Calibri" charset="0"/>
              </a:rPr>
              <a:t>disparity, but </a:t>
            </a:r>
            <a:r>
              <a:rPr lang="en-US" sz="2600" dirty="0">
                <a:latin typeface="Calibri" charset="0"/>
              </a:rPr>
              <a:t>individual providers also may </a:t>
            </a:r>
            <a:r>
              <a:rPr lang="en-US" sz="2600" dirty="0" smtClean="0">
                <a:latin typeface="Calibri" charset="0"/>
              </a:rPr>
              <a:t>perpetuate issues through language </a:t>
            </a:r>
            <a:r>
              <a:rPr lang="en-US" sz="2600" dirty="0">
                <a:latin typeface="Calibri" charset="0"/>
              </a:rPr>
              <a:t>barriers, cultural </a:t>
            </a:r>
            <a:r>
              <a:rPr lang="en-US" sz="2600" dirty="0" smtClean="0">
                <a:latin typeface="Calibri" charset="0"/>
              </a:rPr>
              <a:t>insensitivity, unconscious or conscious </a:t>
            </a:r>
            <a:r>
              <a:rPr lang="en-US" sz="2600" dirty="0">
                <a:latin typeface="Calibri" charset="0"/>
              </a:rPr>
              <a:t>bias, and even </a:t>
            </a:r>
            <a:r>
              <a:rPr lang="en-US" sz="2600" dirty="0" smtClean="0">
                <a:latin typeface="Calibri" charset="0"/>
              </a:rPr>
              <a:t>outright racism</a:t>
            </a:r>
            <a:r>
              <a:rPr lang="en-US" sz="2600" dirty="0">
                <a:latin typeface="Calibri" charset="0"/>
              </a:rPr>
              <a:t>. Patient issues such as health literacy, </a:t>
            </a:r>
            <a:r>
              <a:rPr lang="en-US" sz="2600" dirty="0" smtClean="0">
                <a:latin typeface="Calibri" charset="0"/>
              </a:rPr>
              <a:t>cultural beliefs</a:t>
            </a:r>
            <a:r>
              <a:rPr lang="en-US" sz="2600" dirty="0">
                <a:latin typeface="Calibri" charset="0"/>
              </a:rPr>
              <a:t>, lack of adherence </a:t>
            </a:r>
            <a:r>
              <a:rPr lang="en-US" sz="2600" dirty="0" smtClean="0">
                <a:latin typeface="Calibri" charset="0"/>
              </a:rPr>
              <a:t>to treatment </a:t>
            </a:r>
            <a:r>
              <a:rPr lang="en-US" sz="2600" dirty="0">
                <a:latin typeface="Calibri" charset="0"/>
              </a:rPr>
              <a:t>plans, and </a:t>
            </a:r>
            <a:r>
              <a:rPr lang="en-US" sz="2600" dirty="0" smtClean="0">
                <a:latin typeface="Calibri" charset="0"/>
              </a:rPr>
              <a:t>mistrust of </a:t>
            </a:r>
            <a:r>
              <a:rPr lang="en-US" sz="2600" dirty="0">
                <a:latin typeface="Calibri" charset="0"/>
              </a:rPr>
              <a:t>individual providers also perpetuate </a:t>
            </a:r>
            <a:r>
              <a:rPr lang="en-US" sz="2600" dirty="0" smtClean="0">
                <a:latin typeface="Calibri" charset="0"/>
              </a:rPr>
              <a:t>health disparities</a:t>
            </a:r>
            <a:r>
              <a:rPr lang="en-US" sz="2600" dirty="0">
                <a:latin typeface="Calibri" charset="0"/>
              </a:rPr>
              <a:t>. Training health care providers in </a:t>
            </a:r>
            <a:r>
              <a:rPr lang="en-US" sz="2600" dirty="0" smtClean="0">
                <a:latin typeface="Calibri" charset="0"/>
              </a:rPr>
              <a:t>cultural competency </a:t>
            </a:r>
            <a:r>
              <a:rPr lang="en-US" sz="2600" dirty="0">
                <a:latin typeface="Calibri" charset="0"/>
              </a:rPr>
              <a:t>and educating and supporting patients </a:t>
            </a:r>
            <a:r>
              <a:rPr lang="en-US" sz="2600" dirty="0" smtClean="0">
                <a:latin typeface="Calibri" charset="0"/>
              </a:rPr>
              <a:t>are essential </a:t>
            </a:r>
            <a:r>
              <a:rPr lang="en-US" sz="2600" dirty="0">
                <a:latin typeface="Calibri" charset="0"/>
              </a:rPr>
              <a:t>to addressing health disparity.</a:t>
            </a:r>
          </a:p>
        </p:txBody>
      </p:sp>
      <p:sp>
        <p:nvSpPr>
          <p:cNvPr id="2" name="Title 1"/>
          <p:cNvSpPr>
            <a:spLocks noGrp="1"/>
          </p:cNvSpPr>
          <p:nvPr>
            <p:ph type="title"/>
          </p:nvPr>
        </p:nvSpPr>
        <p:spPr>
          <a:xfrm>
            <a:off x="304800" y="701675"/>
            <a:ext cx="8534400" cy="1143000"/>
          </a:xfrm>
        </p:spPr>
        <p:txBody>
          <a:bodyPr/>
          <a:lstStyle/>
          <a:p>
            <a:r>
              <a:rPr lang="en-US" sz="3000" dirty="0"/>
              <a:t>Cardiovascular Disease Screening </a:t>
            </a:r>
            <a:r>
              <a:rPr lang="en-US" sz="3000" dirty="0" smtClean="0"/>
              <a:t>and Management</a:t>
            </a:r>
            <a:endParaRPr lang="en-US" sz="3000" dirty="0"/>
          </a:p>
        </p:txBody>
      </p:sp>
    </p:spTree>
    <p:extLst>
      <p:ext uri="{BB962C8B-B14F-4D97-AF65-F5344CB8AC3E}">
        <p14:creationId xmlns:p14="http://schemas.microsoft.com/office/powerpoint/2010/main" val="2364067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smtClean="0">
                <a:latin typeface="Calibri" charset="0"/>
              </a:rPr>
              <a:t>Health Disparities</a:t>
            </a:r>
            <a:endParaRPr lang="en-US" dirty="0">
              <a:latin typeface="Calibri" charset="0"/>
            </a:endParaRPr>
          </a:p>
        </p:txBody>
      </p:sp>
      <p:sp>
        <p:nvSpPr>
          <p:cNvPr id="26626" name="Content Placeholder 2"/>
          <p:cNvSpPr>
            <a:spLocks noGrp="1"/>
          </p:cNvSpPr>
          <p:nvPr>
            <p:ph idx="1"/>
          </p:nvPr>
        </p:nvSpPr>
        <p:spPr>
          <a:xfrm>
            <a:off x="457200" y="1676400"/>
            <a:ext cx="8229600" cy="4221162"/>
          </a:xfrm>
        </p:spPr>
        <p:txBody>
          <a:bodyPr/>
          <a:lstStyle/>
          <a:p>
            <a:r>
              <a:rPr lang="en-US" sz="2600" dirty="0">
                <a:latin typeface="Calibri" charset="0"/>
              </a:rPr>
              <a:t>Health disparities are </a:t>
            </a:r>
            <a:r>
              <a:rPr lang="en-US" sz="2600" dirty="0" smtClean="0">
                <a:latin typeface="Calibri" charset="0"/>
              </a:rPr>
              <a:t>generally understood </a:t>
            </a:r>
            <a:r>
              <a:rPr lang="en-US" sz="2600" dirty="0">
                <a:latin typeface="Calibri" charset="0"/>
              </a:rPr>
              <a:t>to be differences </a:t>
            </a:r>
            <a:r>
              <a:rPr lang="en-US" sz="2600" dirty="0" smtClean="0">
                <a:latin typeface="Calibri" charset="0"/>
              </a:rPr>
              <a:t>in the </a:t>
            </a:r>
            <a:r>
              <a:rPr lang="en-US" sz="2600" dirty="0">
                <a:latin typeface="Calibri" charset="0"/>
              </a:rPr>
              <a:t>incidence and prevalence </a:t>
            </a:r>
            <a:r>
              <a:rPr lang="en-US" sz="2600" dirty="0" smtClean="0">
                <a:latin typeface="Calibri" charset="0"/>
              </a:rPr>
              <a:t>of disease </a:t>
            </a:r>
            <a:r>
              <a:rPr lang="en-US" sz="2600" dirty="0">
                <a:latin typeface="Calibri" charset="0"/>
              </a:rPr>
              <a:t>and adverse health </a:t>
            </a:r>
            <a:r>
              <a:rPr lang="en-US" sz="2600" dirty="0" smtClean="0">
                <a:latin typeface="Calibri" charset="0"/>
              </a:rPr>
              <a:t>conditions among </a:t>
            </a:r>
            <a:r>
              <a:rPr lang="en-US" sz="2600" dirty="0">
                <a:latin typeface="Calibri" charset="0"/>
              </a:rPr>
              <a:t>specific populations </a:t>
            </a:r>
            <a:r>
              <a:rPr lang="en-US" sz="2600" dirty="0" smtClean="0">
                <a:latin typeface="Calibri" charset="0"/>
              </a:rPr>
              <a:t>when compared </a:t>
            </a:r>
            <a:r>
              <a:rPr lang="en-US" sz="2600" dirty="0">
                <a:latin typeface="Calibri" charset="0"/>
              </a:rPr>
              <a:t>to the national average or </a:t>
            </a:r>
            <a:r>
              <a:rPr lang="en-US" sz="2600" dirty="0" smtClean="0">
                <a:latin typeface="Calibri" charset="0"/>
              </a:rPr>
              <a:t>to another index group. Commonly cited health </a:t>
            </a:r>
            <a:r>
              <a:rPr lang="en-US" sz="2600" dirty="0">
                <a:latin typeface="Calibri" charset="0"/>
              </a:rPr>
              <a:t>disparities in the United </a:t>
            </a:r>
            <a:r>
              <a:rPr lang="en-US" sz="2600" dirty="0" smtClean="0">
                <a:latin typeface="Calibri" charset="0"/>
              </a:rPr>
              <a:t>States include </a:t>
            </a:r>
            <a:r>
              <a:rPr lang="en-US" sz="2600" dirty="0">
                <a:latin typeface="Calibri" charset="0"/>
              </a:rPr>
              <a:t>differences in the rate of </a:t>
            </a:r>
            <a:r>
              <a:rPr lang="en-US" sz="2600" dirty="0" smtClean="0">
                <a:latin typeface="Calibri" charset="0"/>
              </a:rPr>
              <a:t>infant mortality, cancer </a:t>
            </a:r>
            <a:r>
              <a:rPr lang="en-US" sz="2600" dirty="0">
                <a:latin typeface="Calibri" charset="0"/>
              </a:rPr>
              <a:t>screening and </a:t>
            </a:r>
            <a:r>
              <a:rPr lang="en-US" sz="2600" dirty="0" smtClean="0">
                <a:latin typeface="Calibri" charset="0"/>
              </a:rPr>
              <a:t>management, cardiovascular </a:t>
            </a:r>
            <a:r>
              <a:rPr lang="en-US" sz="2600" dirty="0">
                <a:latin typeface="Calibri" charset="0"/>
              </a:rPr>
              <a:t>disease, </a:t>
            </a:r>
            <a:r>
              <a:rPr lang="en-US" sz="2600" dirty="0" smtClean="0">
                <a:latin typeface="Calibri" charset="0"/>
              </a:rPr>
              <a:t>diabetes, and </a:t>
            </a:r>
            <a:r>
              <a:rPr lang="en-US" sz="2600" dirty="0">
                <a:latin typeface="Calibri" charset="0"/>
              </a:rPr>
              <a:t>HIV infection/AIDS between </a:t>
            </a:r>
            <a:r>
              <a:rPr lang="en-US" sz="2600" dirty="0" smtClean="0">
                <a:latin typeface="Calibri" charset="0"/>
              </a:rPr>
              <a:t>the majority white </a:t>
            </a:r>
            <a:r>
              <a:rPr lang="en-US" sz="2600" dirty="0">
                <a:latin typeface="Calibri" charset="0"/>
              </a:rPr>
              <a:t>population and </a:t>
            </a:r>
            <a:r>
              <a:rPr lang="en-US" sz="2600" dirty="0" smtClean="0">
                <a:latin typeface="Calibri" charset="0"/>
              </a:rPr>
              <a:t>various minority </a:t>
            </a:r>
            <a:r>
              <a:rPr lang="en-US" sz="2600" dirty="0">
                <a:latin typeface="Calibri" charset="0"/>
              </a:rPr>
              <a:t>racial or ethnic </a:t>
            </a:r>
            <a:r>
              <a:rPr lang="en-US" sz="2600" dirty="0" smtClean="0">
                <a:latin typeface="Calibri" charset="0"/>
              </a:rPr>
              <a:t>groups.</a:t>
            </a:r>
            <a:endParaRPr lang="en-US" sz="2600" dirty="0">
              <a:latin typeface="Calibri" charset="0"/>
            </a:endParaRPr>
          </a:p>
        </p:txBody>
      </p:sp>
    </p:spTree>
    <p:extLst>
      <p:ext uri="{BB962C8B-B14F-4D97-AF65-F5344CB8AC3E}">
        <p14:creationId xmlns:p14="http://schemas.microsoft.com/office/powerpoint/2010/main" val="10474674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1600200"/>
            <a:ext cx="8610600" cy="4221162"/>
          </a:xfrm>
        </p:spPr>
        <p:txBody>
          <a:bodyPr/>
          <a:lstStyle/>
          <a:p>
            <a:pPr>
              <a:spcBef>
                <a:spcPts val="1200"/>
              </a:spcBef>
            </a:pPr>
            <a:r>
              <a:rPr lang="en-US" sz="2600" dirty="0">
                <a:latin typeface="Calibri" charset="0"/>
              </a:rPr>
              <a:t>Cultural competency has the potential to </a:t>
            </a:r>
            <a:r>
              <a:rPr lang="en-US" sz="2600" dirty="0" smtClean="0">
                <a:latin typeface="Calibri" charset="0"/>
              </a:rPr>
              <a:t>increase trust </a:t>
            </a:r>
            <a:r>
              <a:rPr lang="en-US" sz="2600" dirty="0">
                <a:latin typeface="Calibri" charset="0"/>
              </a:rPr>
              <a:t>and subsequently improve adherence to </a:t>
            </a:r>
            <a:r>
              <a:rPr lang="en-US" sz="2600" dirty="0" smtClean="0">
                <a:latin typeface="Calibri" charset="0"/>
              </a:rPr>
              <a:t>health care recommendations </a:t>
            </a:r>
            <a:r>
              <a:rPr lang="en-US" sz="2600" dirty="0">
                <a:latin typeface="Calibri" charset="0"/>
              </a:rPr>
              <a:t>and treatment plans. </a:t>
            </a:r>
            <a:r>
              <a:rPr lang="en-US" sz="2600" dirty="0" smtClean="0">
                <a:latin typeface="Calibri" charset="0"/>
              </a:rPr>
              <a:t>When a </a:t>
            </a:r>
            <a:r>
              <a:rPr lang="en-US" sz="2600" dirty="0">
                <a:latin typeface="Calibri" charset="0"/>
              </a:rPr>
              <a:t>health care professional is culturally </a:t>
            </a:r>
            <a:r>
              <a:rPr lang="en-US" sz="2600" dirty="0" smtClean="0">
                <a:latin typeface="Calibri" charset="0"/>
              </a:rPr>
              <a:t>competent, patients </a:t>
            </a:r>
            <a:r>
              <a:rPr lang="en-US" sz="2600" dirty="0">
                <a:latin typeface="Calibri" charset="0"/>
              </a:rPr>
              <a:t>are more likely to feel accepted, </a:t>
            </a:r>
            <a:r>
              <a:rPr lang="en-US" sz="2600" dirty="0" smtClean="0">
                <a:latin typeface="Calibri" charset="0"/>
              </a:rPr>
              <a:t>recognized, and </a:t>
            </a:r>
            <a:r>
              <a:rPr lang="en-US" sz="2600" dirty="0">
                <a:latin typeface="Calibri" charset="0"/>
              </a:rPr>
              <a:t>empowered to participate fully in their own </a:t>
            </a:r>
            <a:r>
              <a:rPr lang="en-US" sz="2600" dirty="0" smtClean="0">
                <a:latin typeface="Calibri" charset="0"/>
              </a:rPr>
              <a:t>disease prevention</a:t>
            </a:r>
            <a:r>
              <a:rPr lang="en-US" sz="2600" dirty="0">
                <a:latin typeface="Calibri" charset="0"/>
              </a:rPr>
              <a:t>, management, and healing </a:t>
            </a:r>
            <a:r>
              <a:rPr lang="en-US" sz="2600" dirty="0" smtClean="0">
                <a:latin typeface="Calibri" charset="0"/>
              </a:rPr>
              <a:t>regardless of </a:t>
            </a:r>
            <a:r>
              <a:rPr lang="en-US" sz="2600" dirty="0">
                <a:latin typeface="Calibri" charset="0"/>
              </a:rPr>
              <a:t>cultural or ethnic background, religion, </a:t>
            </a:r>
            <a:r>
              <a:rPr lang="en-US" sz="2600" dirty="0" smtClean="0">
                <a:latin typeface="Calibri" charset="0"/>
              </a:rPr>
              <a:t>or linguistic proficiency</a:t>
            </a:r>
            <a:r>
              <a:rPr lang="en-US" sz="2600" dirty="0">
                <a:latin typeface="Calibri" charset="0"/>
              </a:rPr>
              <a:t>.</a:t>
            </a:r>
          </a:p>
        </p:txBody>
      </p:sp>
      <p:sp>
        <p:nvSpPr>
          <p:cNvPr id="3" name="Title 2"/>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val="59378150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noChangeArrowheads="1"/>
          </p:cNvSpPr>
          <p:nvPr/>
        </p:nvSpPr>
        <p:spPr>
          <a:xfrm>
            <a:off x="0" y="2286000"/>
            <a:ext cx="9144000" cy="419100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Titre 1"/>
          <p:cNvSpPr>
            <a:spLocks noGrp="1"/>
          </p:cNvSpPr>
          <p:nvPr>
            <p:ph type="title"/>
          </p:nvPr>
        </p:nvSpPr>
        <p:spPr/>
        <p:txBody>
          <a:bodyPr/>
          <a:lstStyle/>
          <a:p>
            <a:r>
              <a:rPr lang="en-US" dirty="0" smtClean="0"/>
              <a:t>Discussion Questions</a:t>
            </a:r>
            <a:endParaRPr lang="fr-CA" dirty="0" smtClean="0"/>
          </a:p>
        </p:txBody>
      </p:sp>
      <p:sp>
        <p:nvSpPr>
          <p:cNvPr id="2" name="Content Placeholder 1"/>
          <p:cNvSpPr>
            <a:spLocks noGrp="1"/>
          </p:cNvSpPr>
          <p:nvPr>
            <p:ph idx="1"/>
          </p:nvPr>
        </p:nvSpPr>
        <p:spPr>
          <a:xfrm>
            <a:off x="457200" y="1828800"/>
            <a:ext cx="8229600" cy="4221162"/>
          </a:xfrm>
        </p:spPr>
        <p:txBody>
          <a:bodyPr>
            <a:normAutofit/>
          </a:bodyPr>
          <a:lstStyle/>
          <a:p>
            <a:pPr marL="0">
              <a:spcBef>
                <a:spcPts val="1920"/>
              </a:spcBef>
            </a:pPr>
            <a:r>
              <a:rPr lang="en-US" sz="2800" dirty="0"/>
              <a:t>Thinking about </a:t>
            </a:r>
            <a:r>
              <a:rPr lang="en-US" sz="2800" dirty="0" smtClean="0"/>
              <a:t>unconscious bias, what are some ways Radiologic Technologists can prevent this. </a:t>
            </a:r>
            <a:endParaRPr lang="en-US" sz="2800" dirty="0"/>
          </a:p>
          <a:p>
            <a:pPr marL="0">
              <a:spcBef>
                <a:spcPts val="1920"/>
              </a:spcBef>
            </a:pPr>
            <a:r>
              <a:rPr lang="en-US" sz="2800" dirty="0" smtClean="0"/>
              <a:t>Discuss why standard </a:t>
            </a:r>
            <a:r>
              <a:rPr lang="en-US" sz="2800" dirty="0"/>
              <a:t>6 of the CLAS standards discourages the use of a patient’s family members or personal friends for language </a:t>
            </a:r>
            <a:r>
              <a:rPr lang="en-US" sz="2800" dirty="0" smtClean="0"/>
              <a:t>interpretation</a:t>
            </a:r>
            <a:r>
              <a:rPr lang="en-US" sz="2800" dirty="0"/>
              <a:t>.</a:t>
            </a:r>
            <a:endParaRPr lang="en-US" sz="2800" dirty="0" smtClean="0"/>
          </a:p>
          <a:p>
            <a:pPr marL="0">
              <a:spcBef>
                <a:spcPts val="1920"/>
              </a:spcBef>
            </a:pPr>
            <a:r>
              <a:rPr lang="en-US" sz="2800" dirty="0" smtClean="0"/>
              <a:t>Discuss how increasing cultural competency can decrease health care disparities. </a:t>
            </a:r>
          </a:p>
          <a:p>
            <a:pPr marL="0">
              <a:spcBef>
                <a:spcPts val="1920"/>
              </a:spcBef>
            </a:pPr>
            <a:endParaRPr lang="en-US" dirty="0" smtClean="0"/>
          </a:p>
        </p:txBody>
      </p:sp>
      <p:pic>
        <p:nvPicPr>
          <p:cNvPr id="5" name="Picture 2" descr="O:\Academic\DRs in the Classroom\PtInfo_header.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3152" y="9525"/>
            <a:ext cx="907084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2163683"/>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p:txBody>
          <a:bodyPr/>
          <a:lstStyle/>
          <a:p>
            <a:r>
              <a:rPr lang="en-US" dirty="0" smtClean="0"/>
              <a:t>Visit </a:t>
            </a:r>
            <a:r>
              <a:rPr lang="en-US" u="sng" dirty="0" smtClean="0">
                <a:solidFill>
                  <a:schemeClr val="tx2">
                    <a:lumMod val="75000"/>
                  </a:schemeClr>
                </a:solidFill>
              </a:rPr>
              <a:t>www.asrt.org/students </a:t>
            </a:r>
            <a:r>
              <a:rPr lang="en-US" dirty="0" smtClean="0"/>
              <a:t>to find information and resources that will be valuable in </a:t>
            </a:r>
            <a:r>
              <a:rPr lang="en-US" dirty="0"/>
              <a:t>your radiologic </a:t>
            </a:r>
            <a:r>
              <a:rPr lang="en-US" dirty="0" smtClean="0"/>
              <a:t>technology education.</a:t>
            </a:r>
          </a:p>
        </p:txBody>
      </p:sp>
      <p:pic>
        <p:nvPicPr>
          <p:cNvPr id="4" name="Picture 2" descr="O:\Academic\DRs in the Classroom\PtInfo_header.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73152" y="0"/>
            <a:ext cx="907084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4287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smtClean="0">
                <a:latin typeface="Calibri" charset="0"/>
              </a:rPr>
              <a:t>Health Disparities</a:t>
            </a:r>
            <a:endParaRPr lang="en-US" dirty="0">
              <a:latin typeface="Calibri" charset="0"/>
            </a:endParaRPr>
          </a:p>
        </p:txBody>
      </p:sp>
      <p:sp>
        <p:nvSpPr>
          <p:cNvPr id="26626" name="Content Placeholder 2"/>
          <p:cNvSpPr>
            <a:spLocks noGrp="1"/>
          </p:cNvSpPr>
          <p:nvPr>
            <p:ph idx="1"/>
          </p:nvPr>
        </p:nvSpPr>
        <p:spPr>
          <a:xfrm>
            <a:off x="457200" y="1676400"/>
            <a:ext cx="8229600" cy="4221162"/>
          </a:xfrm>
        </p:spPr>
        <p:txBody>
          <a:bodyPr/>
          <a:lstStyle/>
          <a:p>
            <a:r>
              <a:rPr lang="en-US" sz="2600" dirty="0">
                <a:latin typeface="Calibri" charset="0"/>
              </a:rPr>
              <a:t>Health disparities exact </a:t>
            </a:r>
            <a:r>
              <a:rPr lang="en-US" sz="2600" dirty="0" smtClean="0">
                <a:latin typeface="Calibri" charset="0"/>
              </a:rPr>
              <a:t>individual and </a:t>
            </a:r>
            <a:r>
              <a:rPr lang="en-US" sz="2600" dirty="0">
                <a:latin typeface="Calibri" charset="0"/>
              </a:rPr>
              <a:t>societal </a:t>
            </a:r>
            <a:r>
              <a:rPr lang="en-US" sz="2600" dirty="0" smtClean="0">
                <a:latin typeface="Calibri" charset="0"/>
              </a:rPr>
              <a:t>costs. Individuals </a:t>
            </a:r>
            <a:r>
              <a:rPr lang="en-US" sz="2600" dirty="0">
                <a:latin typeface="Calibri" charset="0"/>
              </a:rPr>
              <a:t>are </a:t>
            </a:r>
            <a:r>
              <a:rPr lang="en-US" sz="2600" dirty="0" smtClean="0">
                <a:latin typeface="Calibri" charset="0"/>
              </a:rPr>
              <a:t>more likely </a:t>
            </a:r>
            <a:r>
              <a:rPr lang="en-US" sz="2600" dirty="0">
                <a:latin typeface="Calibri" charset="0"/>
              </a:rPr>
              <a:t>to experience reduced </a:t>
            </a:r>
            <a:r>
              <a:rPr lang="en-US" sz="2600" dirty="0" smtClean="0">
                <a:latin typeface="Calibri" charset="0"/>
              </a:rPr>
              <a:t>quality of </a:t>
            </a:r>
            <a:r>
              <a:rPr lang="en-US" sz="2600" dirty="0">
                <a:latin typeface="Calibri" charset="0"/>
              </a:rPr>
              <a:t>life, illness, or death. For </a:t>
            </a:r>
            <a:r>
              <a:rPr lang="en-US" sz="2600" dirty="0" smtClean="0">
                <a:latin typeface="Calibri" charset="0"/>
              </a:rPr>
              <a:t>society, health </a:t>
            </a:r>
            <a:r>
              <a:rPr lang="en-US" sz="2600" dirty="0">
                <a:latin typeface="Calibri" charset="0"/>
              </a:rPr>
              <a:t>disparities result in reduced </a:t>
            </a:r>
            <a:r>
              <a:rPr lang="en-US" sz="2600" dirty="0" smtClean="0">
                <a:latin typeface="Calibri" charset="0"/>
              </a:rPr>
              <a:t>work productivity</a:t>
            </a:r>
            <a:r>
              <a:rPr lang="en-US" sz="2600" dirty="0">
                <a:latin typeface="Calibri" charset="0"/>
              </a:rPr>
              <a:t>, lost economic </a:t>
            </a:r>
            <a:r>
              <a:rPr lang="en-US" sz="2600" dirty="0" smtClean="0">
                <a:latin typeface="Calibri" charset="0"/>
              </a:rPr>
              <a:t>opportunity, and </a:t>
            </a:r>
            <a:r>
              <a:rPr lang="en-US" sz="2600" dirty="0">
                <a:latin typeface="Calibri" charset="0"/>
              </a:rPr>
              <a:t>increased costs for </a:t>
            </a:r>
            <a:r>
              <a:rPr lang="en-US" sz="2600" dirty="0" smtClean="0">
                <a:latin typeface="Calibri" charset="0"/>
              </a:rPr>
              <a:t>publicly funded </a:t>
            </a:r>
            <a:r>
              <a:rPr lang="en-US" sz="2600" dirty="0">
                <a:latin typeface="Calibri" charset="0"/>
              </a:rPr>
              <a:t>health programs and </a:t>
            </a:r>
            <a:r>
              <a:rPr lang="en-US" sz="2600" dirty="0" smtClean="0">
                <a:latin typeface="Calibri" charset="0"/>
              </a:rPr>
              <a:t>private health insurance. Health disparities also adversely affect </a:t>
            </a:r>
            <a:r>
              <a:rPr lang="en-US" sz="2600" dirty="0">
                <a:latin typeface="Calibri" charset="0"/>
              </a:rPr>
              <a:t>family </a:t>
            </a:r>
            <a:r>
              <a:rPr lang="en-US" sz="2600" dirty="0" smtClean="0">
                <a:latin typeface="Calibri" charset="0"/>
              </a:rPr>
              <a:t>members who </a:t>
            </a:r>
            <a:r>
              <a:rPr lang="en-US" sz="2600" dirty="0">
                <a:latin typeface="Calibri" charset="0"/>
              </a:rPr>
              <a:t>must deal with </a:t>
            </a:r>
            <a:r>
              <a:rPr lang="en-US" sz="2600" dirty="0" smtClean="0">
                <a:latin typeface="Calibri" charset="0"/>
              </a:rPr>
              <a:t>potential economic hardships </a:t>
            </a:r>
            <a:r>
              <a:rPr lang="en-US" sz="2600" dirty="0">
                <a:latin typeface="Calibri" charset="0"/>
              </a:rPr>
              <a:t>following the death or </a:t>
            </a:r>
            <a:r>
              <a:rPr lang="en-US" sz="2600" dirty="0" smtClean="0">
                <a:latin typeface="Calibri" charset="0"/>
              </a:rPr>
              <a:t>serious illness </a:t>
            </a:r>
            <a:r>
              <a:rPr lang="en-US" sz="2600" dirty="0">
                <a:latin typeface="Calibri" charset="0"/>
              </a:rPr>
              <a:t>of a loved one. </a:t>
            </a:r>
            <a:r>
              <a:rPr lang="en-US" sz="2600" dirty="0" smtClean="0">
                <a:latin typeface="Calibri" charset="0"/>
              </a:rPr>
              <a:t>Ripple </a:t>
            </a:r>
            <a:r>
              <a:rPr lang="en-US" sz="2600" dirty="0">
                <a:latin typeface="Calibri" charset="0"/>
              </a:rPr>
              <a:t>effects such </a:t>
            </a:r>
            <a:r>
              <a:rPr lang="en-US" sz="2600" dirty="0" smtClean="0">
                <a:latin typeface="Calibri" charset="0"/>
              </a:rPr>
              <a:t>as these </a:t>
            </a:r>
            <a:r>
              <a:rPr lang="en-US" sz="2600" dirty="0">
                <a:latin typeface="Calibri" charset="0"/>
              </a:rPr>
              <a:t>are greatest within minority </a:t>
            </a:r>
            <a:r>
              <a:rPr lang="en-US" sz="2600" dirty="0" smtClean="0">
                <a:latin typeface="Calibri" charset="0"/>
              </a:rPr>
              <a:t>and immigrant </a:t>
            </a:r>
            <a:r>
              <a:rPr lang="en-US" sz="2600" dirty="0">
                <a:latin typeface="Calibri" charset="0"/>
              </a:rPr>
              <a:t>communities where </a:t>
            </a:r>
            <a:r>
              <a:rPr lang="en-US" sz="2600" dirty="0" smtClean="0">
                <a:latin typeface="Calibri" charset="0"/>
              </a:rPr>
              <a:t>health disparities </a:t>
            </a:r>
            <a:r>
              <a:rPr lang="en-US" sz="2600" dirty="0">
                <a:latin typeface="Calibri" charset="0"/>
              </a:rPr>
              <a:t>go unaddressed.</a:t>
            </a:r>
          </a:p>
        </p:txBody>
      </p:sp>
    </p:spTree>
    <p:extLst>
      <p:ext uri="{BB962C8B-B14F-4D97-AF65-F5344CB8AC3E}">
        <p14:creationId xmlns:p14="http://schemas.microsoft.com/office/powerpoint/2010/main" val="38810418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Cultural Competency</a:t>
            </a:r>
          </a:p>
        </p:txBody>
      </p:sp>
      <p:sp>
        <p:nvSpPr>
          <p:cNvPr id="26626" name="Content Placeholder 2"/>
          <p:cNvSpPr>
            <a:spLocks noGrp="1"/>
          </p:cNvSpPr>
          <p:nvPr>
            <p:ph idx="1"/>
          </p:nvPr>
        </p:nvSpPr>
        <p:spPr>
          <a:xfrm>
            <a:off x="457200" y="1676400"/>
            <a:ext cx="8229600" cy="4221162"/>
          </a:xfrm>
        </p:spPr>
        <p:txBody>
          <a:bodyPr/>
          <a:lstStyle/>
          <a:p>
            <a:r>
              <a:rPr lang="en-US" sz="2600" dirty="0">
                <a:latin typeface="Calibri" charset="0"/>
              </a:rPr>
              <a:t>The term “culture” refers to a </a:t>
            </a:r>
            <a:r>
              <a:rPr lang="en-US" sz="2600" dirty="0" smtClean="0">
                <a:latin typeface="Calibri" charset="0"/>
              </a:rPr>
              <a:t>collective programming </a:t>
            </a:r>
            <a:r>
              <a:rPr lang="en-US" sz="2600" dirty="0">
                <a:latin typeface="Calibri" charset="0"/>
              </a:rPr>
              <a:t>of the mind </a:t>
            </a:r>
            <a:r>
              <a:rPr lang="en-US" sz="2600" dirty="0" smtClean="0">
                <a:latin typeface="Calibri" charset="0"/>
              </a:rPr>
              <a:t>that distinguishes </a:t>
            </a:r>
            <a:r>
              <a:rPr lang="en-US" sz="2600" dirty="0">
                <a:latin typeface="Calibri" charset="0"/>
              </a:rPr>
              <a:t>members of a </a:t>
            </a:r>
            <a:r>
              <a:rPr lang="en-US" sz="2600" dirty="0" smtClean="0">
                <a:latin typeface="Calibri" charset="0"/>
              </a:rPr>
              <a:t>group from </a:t>
            </a:r>
            <a:r>
              <a:rPr lang="en-US" sz="2600" dirty="0">
                <a:latin typeface="Calibri" charset="0"/>
              </a:rPr>
              <a:t>those of another </a:t>
            </a:r>
            <a:r>
              <a:rPr lang="en-US" sz="2600" dirty="0" smtClean="0">
                <a:latin typeface="Calibri" charset="0"/>
              </a:rPr>
              <a:t>group. A culture encompasses </a:t>
            </a:r>
            <a:r>
              <a:rPr lang="en-US" sz="2600" dirty="0">
                <a:latin typeface="Calibri" charset="0"/>
              </a:rPr>
              <a:t>the </a:t>
            </a:r>
            <a:r>
              <a:rPr lang="en-US" sz="2600" dirty="0" smtClean="0">
                <a:latin typeface="Calibri" charset="0"/>
              </a:rPr>
              <a:t>knowledge, experience</a:t>
            </a:r>
            <a:r>
              <a:rPr lang="en-US" sz="2600" dirty="0">
                <a:latin typeface="Calibri" charset="0"/>
              </a:rPr>
              <a:t>, beliefs, values, </a:t>
            </a:r>
            <a:r>
              <a:rPr lang="en-US" sz="2600" dirty="0" smtClean="0">
                <a:latin typeface="Calibri" charset="0"/>
              </a:rPr>
              <a:t>attitudes, worldview</a:t>
            </a:r>
            <a:r>
              <a:rPr lang="en-US" sz="2600" dirty="0">
                <a:latin typeface="Calibri" charset="0"/>
              </a:rPr>
              <a:t>, and family and gender </a:t>
            </a:r>
            <a:r>
              <a:rPr lang="en-US" sz="2600" dirty="0" smtClean="0">
                <a:latin typeface="Calibri" charset="0"/>
              </a:rPr>
              <a:t>roles acquired </a:t>
            </a:r>
            <a:r>
              <a:rPr lang="en-US" sz="2600" dirty="0">
                <a:latin typeface="Calibri" charset="0"/>
              </a:rPr>
              <a:t>by a relatively large group </a:t>
            </a:r>
            <a:r>
              <a:rPr lang="en-US" sz="2600" dirty="0" smtClean="0">
                <a:latin typeface="Calibri" charset="0"/>
              </a:rPr>
              <a:t>of people </a:t>
            </a:r>
            <a:r>
              <a:rPr lang="en-US" sz="2600" dirty="0">
                <a:latin typeface="Calibri" charset="0"/>
              </a:rPr>
              <a:t>in the course of generations</a:t>
            </a:r>
            <a:r>
              <a:rPr lang="en-US" sz="2600" dirty="0" smtClean="0">
                <a:latin typeface="Calibri" charset="0"/>
              </a:rPr>
              <a:t>.</a:t>
            </a:r>
            <a:endParaRPr lang="en-US" sz="2600" dirty="0">
              <a:latin typeface="Calibri" charset="0"/>
            </a:endParaRPr>
          </a:p>
        </p:txBody>
      </p:sp>
    </p:spTree>
    <p:extLst>
      <p:ext uri="{BB962C8B-B14F-4D97-AF65-F5344CB8AC3E}">
        <p14:creationId xmlns:p14="http://schemas.microsoft.com/office/powerpoint/2010/main" val="41337816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smtClean="0">
                <a:latin typeface="Calibri" charset="0"/>
              </a:rPr>
              <a:t>Health Care Cultural </a:t>
            </a:r>
            <a:r>
              <a:rPr lang="en-US" dirty="0">
                <a:latin typeface="Calibri" charset="0"/>
              </a:rPr>
              <a:t>Competency</a:t>
            </a:r>
          </a:p>
        </p:txBody>
      </p:sp>
      <p:sp>
        <p:nvSpPr>
          <p:cNvPr id="26626" name="Content Placeholder 2"/>
          <p:cNvSpPr>
            <a:spLocks noGrp="1"/>
          </p:cNvSpPr>
          <p:nvPr>
            <p:ph idx="1"/>
          </p:nvPr>
        </p:nvSpPr>
        <p:spPr>
          <a:xfrm>
            <a:off x="457200" y="1676400"/>
            <a:ext cx="8229600" cy="4221162"/>
          </a:xfrm>
        </p:spPr>
        <p:txBody>
          <a:bodyPr/>
          <a:lstStyle/>
          <a:p>
            <a:r>
              <a:rPr lang="en-US" sz="2600" dirty="0">
                <a:latin typeface="Calibri" charset="0"/>
              </a:rPr>
              <a:t>In health care, “cultural </a:t>
            </a:r>
            <a:r>
              <a:rPr lang="en-US" sz="2600" dirty="0" smtClean="0">
                <a:latin typeface="Calibri" charset="0"/>
              </a:rPr>
              <a:t>competency” refers </a:t>
            </a:r>
            <a:r>
              <a:rPr lang="en-US" sz="2600" dirty="0">
                <a:latin typeface="Calibri" charset="0"/>
              </a:rPr>
              <a:t>to behaviors, attitudes, and </a:t>
            </a:r>
            <a:r>
              <a:rPr lang="en-US" sz="2600" dirty="0" smtClean="0">
                <a:latin typeface="Calibri" charset="0"/>
              </a:rPr>
              <a:t>policies that </a:t>
            </a:r>
            <a:r>
              <a:rPr lang="en-US" sz="2600" dirty="0">
                <a:latin typeface="Calibri" charset="0"/>
              </a:rPr>
              <a:t>consistently guide health </a:t>
            </a:r>
            <a:r>
              <a:rPr lang="en-US" sz="2600" dirty="0" smtClean="0">
                <a:latin typeface="Calibri" charset="0"/>
              </a:rPr>
              <a:t>care systems</a:t>
            </a:r>
            <a:r>
              <a:rPr lang="en-US" sz="2600" dirty="0">
                <a:latin typeface="Calibri" charset="0"/>
              </a:rPr>
              <a:t>, agencies, and personnel and enable them to work effectively in cross-cultural </a:t>
            </a:r>
            <a:r>
              <a:rPr lang="en-US" sz="2600" dirty="0" smtClean="0">
                <a:latin typeface="Calibri" charset="0"/>
              </a:rPr>
              <a:t>situations. It </a:t>
            </a:r>
            <a:r>
              <a:rPr lang="en-US" sz="2600" dirty="0">
                <a:latin typeface="Calibri" charset="0"/>
              </a:rPr>
              <a:t>also has been defined as the ability of </a:t>
            </a:r>
            <a:r>
              <a:rPr lang="en-US" sz="2600" dirty="0" smtClean="0">
                <a:latin typeface="Calibri" charset="0"/>
              </a:rPr>
              <a:t>health care </a:t>
            </a:r>
            <a:r>
              <a:rPr lang="en-US" sz="2600" dirty="0">
                <a:latin typeface="Calibri" charset="0"/>
              </a:rPr>
              <a:t>providers and systems to care for patients </a:t>
            </a:r>
            <a:r>
              <a:rPr lang="en-US" sz="2600" dirty="0" smtClean="0">
                <a:latin typeface="Calibri" charset="0"/>
              </a:rPr>
              <a:t>with diverse </a:t>
            </a:r>
            <a:r>
              <a:rPr lang="en-US" sz="2600" dirty="0">
                <a:latin typeface="Calibri" charset="0"/>
              </a:rPr>
              <a:t>values, beliefs, </a:t>
            </a:r>
            <a:r>
              <a:rPr lang="en-US" sz="2600" dirty="0" smtClean="0">
                <a:latin typeface="Calibri" charset="0"/>
              </a:rPr>
              <a:t>and behaviors </a:t>
            </a:r>
            <a:r>
              <a:rPr lang="en-US" sz="2600" dirty="0">
                <a:latin typeface="Calibri" charset="0"/>
              </a:rPr>
              <a:t>in a manner </a:t>
            </a:r>
            <a:r>
              <a:rPr lang="en-US" sz="2600" dirty="0" smtClean="0">
                <a:latin typeface="Calibri" charset="0"/>
              </a:rPr>
              <a:t>that meets </a:t>
            </a:r>
            <a:r>
              <a:rPr lang="en-US" sz="2600" dirty="0">
                <a:latin typeface="Calibri" charset="0"/>
              </a:rPr>
              <a:t>their social, cultural, and linguistic </a:t>
            </a:r>
            <a:r>
              <a:rPr lang="en-US" sz="2600" dirty="0" smtClean="0">
                <a:latin typeface="Calibri" charset="0"/>
              </a:rPr>
              <a:t>needs. The </a:t>
            </a:r>
            <a:r>
              <a:rPr lang="en-US" sz="2600" dirty="0">
                <a:latin typeface="Calibri" charset="0"/>
              </a:rPr>
              <a:t>ultimate goal of cultural competency is </a:t>
            </a:r>
            <a:r>
              <a:rPr lang="en-US" sz="2600" dirty="0" smtClean="0">
                <a:latin typeface="Calibri" charset="0"/>
              </a:rPr>
              <a:t>a health </a:t>
            </a:r>
            <a:r>
              <a:rPr lang="en-US" sz="2600" dirty="0">
                <a:latin typeface="Calibri" charset="0"/>
              </a:rPr>
              <a:t>care system and workforce that delivers </a:t>
            </a:r>
            <a:r>
              <a:rPr lang="en-US" sz="2600" dirty="0" smtClean="0">
                <a:latin typeface="Calibri" charset="0"/>
              </a:rPr>
              <a:t>the highest quality </a:t>
            </a:r>
            <a:r>
              <a:rPr lang="en-US" sz="2600" dirty="0">
                <a:latin typeface="Calibri" charset="0"/>
              </a:rPr>
              <a:t>care to every patient — regardless of race, </a:t>
            </a:r>
            <a:r>
              <a:rPr lang="en-US" sz="2600" dirty="0" smtClean="0">
                <a:latin typeface="Calibri" charset="0"/>
              </a:rPr>
              <a:t>ethnicity, cultural </a:t>
            </a:r>
            <a:r>
              <a:rPr lang="en-US" sz="2600" dirty="0">
                <a:latin typeface="Calibri" charset="0"/>
              </a:rPr>
              <a:t>background, or language </a:t>
            </a:r>
            <a:r>
              <a:rPr lang="en-US" sz="2600" dirty="0" smtClean="0">
                <a:latin typeface="Calibri" charset="0"/>
              </a:rPr>
              <a:t>proficiency.</a:t>
            </a:r>
            <a:endParaRPr lang="en-US" sz="2600" dirty="0">
              <a:latin typeface="Calibri" charset="0"/>
            </a:endParaRPr>
          </a:p>
        </p:txBody>
      </p:sp>
    </p:spTree>
    <p:extLst>
      <p:ext uri="{BB962C8B-B14F-4D97-AF65-F5344CB8AC3E}">
        <p14:creationId xmlns:p14="http://schemas.microsoft.com/office/powerpoint/2010/main" val="12683149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smtClean="0">
                <a:latin typeface="Calibri" charset="0"/>
              </a:rPr>
              <a:t>Health Care Cultural </a:t>
            </a:r>
            <a:r>
              <a:rPr lang="en-US" dirty="0">
                <a:latin typeface="Calibri" charset="0"/>
              </a:rPr>
              <a:t>Competency</a:t>
            </a:r>
          </a:p>
        </p:txBody>
      </p:sp>
      <p:sp>
        <p:nvSpPr>
          <p:cNvPr id="26626" name="Content Placeholder 2"/>
          <p:cNvSpPr>
            <a:spLocks noGrp="1"/>
          </p:cNvSpPr>
          <p:nvPr>
            <p:ph idx="1"/>
          </p:nvPr>
        </p:nvSpPr>
        <p:spPr>
          <a:xfrm>
            <a:off x="457200" y="1676400"/>
            <a:ext cx="8229600" cy="4221162"/>
          </a:xfrm>
        </p:spPr>
        <p:txBody>
          <a:bodyPr/>
          <a:lstStyle/>
          <a:p>
            <a:r>
              <a:rPr lang="en-US" sz="2600" dirty="0" smtClean="0">
                <a:latin typeface="Calibri" charset="0"/>
              </a:rPr>
              <a:t>Cultural competency </a:t>
            </a:r>
            <a:r>
              <a:rPr lang="en-US" sz="2600" dirty="0">
                <a:latin typeface="Calibri" charset="0"/>
              </a:rPr>
              <a:t>shares many features with the concept </a:t>
            </a:r>
            <a:r>
              <a:rPr lang="en-US" sz="2600" dirty="0" smtClean="0">
                <a:latin typeface="Calibri" charset="0"/>
              </a:rPr>
              <a:t>of patient-centered </a:t>
            </a:r>
            <a:r>
              <a:rPr lang="en-US" sz="2600" dirty="0">
                <a:latin typeface="Calibri" charset="0"/>
              </a:rPr>
              <a:t>care, </a:t>
            </a:r>
            <a:r>
              <a:rPr lang="en-US" sz="2600" dirty="0" smtClean="0">
                <a:latin typeface="Calibri" charset="0"/>
              </a:rPr>
              <a:t>including:</a:t>
            </a:r>
          </a:p>
          <a:p>
            <a:pPr marL="457200" indent="-457200">
              <a:spcBef>
                <a:spcPts val="0"/>
              </a:spcBef>
              <a:buFont typeface="Arial" pitchFamily="34" charset="0"/>
              <a:buChar char="•"/>
            </a:pPr>
            <a:r>
              <a:rPr lang="en-US" sz="2400" dirty="0" smtClean="0">
                <a:latin typeface="Calibri" charset="0"/>
              </a:rPr>
              <a:t>Recognizing </a:t>
            </a:r>
            <a:r>
              <a:rPr lang="en-US" sz="2400" dirty="0">
                <a:latin typeface="Calibri" charset="0"/>
              </a:rPr>
              <a:t>the personal uniqueness of </a:t>
            </a:r>
            <a:r>
              <a:rPr lang="en-US" sz="2400" dirty="0" smtClean="0">
                <a:latin typeface="Calibri" charset="0"/>
              </a:rPr>
              <a:t>the patient</a:t>
            </a:r>
            <a:r>
              <a:rPr lang="en-US" sz="2400" dirty="0">
                <a:latin typeface="Calibri" charset="0"/>
              </a:rPr>
              <a:t>.</a:t>
            </a:r>
          </a:p>
          <a:p>
            <a:pPr marL="457200" indent="-457200">
              <a:spcBef>
                <a:spcPts val="0"/>
              </a:spcBef>
              <a:buFont typeface="Arial" pitchFamily="34" charset="0"/>
              <a:buChar char="•"/>
            </a:pPr>
            <a:r>
              <a:rPr lang="en-US" sz="2400" dirty="0" smtClean="0">
                <a:latin typeface="Calibri" charset="0"/>
              </a:rPr>
              <a:t>Exploring </a:t>
            </a:r>
            <a:r>
              <a:rPr lang="en-US" sz="2400" dirty="0">
                <a:latin typeface="Calibri" charset="0"/>
              </a:rPr>
              <a:t>and respecting patient beliefs, </a:t>
            </a:r>
            <a:r>
              <a:rPr lang="en-US" sz="2400" dirty="0" smtClean="0">
                <a:latin typeface="Calibri" charset="0"/>
              </a:rPr>
              <a:t>values, preferences</a:t>
            </a:r>
            <a:r>
              <a:rPr lang="en-US" sz="2400" dirty="0">
                <a:latin typeface="Calibri" charset="0"/>
              </a:rPr>
              <a:t>, and needs.</a:t>
            </a:r>
          </a:p>
          <a:p>
            <a:pPr marL="457200" indent="-457200">
              <a:spcBef>
                <a:spcPts val="0"/>
              </a:spcBef>
              <a:buFont typeface="Arial" pitchFamily="34" charset="0"/>
              <a:buChar char="•"/>
            </a:pPr>
            <a:r>
              <a:rPr lang="en-US" sz="2400" dirty="0" smtClean="0">
                <a:latin typeface="Calibri" charset="0"/>
              </a:rPr>
              <a:t>Maintaining </a:t>
            </a:r>
            <a:r>
              <a:rPr lang="en-US" sz="2400" dirty="0">
                <a:latin typeface="Calibri" charset="0"/>
              </a:rPr>
              <a:t>awareness of one’s </a:t>
            </a:r>
            <a:r>
              <a:rPr lang="en-US" sz="2400" dirty="0" smtClean="0">
                <a:latin typeface="Calibri" charset="0"/>
              </a:rPr>
              <a:t>automatic assumptions </a:t>
            </a:r>
            <a:r>
              <a:rPr lang="en-US" sz="2400" dirty="0">
                <a:latin typeface="Calibri" charset="0"/>
              </a:rPr>
              <a:t>and biases.</a:t>
            </a:r>
          </a:p>
          <a:p>
            <a:pPr marL="457200" indent="-457200">
              <a:spcBef>
                <a:spcPts val="0"/>
              </a:spcBef>
              <a:buFont typeface="Arial" pitchFamily="34" charset="0"/>
              <a:buChar char="•"/>
            </a:pPr>
            <a:r>
              <a:rPr lang="en-US" sz="2400" dirty="0" smtClean="0">
                <a:latin typeface="Calibri" charset="0"/>
              </a:rPr>
              <a:t>Providing </a:t>
            </a:r>
            <a:r>
              <a:rPr lang="en-US" sz="2400" dirty="0">
                <a:latin typeface="Calibri" charset="0"/>
              </a:rPr>
              <a:t>patient information and education </a:t>
            </a:r>
            <a:r>
              <a:rPr lang="en-US" sz="2400" dirty="0" smtClean="0">
                <a:latin typeface="Calibri" charset="0"/>
              </a:rPr>
              <a:t>tailored to </a:t>
            </a:r>
            <a:r>
              <a:rPr lang="en-US" sz="2400" dirty="0">
                <a:latin typeface="Calibri" charset="0"/>
              </a:rPr>
              <a:t>the individual’s level of understanding.</a:t>
            </a:r>
          </a:p>
          <a:p>
            <a:pPr marL="457200" indent="-457200">
              <a:spcBef>
                <a:spcPts val="0"/>
              </a:spcBef>
              <a:buFont typeface="Arial" pitchFamily="34" charset="0"/>
              <a:buChar char="•"/>
            </a:pPr>
            <a:r>
              <a:rPr lang="en-US" sz="2400" dirty="0" smtClean="0">
                <a:latin typeface="Calibri" charset="0"/>
              </a:rPr>
              <a:t>Cultivating </a:t>
            </a:r>
            <a:r>
              <a:rPr lang="en-US" sz="2400" dirty="0">
                <a:latin typeface="Calibri" charset="0"/>
              </a:rPr>
              <a:t>good communication skills and </a:t>
            </a:r>
            <a:r>
              <a:rPr lang="en-US" sz="2400" dirty="0" smtClean="0">
                <a:latin typeface="Calibri" charset="0"/>
              </a:rPr>
              <a:t>using medical </a:t>
            </a:r>
            <a:r>
              <a:rPr lang="en-US" sz="2400" dirty="0">
                <a:latin typeface="Calibri" charset="0"/>
              </a:rPr>
              <a:t>interpreters when necessary.</a:t>
            </a:r>
          </a:p>
          <a:p>
            <a:pPr marL="457200" indent="-457200">
              <a:spcBef>
                <a:spcPts val="0"/>
              </a:spcBef>
              <a:buFont typeface="Arial" pitchFamily="34" charset="0"/>
              <a:buChar char="•"/>
            </a:pPr>
            <a:r>
              <a:rPr lang="en-US" sz="2400" dirty="0" smtClean="0">
                <a:latin typeface="Calibri" charset="0"/>
              </a:rPr>
              <a:t>Actively </a:t>
            </a:r>
            <a:r>
              <a:rPr lang="en-US" sz="2400" dirty="0">
                <a:latin typeface="Calibri" charset="0"/>
              </a:rPr>
              <a:t>encouraging patients to participate in </a:t>
            </a:r>
            <a:r>
              <a:rPr lang="en-US" sz="2400" dirty="0" smtClean="0">
                <a:latin typeface="Calibri" charset="0"/>
              </a:rPr>
              <a:t>the decision-making </a:t>
            </a:r>
            <a:r>
              <a:rPr lang="en-US" sz="2400" dirty="0">
                <a:latin typeface="Calibri" charset="0"/>
              </a:rPr>
              <a:t>process as it relates to </a:t>
            </a:r>
            <a:r>
              <a:rPr lang="en-US" sz="2400" dirty="0" smtClean="0">
                <a:latin typeface="Calibri" charset="0"/>
              </a:rPr>
              <a:t>individual health needs.</a:t>
            </a:r>
            <a:endParaRPr lang="en-US" sz="2400" dirty="0">
              <a:latin typeface="Calibri" charset="0"/>
            </a:endParaRPr>
          </a:p>
        </p:txBody>
      </p:sp>
    </p:spTree>
    <p:extLst>
      <p:ext uri="{BB962C8B-B14F-4D97-AF65-F5344CB8AC3E}">
        <p14:creationId xmlns:p14="http://schemas.microsoft.com/office/powerpoint/2010/main" val="5649615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latin typeface="Calibri" charset="0"/>
              </a:rPr>
              <a:t>Culture’s Influence</a:t>
            </a:r>
          </a:p>
        </p:txBody>
      </p:sp>
      <p:sp>
        <p:nvSpPr>
          <p:cNvPr id="26626" name="Content Placeholder 2"/>
          <p:cNvSpPr>
            <a:spLocks noGrp="1"/>
          </p:cNvSpPr>
          <p:nvPr>
            <p:ph idx="1"/>
          </p:nvPr>
        </p:nvSpPr>
        <p:spPr>
          <a:xfrm>
            <a:off x="457200" y="1676400"/>
            <a:ext cx="8229600" cy="4221162"/>
          </a:xfrm>
        </p:spPr>
        <p:txBody>
          <a:bodyPr/>
          <a:lstStyle/>
          <a:p>
            <a:r>
              <a:rPr lang="en-US" sz="2600" dirty="0">
                <a:latin typeface="Calibri" charset="0"/>
              </a:rPr>
              <a:t>Cultural background influences how we:</a:t>
            </a:r>
          </a:p>
          <a:p>
            <a:pPr marL="457200" indent="-457200">
              <a:spcBef>
                <a:spcPts val="0"/>
              </a:spcBef>
              <a:buFont typeface="Arial" pitchFamily="34" charset="0"/>
              <a:buChar char="•"/>
            </a:pPr>
            <a:r>
              <a:rPr lang="en-US" sz="2400" dirty="0" smtClean="0">
                <a:latin typeface="Calibri" charset="0"/>
              </a:rPr>
              <a:t>Understand </a:t>
            </a:r>
            <a:r>
              <a:rPr lang="en-US" sz="2400" dirty="0">
                <a:latin typeface="Calibri" charset="0"/>
              </a:rPr>
              <a:t>the concepts of health and illness.</a:t>
            </a:r>
          </a:p>
          <a:p>
            <a:pPr marL="457200" indent="-457200">
              <a:spcBef>
                <a:spcPts val="0"/>
              </a:spcBef>
              <a:buFont typeface="Arial" pitchFamily="34" charset="0"/>
              <a:buChar char="•"/>
            </a:pPr>
            <a:r>
              <a:rPr lang="en-US" sz="2400" dirty="0" smtClean="0">
                <a:latin typeface="Calibri" charset="0"/>
              </a:rPr>
              <a:t>Express </a:t>
            </a:r>
            <a:r>
              <a:rPr lang="en-US" sz="2400" dirty="0">
                <a:latin typeface="Calibri" charset="0"/>
              </a:rPr>
              <a:t>pain and discomfort.</a:t>
            </a:r>
          </a:p>
          <a:p>
            <a:pPr marL="457200" indent="-457200">
              <a:spcBef>
                <a:spcPts val="0"/>
              </a:spcBef>
              <a:buFont typeface="Arial" pitchFamily="34" charset="0"/>
              <a:buChar char="•"/>
            </a:pPr>
            <a:r>
              <a:rPr lang="en-US" sz="2400" dirty="0" smtClean="0">
                <a:latin typeface="Calibri" charset="0"/>
              </a:rPr>
              <a:t>Seek </a:t>
            </a:r>
            <a:r>
              <a:rPr lang="en-US" sz="2400" dirty="0">
                <a:latin typeface="Calibri" charset="0"/>
              </a:rPr>
              <a:t>help for our symptoms or </a:t>
            </a:r>
            <a:r>
              <a:rPr lang="en-US" sz="2400" dirty="0" smtClean="0">
                <a:latin typeface="Calibri" charset="0"/>
              </a:rPr>
              <a:t>distress.</a:t>
            </a:r>
            <a:endParaRPr lang="en-US" sz="2400" dirty="0">
              <a:latin typeface="Calibri" charset="0"/>
            </a:endParaRPr>
          </a:p>
          <a:p>
            <a:r>
              <a:rPr lang="en-US" sz="2600" dirty="0">
                <a:latin typeface="Calibri" charset="0"/>
              </a:rPr>
              <a:t>Subtle cultural influences may be difficult for </a:t>
            </a:r>
            <a:r>
              <a:rPr lang="en-US" sz="2600" dirty="0" smtClean="0">
                <a:latin typeface="Calibri" charset="0"/>
              </a:rPr>
              <a:t>a casual observer </a:t>
            </a:r>
            <a:r>
              <a:rPr lang="en-US" sz="2600" dirty="0">
                <a:latin typeface="Calibri" charset="0"/>
              </a:rPr>
              <a:t>to identify. </a:t>
            </a:r>
            <a:r>
              <a:rPr lang="en-US" sz="2600" dirty="0" smtClean="0">
                <a:latin typeface="Calibri" charset="0"/>
              </a:rPr>
              <a:t>Although some examples </a:t>
            </a:r>
            <a:r>
              <a:rPr lang="en-US" sz="2600" dirty="0">
                <a:latin typeface="Calibri" charset="0"/>
              </a:rPr>
              <a:t>discuss particular ethnic groups </a:t>
            </a:r>
            <a:r>
              <a:rPr lang="en-US" sz="2600" dirty="0" smtClean="0">
                <a:latin typeface="Calibri" charset="0"/>
              </a:rPr>
              <a:t>or nationalities</a:t>
            </a:r>
            <a:r>
              <a:rPr lang="en-US" sz="2600" dirty="0">
                <a:latin typeface="Calibri" charset="0"/>
              </a:rPr>
              <a:t>, they are intended to encourage </a:t>
            </a:r>
            <a:r>
              <a:rPr lang="en-US" sz="2600" dirty="0" smtClean="0">
                <a:latin typeface="Calibri" charset="0"/>
              </a:rPr>
              <a:t>radiologic technologists </a:t>
            </a:r>
            <a:r>
              <a:rPr lang="en-US" sz="2600" dirty="0">
                <a:latin typeface="Calibri" charset="0"/>
              </a:rPr>
              <a:t>to think about cultural influences in </a:t>
            </a:r>
            <a:r>
              <a:rPr lang="en-US" sz="2600" dirty="0" smtClean="0">
                <a:latin typeface="Calibri" charset="0"/>
              </a:rPr>
              <a:t>general. In </a:t>
            </a:r>
            <a:r>
              <a:rPr lang="en-US" sz="2600" dirty="0">
                <a:latin typeface="Calibri" charset="0"/>
              </a:rPr>
              <a:t>addition, not every patient of a particular </a:t>
            </a:r>
            <a:r>
              <a:rPr lang="en-US" sz="2600" dirty="0" smtClean="0">
                <a:latin typeface="Calibri" charset="0"/>
              </a:rPr>
              <a:t>ethnicity or </a:t>
            </a:r>
            <a:r>
              <a:rPr lang="en-US" sz="2600" dirty="0">
                <a:latin typeface="Calibri" charset="0"/>
              </a:rPr>
              <a:t>nationality exhibit the behaviors or </a:t>
            </a:r>
            <a:r>
              <a:rPr lang="en-US" sz="2600" dirty="0" smtClean="0">
                <a:latin typeface="Calibri" charset="0"/>
              </a:rPr>
              <a:t>attitudes described</a:t>
            </a:r>
            <a:r>
              <a:rPr lang="en-US" sz="2600" dirty="0">
                <a:latin typeface="Calibri" charset="0"/>
              </a:rPr>
              <a:t>. </a:t>
            </a:r>
          </a:p>
        </p:txBody>
      </p:sp>
    </p:spTree>
    <p:extLst>
      <p:ext uri="{BB962C8B-B14F-4D97-AF65-F5344CB8AC3E}">
        <p14:creationId xmlns:p14="http://schemas.microsoft.com/office/powerpoint/2010/main" val="2565773916"/>
      </p:ext>
    </p:extLst>
  </p:cSld>
  <p:clrMapOvr>
    <a:masterClrMapping/>
  </p:clrMapOvr>
  <p:timing>
    <p:tnLst>
      <p:par>
        <p:cTn id="1" dur="indefinite" restart="never" nodeType="tmRoot"/>
      </p:par>
    </p:tnLst>
  </p:timing>
</p:sld>
</file>

<file path=ppt/theme/theme1.xml><?xml version="1.0" encoding="utf-8"?>
<a:theme xmlns:a="http://schemas.openxmlformats.org/drawingml/2006/main" name="DR12Classrm_Template">
  <a:themeElements>
    <a:clrScheme name="Custom 2">
      <a:dk1>
        <a:sysClr val="windowText" lastClr="000000"/>
      </a:dk1>
      <a:lt1>
        <a:sysClr val="window" lastClr="FFFFFF"/>
      </a:lt1>
      <a:dk2>
        <a:srgbClr val="275CA1"/>
      </a:dk2>
      <a:lt2>
        <a:srgbClr val="C8E9EE"/>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2">
      <a:dk1>
        <a:sysClr val="windowText" lastClr="000000"/>
      </a:dk1>
      <a:lt1>
        <a:sysClr val="window" lastClr="FFFFFF"/>
      </a:lt1>
      <a:dk2>
        <a:srgbClr val="275CA1"/>
      </a:dk2>
      <a:lt2>
        <a:srgbClr val="C8E9EE"/>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DR12Classrm_Template</Template>
  <TotalTime>1339</TotalTime>
  <Words>3616</Words>
  <Application>Microsoft Office PowerPoint</Application>
  <PresentationFormat>On-screen Show (4:3)</PresentationFormat>
  <Paragraphs>134</Paragraphs>
  <Slides>42</Slides>
  <Notes>2</Notes>
  <HiddenSlides>0</HiddenSlides>
  <MMClips>0</MMClips>
  <ScaleCrop>false</ScaleCrop>
  <HeadingPairs>
    <vt:vector size="4" baseType="variant">
      <vt:variant>
        <vt:lpstr>Theme</vt:lpstr>
      </vt:variant>
      <vt:variant>
        <vt:i4>2</vt:i4>
      </vt:variant>
      <vt:variant>
        <vt:lpstr>Slide Titles</vt:lpstr>
      </vt:variant>
      <vt:variant>
        <vt:i4>42</vt:i4>
      </vt:variant>
    </vt:vector>
  </HeadingPairs>
  <TitlesOfParts>
    <vt:vector size="44" baseType="lpstr">
      <vt:lpstr>DR12Classrm_Template</vt:lpstr>
      <vt:lpstr>1_Office Theme</vt:lpstr>
      <vt:lpstr>How Cultural Competency Can Help Reduce Health Disparities</vt:lpstr>
      <vt:lpstr>Instructions:</vt:lpstr>
      <vt:lpstr>Introduction</vt:lpstr>
      <vt:lpstr>Health Disparities</vt:lpstr>
      <vt:lpstr>Health Disparities</vt:lpstr>
      <vt:lpstr>Cultural Competency</vt:lpstr>
      <vt:lpstr>Health Care Cultural Competency</vt:lpstr>
      <vt:lpstr>Health Care Cultural Competency</vt:lpstr>
      <vt:lpstr>Culture’s Influence</vt:lpstr>
      <vt:lpstr>Help-seeking Behavior</vt:lpstr>
      <vt:lpstr>Help-seeking Behavior</vt:lpstr>
      <vt:lpstr>Role of Family Members</vt:lpstr>
      <vt:lpstr>Using Medical Interpreters</vt:lpstr>
      <vt:lpstr>Using Medical Interpreters</vt:lpstr>
      <vt:lpstr>Interpreter Service</vt:lpstr>
      <vt:lpstr>Interpreter Service</vt:lpstr>
      <vt:lpstr>For the Examination</vt:lpstr>
      <vt:lpstr>For the Examination</vt:lpstr>
      <vt:lpstr>For the Examination</vt:lpstr>
      <vt:lpstr>Types of Interpreters</vt:lpstr>
      <vt:lpstr>Family or Friends</vt:lpstr>
      <vt:lpstr>Organizational Cultural Competency</vt:lpstr>
      <vt:lpstr>Structural Cultural Competency</vt:lpstr>
      <vt:lpstr>Clinical Cultural Competency</vt:lpstr>
      <vt:lpstr>Clinical Cultural Competency</vt:lpstr>
      <vt:lpstr>Promoting Cultural Competency Among Individuals</vt:lpstr>
      <vt:lpstr>Countering Unconscious Bias</vt:lpstr>
      <vt:lpstr>Countering Unconscious Bias</vt:lpstr>
      <vt:lpstr>Countering Unconscious Bias</vt:lpstr>
      <vt:lpstr>Hiring a Diverse Workforce</vt:lpstr>
      <vt:lpstr>Radiologic Technologist Programs</vt:lpstr>
      <vt:lpstr>Radiologic Technologist Programs</vt:lpstr>
      <vt:lpstr>Radiologic Technologist Programs</vt:lpstr>
      <vt:lpstr>Radiologic Technologist Programs</vt:lpstr>
      <vt:lpstr>Common Health Disparities in Radiologic Technology</vt:lpstr>
      <vt:lpstr>Mammography and Breast Cancer Screening</vt:lpstr>
      <vt:lpstr>Cardiovascular Disease Screening and Management</vt:lpstr>
      <vt:lpstr>Cardiovascular Disease Screening and Management</vt:lpstr>
      <vt:lpstr>Cardiovascular Disease Screening and Management</vt:lpstr>
      <vt:lpstr>Conclusion</vt:lpstr>
      <vt:lpstr>Discussion Questions</vt:lpstr>
      <vt:lpstr>Additional Resources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Krein</dc:creator>
  <cp:lastModifiedBy>Sharon Krein</cp:lastModifiedBy>
  <cp:revision>15</cp:revision>
  <dcterms:created xsi:type="dcterms:W3CDTF">2012-06-14T20:52:08Z</dcterms:created>
  <dcterms:modified xsi:type="dcterms:W3CDTF">2012-10-16T15:46:28Z</dcterms:modified>
</cp:coreProperties>
</file>