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50"/>
  </p:notesMasterIdLst>
  <p:sldIdLst>
    <p:sldId id="256" r:id="rId3"/>
    <p:sldId id="258" r:id="rId4"/>
    <p:sldId id="257" r:id="rId5"/>
    <p:sldId id="261" r:id="rId6"/>
    <p:sldId id="368" r:id="rId7"/>
    <p:sldId id="324" r:id="rId8"/>
    <p:sldId id="369" r:id="rId9"/>
    <p:sldId id="370" r:id="rId10"/>
    <p:sldId id="372" r:id="rId11"/>
    <p:sldId id="373" r:id="rId12"/>
    <p:sldId id="325" r:id="rId13"/>
    <p:sldId id="262" r:id="rId14"/>
    <p:sldId id="374" r:id="rId15"/>
    <p:sldId id="326" r:id="rId16"/>
    <p:sldId id="328" r:id="rId17"/>
    <p:sldId id="363" r:id="rId18"/>
    <p:sldId id="364" r:id="rId19"/>
    <p:sldId id="376" r:id="rId20"/>
    <p:sldId id="377" r:id="rId21"/>
    <p:sldId id="379" r:id="rId22"/>
    <p:sldId id="378" r:id="rId23"/>
    <p:sldId id="329" r:id="rId24"/>
    <p:sldId id="381" r:id="rId25"/>
    <p:sldId id="264" r:id="rId26"/>
    <p:sldId id="330" r:id="rId27"/>
    <p:sldId id="382" r:id="rId28"/>
    <p:sldId id="319" r:id="rId29"/>
    <p:sldId id="331" r:id="rId30"/>
    <p:sldId id="265" r:id="rId31"/>
    <p:sldId id="383" r:id="rId32"/>
    <p:sldId id="365" r:id="rId33"/>
    <p:sldId id="366" r:id="rId34"/>
    <p:sldId id="384" r:id="rId35"/>
    <p:sldId id="332" r:id="rId36"/>
    <p:sldId id="385" r:id="rId37"/>
    <p:sldId id="333" r:id="rId38"/>
    <p:sldId id="388" r:id="rId39"/>
    <p:sldId id="389" r:id="rId40"/>
    <p:sldId id="386" r:id="rId41"/>
    <p:sldId id="390" r:id="rId42"/>
    <p:sldId id="334" r:id="rId43"/>
    <p:sldId id="335" r:id="rId44"/>
    <p:sldId id="336" r:id="rId45"/>
    <p:sldId id="367" r:id="rId46"/>
    <p:sldId id="391" r:id="rId47"/>
    <p:sldId id="259" r:id="rId48"/>
    <p:sldId id="260" r:id="rId4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ＭＳ Ｐゴシック"/>
        <a:cs typeface="ＭＳ Ｐゴシック"/>
      </a:defRPr>
    </a:lvl1pPr>
    <a:lvl2pPr marL="457200" algn="l" rtl="0" fontAlgn="base">
      <a:spcBef>
        <a:spcPct val="0"/>
      </a:spcBef>
      <a:spcAft>
        <a:spcPct val="0"/>
      </a:spcAft>
      <a:defRPr kern="1200">
        <a:solidFill>
          <a:schemeClr val="tx1"/>
        </a:solidFill>
        <a:latin typeface="Calibri" pitchFamily="34" charset="0"/>
        <a:ea typeface="ＭＳ Ｐゴシック"/>
        <a:cs typeface="ＭＳ Ｐゴシック"/>
      </a:defRPr>
    </a:lvl2pPr>
    <a:lvl3pPr marL="914400" algn="l" rtl="0" fontAlgn="base">
      <a:spcBef>
        <a:spcPct val="0"/>
      </a:spcBef>
      <a:spcAft>
        <a:spcPct val="0"/>
      </a:spcAft>
      <a:defRPr kern="1200">
        <a:solidFill>
          <a:schemeClr val="tx1"/>
        </a:solidFill>
        <a:latin typeface="Calibri" pitchFamily="34" charset="0"/>
        <a:ea typeface="ＭＳ Ｐゴシック"/>
        <a:cs typeface="ＭＳ Ｐゴシック"/>
      </a:defRPr>
    </a:lvl3pPr>
    <a:lvl4pPr marL="1371600" algn="l" rtl="0" fontAlgn="base">
      <a:spcBef>
        <a:spcPct val="0"/>
      </a:spcBef>
      <a:spcAft>
        <a:spcPct val="0"/>
      </a:spcAft>
      <a:defRPr kern="1200">
        <a:solidFill>
          <a:schemeClr val="tx1"/>
        </a:solidFill>
        <a:latin typeface="Calibri" pitchFamily="34" charset="0"/>
        <a:ea typeface="ＭＳ Ｐゴシック"/>
        <a:cs typeface="ＭＳ Ｐゴシック"/>
      </a:defRPr>
    </a:lvl4pPr>
    <a:lvl5pPr marL="1828800" algn="l" rtl="0" fontAlgn="base">
      <a:spcBef>
        <a:spcPct val="0"/>
      </a:spcBef>
      <a:spcAft>
        <a:spcPct val="0"/>
      </a:spcAft>
      <a:defRPr kern="1200">
        <a:solidFill>
          <a:schemeClr val="tx1"/>
        </a:solidFill>
        <a:latin typeface="Calibri" pitchFamily="34" charset="0"/>
        <a:ea typeface="ＭＳ Ｐゴシック"/>
        <a:cs typeface="ＭＳ Ｐゴシック"/>
      </a:defRPr>
    </a:lvl5pPr>
    <a:lvl6pPr marL="2286000" algn="l" defTabSz="914400" rtl="0" eaLnBrk="1" latinLnBrk="0" hangingPunct="1">
      <a:defRPr kern="1200">
        <a:solidFill>
          <a:schemeClr val="tx1"/>
        </a:solidFill>
        <a:latin typeface="Calibri" pitchFamily="34" charset="0"/>
        <a:ea typeface="ＭＳ Ｐゴシック"/>
        <a:cs typeface="ＭＳ Ｐゴシック"/>
      </a:defRPr>
    </a:lvl6pPr>
    <a:lvl7pPr marL="2743200" algn="l" defTabSz="914400" rtl="0" eaLnBrk="1" latinLnBrk="0" hangingPunct="1">
      <a:defRPr kern="1200">
        <a:solidFill>
          <a:schemeClr val="tx1"/>
        </a:solidFill>
        <a:latin typeface="Calibri" pitchFamily="34" charset="0"/>
        <a:ea typeface="ＭＳ Ｐゴシック"/>
        <a:cs typeface="ＭＳ Ｐゴシック"/>
      </a:defRPr>
    </a:lvl7pPr>
    <a:lvl8pPr marL="3200400" algn="l" defTabSz="914400" rtl="0" eaLnBrk="1" latinLnBrk="0" hangingPunct="1">
      <a:defRPr kern="1200">
        <a:solidFill>
          <a:schemeClr val="tx1"/>
        </a:solidFill>
        <a:latin typeface="Calibri" pitchFamily="34" charset="0"/>
        <a:ea typeface="ＭＳ Ｐゴシック"/>
        <a:cs typeface="ＭＳ Ｐゴシック"/>
      </a:defRPr>
    </a:lvl8pPr>
    <a:lvl9pPr marL="3657600" algn="l" defTabSz="914400" rtl="0" eaLnBrk="1" latinLnBrk="0" hangingPunct="1">
      <a:defRPr kern="1200">
        <a:solidFill>
          <a:schemeClr val="tx1"/>
        </a:solidFill>
        <a:latin typeface="Calibri" pitchFamily="34" charset="0"/>
        <a:ea typeface="ＭＳ Ｐゴシック"/>
        <a:cs typeface="ＭＳ Ｐゴシック"/>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haron Clausen"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969" autoAdjust="0"/>
    <p:restoredTop sz="97872" autoAdjust="0"/>
  </p:normalViewPr>
  <p:slideViewPr>
    <p:cSldViewPr>
      <p:cViewPr varScale="1">
        <p:scale>
          <a:sx n="105" d="100"/>
          <a:sy n="105" d="100"/>
        </p:scale>
        <p:origin x="-179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commentAuthors" Target="commentAuthors.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6C95CEF2-B642-4541-B6A6-1CF9CA5CFFDD}" type="datetimeFigureOut">
              <a:rPr lang="en-US"/>
              <a:pPr>
                <a:defRPr/>
              </a:pPr>
              <a:t>8/26/2013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263EFC24-4DD8-4763-BF67-6F94FEAB13B7}" type="slidenum">
              <a:rPr lang="en-US"/>
              <a:pPr>
                <a:defRPr/>
              </a:pPr>
              <a:t>‹#›</a:t>
            </a:fld>
            <a:endParaRPr lang="en-US" dirty="0"/>
          </a:p>
        </p:txBody>
      </p:sp>
    </p:spTree>
    <p:extLst>
      <p:ext uri="{BB962C8B-B14F-4D97-AF65-F5344CB8AC3E}">
        <p14:creationId xmlns:p14="http://schemas.microsoft.com/office/powerpoint/2010/main" val="13777683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ＭＳ Ｐゴシック"/>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ＭＳ Ｐゴシック"/>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ＭＳ Ｐゴシック"/>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EBF3DBE0-8EB6-4808-846E-1838F2106C65}" type="slidenum">
              <a:rPr lang="en-US">
                <a:solidFill>
                  <a:prstClr val="black"/>
                </a:solidFill>
              </a:rPr>
              <a:pPr>
                <a:defRPr/>
              </a:pPr>
              <a:t>2</a:t>
            </a:fld>
            <a:endParaRPr lang="en-US" dirty="0">
              <a:solidFill>
                <a:prstClr val="black"/>
              </a:solidFill>
            </a:endParaRPr>
          </a:p>
        </p:txBody>
      </p:sp>
      <p:sp>
        <p:nvSpPr>
          <p:cNvPr id="2867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867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smtClean="0">
              <a:ea typeface="ＭＳ Ｐゴシック"/>
              <a:cs typeface="ＭＳ Ｐゴシック"/>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FC189582-1831-4F1D-A8BE-F4E9F746CEF3}" type="slidenum">
              <a:rPr lang="en-US"/>
              <a:pPr>
                <a:defRPr/>
              </a:pPr>
              <a:t>46</a:t>
            </a:fld>
            <a:endParaRPr lang="en-US" dirty="0"/>
          </a:p>
        </p:txBody>
      </p:sp>
      <p:sp>
        <p:nvSpPr>
          <p:cNvPr id="6758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758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smtClean="0">
              <a:ea typeface="ＭＳ Ｐゴシック"/>
              <a:cs typeface="ＭＳ Ｐゴシック"/>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5410200" cy="2209800"/>
          </a:xfrm>
        </p:spPr>
        <p:txBody>
          <a:bodyPr>
            <a:noAutofit/>
          </a:bodyPr>
          <a:lstStyle>
            <a:lvl1pPr>
              <a:defRPr sz="6000" b="1">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267200"/>
            <a:ext cx="5410200" cy="1752600"/>
          </a:xfrm>
        </p:spPr>
        <p:txBody>
          <a:bodyPr/>
          <a:lstStyle>
            <a:lvl1pPr marL="0" indent="0" algn="ctr">
              <a:buNone/>
              <a:defRPr>
                <a:solidFill>
                  <a:srgbClr val="7F7F7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5302D65-D1B9-4BE7-855E-6D79C3989539}" type="datetimeFigureOut">
              <a:rPr lang="en-US"/>
              <a:pPr>
                <a:defRPr/>
              </a:pPr>
              <a:t>8/26/2013</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3235174-36E3-44FB-B095-CDF04FDB56EC}"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BC88ECF-66F2-4F1C-821D-4ABD237B7B5C}" type="datetimeFigureOut">
              <a:rPr lang="en-US"/>
              <a:pPr>
                <a:defRPr/>
              </a:pPr>
              <a:t>8/26/2013</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01BF0B1-A93F-4E4F-9367-8816FF0D1E47}"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7" descr="EssentialEd_ASRT_wave.png"/>
          <p:cNvPicPr>
            <a:picLocks noChangeAspect="1"/>
          </p:cNvPicPr>
          <p:nvPr/>
        </p:nvPicPr>
        <p:blipFill>
          <a:blip r:embed="rId2"/>
          <a:srcRect/>
          <a:stretch>
            <a:fillRect/>
          </a:stretch>
        </p:blipFill>
        <p:spPr bwMode="auto">
          <a:xfrm>
            <a:off x="304800" y="5791200"/>
            <a:ext cx="3505200" cy="796925"/>
          </a:xfrm>
          <a:prstGeom prst="rect">
            <a:avLst/>
          </a:prstGeom>
          <a:noFill/>
          <a:ln w="9525">
            <a:noFill/>
            <a:miter lim="800000"/>
            <a:headEnd/>
            <a:tailEnd/>
          </a:ln>
        </p:spPr>
      </p:pic>
      <p:sp>
        <p:nvSpPr>
          <p:cNvPr id="2" name="Title 1"/>
          <p:cNvSpPr>
            <a:spLocks noGrp="1"/>
          </p:cNvSpPr>
          <p:nvPr>
            <p:ph type="ctrTitle"/>
          </p:nvPr>
        </p:nvSpPr>
        <p:spPr>
          <a:xfrm>
            <a:off x="685800" y="1828800"/>
            <a:ext cx="7772400" cy="1828800"/>
          </a:xfrm>
        </p:spPr>
        <p:txBody>
          <a:bodyPr>
            <a:noAutofit/>
          </a:bodyPr>
          <a:lstStyle>
            <a:lvl1pPr>
              <a:defRPr sz="6000" b="1">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7F7F7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C641727-EE92-4F56-A875-316418EA7A04}" type="datetimeFigureOut">
              <a:rPr lang="en-US"/>
              <a:pPr>
                <a:defRPr/>
              </a:pPr>
              <a:t>8/26/2013</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5D1CB78-97F7-4053-8436-04710C27FD92}"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4FDAB44-7EC6-4D8D-A65D-ABE752CAACBF}" type="datetimeFigureOut">
              <a:rPr lang="en-US"/>
              <a:pPr>
                <a:defRPr/>
              </a:pPr>
              <a:t>8/26/2013</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D63D1A-43F6-45FB-9419-E3C9C0CA0862}"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97C0BAAB-DB50-41EC-84D4-C628225A1B9D}" type="datetimeFigureOut">
              <a:rPr lang="en-US"/>
              <a:pPr>
                <a:defRPr/>
              </a:pPr>
              <a:t>8/26/2013</a:t>
            </a:fld>
            <a:endParaRPr lang="en-US" dirty="0"/>
          </a:p>
        </p:txBody>
      </p:sp>
      <p:sp>
        <p:nvSpPr>
          <p:cNvPr id="6" name="Footer Placeholder 5"/>
          <p:cNvSpPr>
            <a:spLocks noGrp="1"/>
          </p:cNvSpPr>
          <p:nvPr>
            <p:ph type="ftr" sz="quarter" idx="11"/>
          </p:nvPr>
        </p:nvSpPr>
        <p:spPr/>
        <p:txBody>
          <a:bodyPr/>
          <a:lstStyle>
            <a:lvl1pPr>
              <a:defRPr i="0"/>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73F77084-9EF4-475E-82F2-08C97A4772A0}"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16A50F4E-FE2C-4FE5-986C-538F4B2101A0}" type="datetimeFigureOut">
              <a:rPr lang="en-US"/>
              <a:pPr>
                <a:defRPr/>
              </a:pPr>
              <a:t>8/26/2013</a:t>
            </a:fld>
            <a:endParaRPr lang="en-US" dirty="0"/>
          </a:p>
        </p:txBody>
      </p:sp>
      <p:sp>
        <p:nvSpPr>
          <p:cNvPr id="8" name="Footer Placeholder 7"/>
          <p:cNvSpPr>
            <a:spLocks noGrp="1"/>
          </p:cNvSpPr>
          <p:nvPr>
            <p:ph type="ftr" sz="quarter" idx="11"/>
          </p:nvPr>
        </p:nvSpPr>
        <p:spPr/>
        <p:txBody>
          <a:bodyPr/>
          <a:lstStyle>
            <a:lvl1pPr>
              <a:defRPr i="0"/>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3935912F-023C-432E-93DB-6643A594022C}"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BDF32FB8-C02D-48D6-83A1-E7270EC477F6}" type="datetimeFigureOut">
              <a:rPr lang="en-US"/>
              <a:pPr>
                <a:defRPr/>
              </a:pPr>
              <a:t>8/26/2013</a:t>
            </a:fld>
            <a:endParaRPr lang="en-US" dirty="0"/>
          </a:p>
        </p:txBody>
      </p:sp>
      <p:sp>
        <p:nvSpPr>
          <p:cNvPr id="4" name="Footer Placeholder 3"/>
          <p:cNvSpPr>
            <a:spLocks noGrp="1"/>
          </p:cNvSpPr>
          <p:nvPr>
            <p:ph type="ftr" sz="quarter" idx="11"/>
          </p:nvPr>
        </p:nvSpPr>
        <p:spPr/>
        <p:txBody>
          <a:bodyPr/>
          <a:lstStyle>
            <a:lvl1pPr>
              <a:defRPr i="0"/>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F8E67DDD-C340-4837-9D84-49524C37A91E}"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BFFCD2A0-DF97-40C7-B3B3-5D2DDE1DD8F9}" type="datetimeFigureOut">
              <a:rPr lang="en-US"/>
              <a:pPr>
                <a:defRPr/>
              </a:pPr>
              <a:t>8/26/2013</a:t>
            </a:fld>
            <a:endParaRPr lang="en-US" dirty="0"/>
          </a:p>
        </p:txBody>
      </p:sp>
      <p:sp>
        <p:nvSpPr>
          <p:cNvPr id="3" name="Footer Placeholder 2"/>
          <p:cNvSpPr>
            <a:spLocks noGrp="1"/>
          </p:cNvSpPr>
          <p:nvPr>
            <p:ph type="ftr" sz="quarter" idx="11"/>
          </p:nvPr>
        </p:nvSpPr>
        <p:spPr/>
        <p:txBody>
          <a:bodyPr/>
          <a:lstStyle>
            <a:lvl1pPr>
              <a:defRPr i="0"/>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5C1E6DBC-7AC5-4440-BF3B-8B8E985C64EE}"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60929C1-0FA8-430C-84DF-4A5D579D9FCD}" type="datetimeFigureOut">
              <a:rPr lang="en-US"/>
              <a:pPr>
                <a:defRPr/>
              </a:pPr>
              <a:t>8/26/2013</a:t>
            </a:fld>
            <a:endParaRPr lang="en-US" dirty="0"/>
          </a:p>
        </p:txBody>
      </p:sp>
      <p:sp>
        <p:nvSpPr>
          <p:cNvPr id="6" name="Footer Placeholder 5"/>
          <p:cNvSpPr>
            <a:spLocks noGrp="1"/>
          </p:cNvSpPr>
          <p:nvPr>
            <p:ph type="ftr" sz="quarter" idx="11"/>
          </p:nvPr>
        </p:nvSpPr>
        <p:spPr/>
        <p:txBody>
          <a:bodyPr/>
          <a:lstStyle>
            <a:lvl1pPr>
              <a:defRPr i="0"/>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D4282AB1-733B-438B-8F4C-7152E95050B3}"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0A65E8A-9D38-4BA3-BA99-EC6826430A63}" type="datetimeFigureOut">
              <a:rPr lang="en-US"/>
              <a:pPr>
                <a:defRPr/>
              </a:pPr>
              <a:t>8/26/2013</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7961E9E-D070-44E7-95BC-43036352D4BC}"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CA9EE731-BF1A-49CE-9E9A-A81CFC69BBFF}" type="datetimeFigureOut">
              <a:rPr lang="en-US"/>
              <a:pPr>
                <a:defRPr/>
              </a:pPr>
              <a:t>8/26/2013</a:t>
            </a:fld>
            <a:endParaRPr lang="en-US" dirty="0"/>
          </a:p>
        </p:txBody>
      </p:sp>
      <p:sp>
        <p:nvSpPr>
          <p:cNvPr id="6" name="Footer Placeholder 5"/>
          <p:cNvSpPr>
            <a:spLocks noGrp="1"/>
          </p:cNvSpPr>
          <p:nvPr>
            <p:ph type="ftr" sz="quarter" idx="11"/>
          </p:nvPr>
        </p:nvSpPr>
        <p:spPr/>
        <p:txBody>
          <a:bodyPr/>
          <a:lstStyle>
            <a:lvl1pPr>
              <a:defRPr i="0"/>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3917077F-D938-483C-9419-2A28AC8D5EEC}"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D9C1564-E50A-450B-950B-F4A89F22EE60}" type="datetimeFigureOut">
              <a:rPr lang="en-US"/>
              <a:pPr>
                <a:defRPr/>
              </a:pPr>
              <a:t>8/26/2013</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69A746D-8C56-4D44-8BCA-2DC825A9025D}"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96F465D-2DE8-4565-9B9F-0A86C79CF071}" type="datetimeFigureOut">
              <a:rPr lang="en-US"/>
              <a:pPr>
                <a:defRPr/>
              </a:pPr>
              <a:t>8/26/2013</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E9E2341-3F6F-4A1D-9D9D-E621D93A6A4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31DD18E-2EAF-4D2D-83DE-BD0D0A5FDD93}" type="datetimeFigureOut">
              <a:rPr lang="en-US"/>
              <a:pPr>
                <a:defRPr/>
              </a:pPr>
              <a:t>8/26/2013</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5A766B0-10D1-498C-9C37-654C7CC266CB}"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905000"/>
            <a:ext cx="4038600" cy="4525963"/>
          </a:xfrm>
        </p:spPr>
        <p:txBody>
          <a:bodyPr/>
          <a:lstStyle>
            <a:lvl1pPr marL="164592">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lvl1pPr>
              <a:defRPr/>
            </a:lvl1pPr>
          </a:lstStyle>
          <a:p>
            <a:pPr>
              <a:defRPr/>
            </a:pPr>
            <a:fld id="{8B86C87C-4429-4D45-A49D-728A0C2AB69F}" type="datetimeFigureOut">
              <a:rPr lang="en-US"/>
              <a:pPr>
                <a:defRPr/>
              </a:pPr>
              <a:t>8/26/2013</a:t>
            </a:fld>
            <a:endParaRPr lang="en-US" dirty="0"/>
          </a:p>
        </p:txBody>
      </p:sp>
      <p:sp>
        <p:nvSpPr>
          <p:cNvPr id="6" name="Footer Placeholder 5"/>
          <p:cNvSpPr>
            <a:spLocks noGrp="1"/>
          </p:cNvSpPr>
          <p:nvPr>
            <p:ph type="ftr" sz="quarter" idx="11"/>
          </p:nvPr>
        </p:nvSpPr>
        <p:spPr/>
        <p:txBody>
          <a:bodyPr/>
          <a:lstStyle>
            <a:lvl1pPr>
              <a:defRPr i="0"/>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7D9394BC-05CD-486E-9169-362F54D99F12}"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2E4CA4B8-BFD5-4EBF-904E-A72FA53BEE0A}" type="datetimeFigureOut">
              <a:rPr lang="en-US"/>
              <a:pPr>
                <a:defRPr/>
              </a:pPr>
              <a:t>8/26/2013</a:t>
            </a:fld>
            <a:endParaRPr lang="en-US" dirty="0"/>
          </a:p>
        </p:txBody>
      </p:sp>
      <p:sp>
        <p:nvSpPr>
          <p:cNvPr id="8" name="Footer Placeholder 7"/>
          <p:cNvSpPr>
            <a:spLocks noGrp="1"/>
          </p:cNvSpPr>
          <p:nvPr>
            <p:ph type="ftr" sz="quarter" idx="11"/>
          </p:nvPr>
        </p:nvSpPr>
        <p:spPr/>
        <p:txBody>
          <a:bodyPr/>
          <a:lstStyle>
            <a:lvl1pPr>
              <a:defRPr i="0"/>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6C305212-9E48-4AE9-9FA7-55D09FCE22B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D69FA4C2-5389-4DA5-AD1A-D2DCA427A2B8}" type="datetimeFigureOut">
              <a:rPr lang="en-US"/>
              <a:pPr>
                <a:defRPr/>
              </a:pPr>
              <a:t>8/26/2013</a:t>
            </a:fld>
            <a:endParaRPr lang="en-US" dirty="0"/>
          </a:p>
        </p:txBody>
      </p:sp>
      <p:sp>
        <p:nvSpPr>
          <p:cNvPr id="4" name="Footer Placeholder 3"/>
          <p:cNvSpPr>
            <a:spLocks noGrp="1"/>
          </p:cNvSpPr>
          <p:nvPr>
            <p:ph type="ftr" sz="quarter" idx="11"/>
          </p:nvPr>
        </p:nvSpPr>
        <p:spPr/>
        <p:txBody>
          <a:bodyPr/>
          <a:lstStyle>
            <a:lvl1pPr>
              <a:defRPr i="0"/>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1B26AE30-7115-4D5E-A77B-00430A1A0831}"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0F3839E2-FA36-4749-8FB3-5C2BF6E305A2}" type="datetimeFigureOut">
              <a:rPr lang="en-US"/>
              <a:pPr>
                <a:defRPr/>
              </a:pPr>
              <a:t>8/26/2013</a:t>
            </a:fld>
            <a:endParaRPr lang="en-US" dirty="0"/>
          </a:p>
        </p:txBody>
      </p:sp>
      <p:sp>
        <p:nvSpPr>
          <p:cNvPr id="3" name="Footer Placeholder 2"/>
          <p:cNvSpPr>
            <a:spLocks noGrp="1"/>
          </p:cNvSpPr>
          <p:nvPr>
            <p:ph type="ftr" sz="quarter" idx="11"/>
          </p:nvPr>
        </p:nvSpPr>
        <p:spPr/>
        <p:txBody>
          <a:bodyPr/>
          <a:lstStyle>
            <a:lvl1pPr>
              <a:defRPr i="0"/>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D460C02C-977F-4BB4-8B1C-86F6D77B02B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71C4525C-4EA6-4FEE-B02A-8686B1E41EB8}" type="datetimeFigureOut">
              <a:rPr lang="en-US"/>
              <a:pPr>
                <a:defRPr/>
              </a:pPr>
              <a:t>8/26/2013</a:t>
            </a:fld>
            <a:endParaRPr lang="en-US" dirty="0"/>
          </a:p>
        </p:txBody>
      </p:sp>
      <p:sp>
        <p:nvSpPr>
          <p:cNvPr id="6" name="Footer Placeholder 5"/>
          <p:cNvSpPr>
            <a:spLocks noGrp="1"/>
          </p:cNvSpPr>
          <p:nvPr>
            <p:ph type="ftr" sz="quarter" idx="11"/>
          </p:nvPr>
        </p:nvSpPr>
        <p:spPr/>
        <p:txBody>
          <a:bodyPr/>
          <a:lstStyle>
            <a:lvl1pPr>
              <a:defRPr i="0"/>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22ACFF29-08A4-4E9D-A41C-A8FCEC19AAB4}"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9429ACAD-D090-40AE-A9A0-204CF589B7CD}" type="datetimeFigureOut">
              <a:rPr lang="en-US"/>
              <a:pPr>
                <a:defRPr/>
              </a:pPr>
              <a:t>8/26/2013</a:t>
            </a:fld>
            <a:endParaRPr lang="en-US" dirty="0"/>
          </a:p>
        </p:txBody>
      </p:sp>
      <p:sp>
        <p:nvSpPr>
          <p:cNvPr id="6" name="Footer Placeholder 5"/>
          <p:cNvSpPr>
            <a:spLocks noGrp="1"/>
          </p:cNvSpPr>
          <p:nvPr>
            <p:ph type="ftr" sz="quarter" idx="11"/>
          </p:nvPr>
        </p:nvSpPr>
        <p:spPr/>
        <p:txBody>
          <a:bodyPr/>
          <a:lstStyle>
            <a:lvl1pPr>
              <a:defRPr i="0"/>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CDB633C0-4AD3-46ED-BD29-979CA0D60064}"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pic>
        <p:nvPicPr>
          <p:cNvPr id="1026" name="Picture 2" descr="PD12_DRinClassrm_body.jpg"/>
          <p:cNvPicPr>
            <a:picLocks noChangeAspect="1"/>
          </p:cNvPicPr>
          <p:nvPr/>
        </p:nvPicPr>
        <p:blipFill>
          <a:blip r:embed="rId14"/>
          <a:srcRect/>
          <a:stretch>
            <a:fillRect/>
          </a:stretch>
        </p:blipFill>
        <p:spPr bwMode="auto">
          <a:xfrm>
            <a:off x="0" y="0"/>
            <a:ext cx="9144000" cy="6858000"/>
          </a:xfrm>
          <a:prstGeom prst="rect">
            <a:avLst/>
          </a:prstGeom>
          <a:noFill/>
          <a:ln w="9525">
            <a:noFill/>
            <a:miter lim="800000"/>
            <a:headEnd/>
            <a:tailEnd/>
          </a:ln>
        </p:spPr>
      </p:pic>
      <p:sp>
        <p:nvSpPr>
          <p:cNvPr id="1027" name="Title Placeholder 1"/>
          <p:cNvSpPr>
            <a:spLocks noGrp="1"/>
          </p:cNvSpPr>
          <p:nvPr>
            <p:ph type="title"/>
          </p:nvPr>
        </p:nvSpPr>
        <p:spPr bwMode="auto">
          <a:xfrm>
            <a:off x="457200" y="701675"/>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Text Placeholder 2"/>
          <p:cNvSpPr>
            <a:spLocks noGrp="1"/>
          </p:cNvSpPr>
          <p:nvPr>
            <p:ph type="body" idx="1"/>
          </p:nvPr>
        </p:nvSpPr>
        <p:spPr bwMode="auto">
          <a:xfrm>
            <a:off x="457200" y="2027238"/>
            <a:ext cx="8229600" cy="42211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000">
                <a:solidFill>
                  <a:schemeClr val="tx1">
                    <a:tint val="75000"/>
                  </a:schemeClr>
                </a:solidFill>
                <a:latin typeface="+mn-lt"/>
                <a:ea typeface="+mn-ea"/>
                <a:cs typeface="+mn-cs"/>
              </a:defRPr>
            </a:lvl1pPr>
          </a:lstStyle>
          <a:p>
            <a:pPr>
              <a:defRPr/>
            </a:pPr>
            <a:r>
              <a:rPr lang="en-US"/>
              <a:t>©2012 ASRT. All rights reserved.</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i="1">
                <a:solidFill>
                  <a:schemeClr val="tx1">
                    <a:tint val="75000"/>
                  </a:schemeClr>
                </a:solidFill>
                <a:latin typeface="+mn-lt"/>
                <a:ea typeface="+mn-ea"/>
                <a:cs typeface="+mn-cs"/>
              </a:defRPr>
            </a:lvl1pPr>
          </a:lstStyle>
          <a:p>
            <a:pPr>
              <a:defRPr/>
            </a:pPr>
            <a:r>
              <a:rPr lang="en-US"/>
              <a:t>Radiologic Technology  </a:t>
            </a:r>
            <a:r>
              <a:rPr lang="en-US" i="0"/>
              <a:t>in the Classroom</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pPr>
              <a:defRPr/>
            </a:pPr>
            <a:r>
              <a:rPr lang="en-US"/>
              <a:t>Title of Directed Reading</a:t>
            </a:r>
          </a:p>
        </p:txBody>
      </p:sp>
      <p:pic>
        <p:nvPicPr>
          <p:cNvPr id="1032" name="Picture 1"/>
          <p:cNvPicPr>
            <a:picLocks noChangeAspect="1"/>
          </p:cNvPicPr>
          <p:nvPr/>
        </p:nvPicPr>
        <p:blipFill>
          <a:blip r:embed="rId15"/>
          <a:srcRect/>
          <a:stretch>
            <a:fillRect/>
          </a:stretch>
        </p:blipFill>
        <p:spPr bwMode="auto">
          <a:xfrm>
            <a:off x="73025" y="0"/>
            <a:ext cx="9070975" cy="8001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iming>
    <p:tnLst>
      <p:par>
        <p:cTn id="1" dur="indefinite" restart="never" nodeType="tmRoot"/>
      </p:par>
    </p:tnLst>
  </p:timing>
  <p:txStyles>
    <p:titleStyle>
      <a:lvl1pPr algn="ctr" rtl="0" eaLnBrk="0" fontAlgn="base" hangingPunct="0">
        <a:spcBef>
          <a:spcPct val="0"/>
        </a:spcBef>
        <a:spcAft>
          <a:spcPct val="0"/>
        </a:spcAft>
        <a:defRPr sz="4400" b="1" kern="1200">
          <a:solidFill>
            <a:srgbClr val="376092"/>
          </a:solidFill>
          <a:latin typeface="+mj-lt"/>
          <a:ea typeface="ＭＳ Ｐゴシック" charset="0"/>
          <a:cs typeface="ＭＳ Ｐゴシック" charset="0"/>
        </a:defRPr>
      </a:lvl1pPr>
      <a:lvl2pPr algn="ctr" rtl="0" eaLnBrk="0" fontAlgn="base" hangingPunct="0">
        <a:spcBef>
          <a:spcPct val="0"/>
        </a:spcBef>
        <a:spcAft>
          <a:spcPct val="0"/>
        </a:spcAft>
        <a:defRPr sz="4400" b="1">
          <a:solidFill>
            <a:srgbClr val="376092"/>
          </a:solidFill>
          <a:latin typeface="Calibri" charset="0"/>
          <a:ea typeface="ＭＳ Ｐゴシック" charset="0"/>
          <a:cs typeface="ＭＳ Ｐゴシック" charset="0"/>
        </a:defRPr>
      </a:lvl2pPr>
      <a:lvl3pPr algn="ctr" rtl="0" eaLnBrk="0" fontAlgn="base" hangingPunct="0">
        <a:spcBef>
          <a:spcPct val="0"/>
        </a:spcBef>
        <a:spcAft>
          <a:spcPct val="0"/>
        </a:spcAft>
        <a:defRPr sz="4400" b="1">
          <a:solidFill>
            <a:srgbClr val="376092"/>
          </a:solidFill>
          <a:latin typeface="Calibri" charset="0"/>
          <a:ea typeface="ＭＳ Ｐゴシック" charset="0"/>
          <a:cs typeface="ＭＳ Ｐゴシック" charset="0"/>
        </a:defRPr>
      </a:lvl3pPr>
      <a:lvl4pPr algn="ctr" rtl="0" eaLnBrk="0" fontAlgn="base" hangingPunct="0">
        <a:spcBef>
          <a:spcPct val="0"/>
        </a:spcBef>
        <a:spcAft>
          <a:spcPct val="0"/>
        </a:spcAft>
        <a:defRPr sz="4400" b="1">
          <a:solidFill>
            <a:srgbClr val="376092"/>
          </a:solidFill>
          <a:latin typeface="Calibri" charset="0"/>
          <a:ea typeface="ＭＳ Ｐゴシック" charset="0"/>
          <a:cs typeface="ＭＳ Ｐゴシック" charset="0"/>
        </a:defRPr>
      </a:lvl4pPr>
      <a:lvl5pPr algn="ctr" rtl="0" eaLnBrk="0" fontAlgn="base" hangingPunct="0">
        <a:spcBef>
          <a:spcPct val="0"/>
        </a:spcBef>
        <a:spcAft>
          <a:spcPct val="0"/>
        </a:spcAft>
        <a:defRPr sz="4400" b="1">
          <a:solidFill>
            <a:srgbClr val="376092"/>
          </a:solidFill>
          <a:latin typeface="Calibri" charset="0"/>
          <a:ea typeface="ＭＳ Ｐゴシック" charset="0"/>
          <a:cs typeface="ＭＳ Ｐゴシック" charset="0"/>
        </a:defRPr>
      </a:lvl5pPr>
      <a:lvl6pPr marL="457200" algn="ctr" rtl="0" eaLnBrk="1" fontAlgn="base" hangingPunct="1">
        <a:spcBef>
          <a:spcPct val="0"/>
        </a:spcBef>
        <a:spcAft>
          <a:spcPct val="0"/>
        </a:spcAft>
        <a:defRPr sz="4400" b="1">
          <a:solidFill>
            <a:srgbClr val="376092"/>
          </a:solidFill>
          <a:latin typeface="Calibri" charset="0"/>
          <a:ea typeface="ＭＳ Ｐゴシック" charset="0"/>
          <a:cs typeface="ＭＳ Ｐゴシック" charset="0"/>
        </a:defRPr>
      </a:lvl6pPr>
      <a:lvl7pPr marL="914400" algn="ctr" rtl="0" eaLnBrk="1" fontAlgn="base" hangingPunct="1">
        <a:spcBef>
          <a:spcPct val="0"/>
        </a:spcBef>
        <a:spcAft>
          <a:spcPct val="0"/>
        </a:spcAft>
        <a:defRPr sz="4400" b="1">
          <a:solidFill>
            <a:srgbClr val="376092"/>
          </a:solidFill>
          <a:latin typeface="Calibri" charset="0"/>
          <a:ea typeface="ＭＳ Ｐゴシック" charset="0"/>
          <a:cs typeface="ＭＳ Ｐゴシック" charset="0"/>
        </a:defRPr>
      </a:lvl7pPr>
      <a:lvl8pPr marL="1371600" algn="ctr" rtl="0" eaLnBrk="1" fontAlgn="base" hangingPunct="1">
        <a:spcBef>
          <a:spcPct val="0"/>
        </a:spcBef>
        <a:spcAft>
          <a:spcPct val="0"/>
        </a:spcAft>
        <a:defRPr sz="4400" b="1">
          <a:solidFill>
            <a:srgbClr val="376092"/>
          </a:solidFill>
          <a:latin typeface="Calibri" charset="0"/>
          <a:ea typeface="ＭＳ Ｐゴシック" charset="0"/>
          <a:cs typeface="ＭＳ Ｐゴシック" charset="0"/>
        </a:defRPr>
      </a:lvl8pPr>
      <a:lvl9pPr marL="1828800" algn="ctr" rtl="0" eaLnBrk="1" fontAlgn="base" hangingPunct="1">
        <a:spcBef>
          <a:spcPct val="0"/>
        </a:spcBef>
        <a:spcAft>
          <a:spcPct val="0"/>
        </a:spcAft>
        <a:defRPr sz="4400" b="1">
          <a:solidFill>
            <a:srgbClr val="376092"/>
          </a:solidFill>
          <a:latin typeface="Calibri" charset="0"/>
          <a:ea typeface="ＭＳ Ｐゴシック" charset="0"/>
          <a:cs typeface="ＭＳ Ｐゴシック" charset="0"/>
        </a:defRPr>
      </a:lvl9pPr>
    </p:titleStyle>
    <p:bodyStyle>
      <a:lvl1pPr algn="l" rtl="0" eaLnBrk="0" fontAlgn="base" hangingPunct="0">
        <a:spcBef>
          <a:spcPts val="1363"/>
        </a:spcBef>
        <a:spcAft>
          <a:spcPct val="0"/>
        </a:spcAft>
        <a:defRPr sz="3200" kern="1200">
          <a:solidFill>
            <a:srgbClr val="7F7F7F"/>
          </a:solidFill>
          <a:latin typeface="+mn-lt"/>
          <a:ea typeface="ＭＳ Ｐゴシック" charset="0"/>
          <a:cs typeface="ＭＳ Ｐゴシック" charset="0"/>
        </a:defRPr>
      </a:lvl1pPr>
      <a:lvl2pPr marL="971550" indent="-514350" algn="l" rtl="0" eaLnBrk="0" fontAlgn="base" hangingPunct="0">
        <a:spcBef>
          <a:spcPct val="20000"/>
        </a:spcBef>
        <a:spcAft>
          <a:spcPct val="0"/>
        </a:spcAft>
        <a:defRPr sz="2800" kern="1200">
          <a:solidFill>
            <a:srgbClr val="7F7F7F"/>
          </a:solidFill>
          <a:latin typeface="+mn-lt"/>
          <a:ea typeface="ＭＳ Ｐゴシック" charset="0"/>
          <a:cs typeface="ＭＳ Ｐゴシック"/>
        </a:defRPr>
      </a:lvl2pPr>
      <a:lvl3pPr marL="1371600" indent="-457200" algn="l" rtl="0" eaLnBrk="0" fontAlgn="base" hangingPunct="0">
        <a:spcBef>
          <a:spcPct val="20000"/>
        </a:spcBef>
        <a:spcAft>
          <a:spcPct val="0"/>
        </a:spcAft>
        <a:defRPr sz="2400" kern="1200">
          <a:solidFill>
            <a:srgbClr val="7F7F7F"/>
          </a:solidFill>
          <a:latin typeface="+mn-lt"/>
          <a:ea typeface="ＭＳ Ｐゴシック" charset="0"/>
          <a:cs typeface="ＭＳ Ｐゴシック"/>
        </a:defRPr>
      </a:lvl3pPr>
      <a:lvl4pPr marL="1828800" indent="-457200" algn="l" rtl="0" eaLnBrk="0" fontAlgn="base" hangingPunct="0">
        <a:spcBef>
          <a:spcPct val="20000"/>
        </a:spcBef>
        <a:spcAft>
          <a:spcPct val="0"/>
        </a:spcAft>
        <a:defRPr sz="2000" kern="1200">
          <a:solidFill>
            <a:srgbClr val="7F7F7F"/>
          </a:solidFill>
          <a:latin typeface="+mn-lt"/>
          <a:ea typeface="ＭＳ Ｐゴシック" charset="0"/>
          <a:cs typeface="ＭＳ Ｐゴシック"/>
        </a:defRPr>
      </a:lvl4pPr>
      <a:lvl5pPr marL="2286000" indent="-457200" algn="l" rtl="0" eaLnBrk="0" fontAlgn="base" hangingPunct="0">
        <a:spcBef>
          <a:spcPct val="20000"/>
        </a:spcBef>
        <a:spcAft>
          <a:spcPct val="0"/>
        </a:spcAft>
        <a:defRPr sz="2000" kern="1200">
          <a:solidFill>
            <a:srgbClr val="7F7F7F"/>
          </a:solidFill>
          <a:latin typeface="+mn-lt"/>
          <a:ea typeface="ＭＳ Ｐゴシック" charset="0"/>
          <a:cs typeface="ＭＳ Ｐゴシック"/>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pic>
        <p:nvPicPr>
          <p:cNvPr id="13314" name="Picture 6" descr="PD12_DRinClassrm_body.jpg"/>
          <p:cNvPicPr>
            <a:picLocks noChangeAspect="1"/>
          </p:cNvPicPr>
          <p:nvPr/>
        </p:nvPicPr>
        <p:blipFill>
          <a:blip r:embed="rId14"/>
          <a:srcRect/>
          <a:stretch>
            <a:fillRect/>
          </a:stretch>
        </p:blipFill>
        <p:spPr bwMode="auto">
          <a:xfrm>
            <a:off x="0" y="0"/>
            <a:ext cx="9144000" cy="6858000"/>
          </a:xfrm>
          <a:prstGeom prst="rect">
            <a:avLst/>
          </a:prstGeom>
          <a:noFill/>
          <a:ln w="9525">
            <a:noFill/>
            <a:miter lim="800000"/>
            <a:headEnd/>
            <a:tailEnd/>
          </a:ln>
        </p:spPr>
      </p:pic>
      <p:sp>
        <p:nvSpPr>
          <p:cNvPr id="13315" name="Title Placeholder 1"/>
          <p:cNvSpPr>
            <a:spLocks noGrp="1"/>
          </p:cNvSpPr>
          <p:nvPr>
            <p:ph type="title"/>
          </p:nvPr>
        </p:nvSpPr>
        <p:spPr bwMode="auto">
          <a:xfrm>
            <a:off x="457200" y="701675"/>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6" name="Text Placeholder 2"/>
          <p:cNvSpPr>
            <a:spLocks noGrp="1"/>
          </p:cNvSpPr>
          <p:nvPr>
            <p:ph type="body" idx="1"/>
          </p:nvPr>
        </p:nvSpPr>
        <p:spPr bwMode="auto">
          <a:xfrm>
            <a:off x="457200" y="2027238"/>
            <a:ext cx="8229600" cy="42211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000">
                <a:solidFill>
                  <a:schemeClr val="tx1">
                    <a:tint val="75000"/>
                  </a:schemeClr>
                </a:solidFill>
                <a:latin typeface="+mn-lt"/>
                <a:ea typeface="+mn-ea"/>
                <a:cs typeface="+mn-cs"/>
              </a:defRPr>
            </a:lvl1pPr>
          </a:lstStyle>
          <a:p>
            <a:pPr>
              <a:defRPr/>
            </a:pPr>
            <a:r>
              <a:rPr lang="en-US"/>
              <a:t>©2012 ASRT. All rights reserved.</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i="1">
                <a:solidFill>
                  <a:schemeClr val="tx1">
                    <a:tint val="75000"/>
                  </a:schemeClr>
                </a:solidFill>
                <a:latin typeface="+mn-lt"/>
                <a:ea typeface="+mn-ea"/>
                <a:cs typeface="+mn-cs"/>
              </a:defRPr>
            </a:lvl1pPr>
          </a:lstStyle>
          <a:p>
            <a:pPr>
              <a:defRPr/>
            </a:pPr>
            <a:r>
              <a:rPr lang="en-US"/>
              <a:t>Radiologic Technology  </a:t>
            </a:r>
            <a:r>
              <a:rPr lang="en-US" i="0"/>
              <a:t>in the Classroom</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pPr>
              <a:defRPr/>
            </a:pPr>
            <a:r>
              <a:rPr lang="en-US"/>
              <a:t>Title of Directed Reading</a:t>
            </a:r>
          </a:p>
        </p:txBody>
      </p:sp>
    </p:spTree>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rgbClr val="37609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rgbClr val="376092"/>
          </a:solidFill>
          <a:latin typeface="Calibri" charset="0"/>
          <a:ea typeface="ＭＳ Ｐゴシック" charset="0"/>
          <a:cs typeface="ＭＳ Ｐゴシック" charset="0"/>
        </a:defRPr>
      </a:lvl2pPr>
      <a:lvl3pPr algn="ctr" rtl="0" eaLnBrk="0" fontAlgn="base" hangingPunct="0">
        <a:spcBef>
          <a:spcPct val="0"/>
        </a:spcBef>
        <a:spcAft>
          <a:spcPct val="0"/>
        </a:spcAft>
        <a:defRPr sz="4400">
          <a:solidFill>
            <a:srgbClr val="376092"/>
          </a:solidFill>
          <a:latin typeface="Calibri" charset="0"/>
          <a:ea typeface="ＭＳ Ｐゴシック" charset="0"/>
          <a:cs typeface="ＭＳ Ｐゴシック" charset="0"/>
        </a:defRPr>
      </a:lvl3pPr>
      <a:lvl4pPr algn="ctr" rtl="0" eaLnBrk="0" fontAlgn="base" hangingPunct="0">
        <a:spcBef>
          <a:spcPct val="0"/>
        </a:spcBef>
        <a:spcAft>
          <a:spcPct val="0"/>
        </a:spcAft>
        <a:defRPr sz="4400">
          <a:solidFill>
            <a:srgbClr val="376092"/>
          </a:solidFill>
          <a:latin typeface="Calibri" charset="0"/>
          <a:ea typeface="ＭＳ Ｐゴシック" charset="0"/>
          <a:cs typeface="ＭＳ Ｐゴシック" charset="0"/>
        </a:defRPr>
      </a:lvl4pPr>
      <a:lvl5pPr algn="ctr" rtl="0" eaLnBrk="0" fontAlgn="base" hangingPunct="0">
        <a:spcBef>
          <a:spcPct val="0"/>
        </a:spcBef>
        <a:spcAft>
          <a:spcPct val="0"/>
        </a:spcAft>
        <a:defRPr sz="4400">
          <a:solidFill>
            <a:srgbClr val="376092"/>
          </a:solidFill>
          <a:latin typeface="Calibri" charset="0"/>
          <a:ea typeface="ＭＳ Ｐゴシック" charset="0"/>
          <a:cs typeface="ＭＳ Ｐゴシック" charset="0"/>
        </a:defRPr>
      </a:lvl5pPr>
      <a:lvl6pPr marL="457200" algn="ctr" rtl="0" fontAlgn="base">
        <a:spcBef>
          <a:spcPct val="0"/>
        </a:spcBef>
        <a:spcAft>
          <a:spcPct val="0"/>
        </a:spcAft>
        <a:defRPr sz="4400">
          <a:solidFill>
            <a:srgbClr val="376092"/>
          </a:solidFill>
          <a:latin typeface="Calibri" charset="0"/>
          <a:ea typeface="ＭＳ Ｐゴシック" charset="0"/>
          <a:cs typeface="ＭＳ Ｐゴシック" charset="0"/>
        </a:defRPr>
      </a:lvl6pPr>
      <a:lvl7pPr marL="914400" algn="ctr" rtl="0" fontAlgn="base">
        <a:spcBef>
          <a:spcPct val="0"/>
        </a:spcBef>
        <a:spcAft>
          <a:spcPct val="0"/>
        </a:spcAft>
        <a:defRPr sz="4400">
          <a:solidFill>
            <a:srgbClr val="376092"/>
          </a:solidFill>
          <a:latin typeface="Calibri" charset="0"/>
          <a:ea typeface="ＭＳ Ｐゴシック" charset="0"/>
          <a:cs typeface="ＭＳ Ｐゴシック" charset="0"/>
        </a:defRPr>
      </a:lvl7pPr>
      <a:lvl8pPr marL="1371600" algn="ctr" rtl="0" fontAlgn="base">
        <a:spcBef>
          <a:spcPct val="0"/>
        </a:spcBef>
        <a:spcAft>
          <a:spcPct val="0"/>
        </a:spcAft>
        <a:defRPr sz="4400">
          <a:solidFill>
            <a:srgbClr val="376092"/>
          </a:solidFill>
          <a:latin typeface="Calibri" charset="0"/>
          <a:ea typeface="ＭＳ Ｐゴシック" charset="0"/>
          <a:cs typeface="ＭＳ Ｐゴシック" charset="0"/>
        </a:defRPr>
      </a:lvl8pPr>
      <a:lvl9pPr marL="1828800" algn="ctr" rtl="0" fontAlgn="base">
        <a:spcBef>
          <a:spcPct val="0"/>
        </a:spcBef>
        <a:spcAft>
          <a:spcPct val="0"/>
        </a:spcAft>
        <a:defRPr sz="4400">
          <a:solidFill>
            <a:srgbClr val="376092"/>
          </a:solidFill>
          <a:latin typeface="Calibri" charset="0"/>
          <a:ea typeface="ＭＳ Ｐゴシック" charset="0"/>
          <a:cs typeface="ＭＳ Ｐゴシック" charset="0"/>
        </a:defRPr>
      </a:lvl9pPr>
    </p:titleStyle>
    <p:bodyStyle>
      <a:lvl1pPr marL="342900" indent="-342900" algn="l" rtl="0" eaLnBrk="0" fontAlgn="base" hangingPunct="0">
        <a:spcBef>
          <a:spcPct val="20000"/>
        </a:spcBef>
        <a:spcAft>
          <a:spcPct val="0"/>
        </a:spcAft>
        <a:defRPr sz="3200" kern="1200">
          <a:solidFill>
            <a:srgbClr val="7F7F7F"/>
          </a:solidFill>
          <a:latin typeface="+mn-lt"/>
          <a:ea typeface="ＭＳ Ｐゴシック" charset="0"/>
          <a:cs typeface="ＭＳ Ｐゴシック" charset="0"/>
        </a:defRPr>
      </a:lvl1pPr>
      <a:lvl2pPr marL="971550" indent="-514350" algn="l" rtl="0" eaLnBrk="0" fontAlgn="base" hangingPunct="0">
        <a:spcBef>
          <a:spcPct val="20000"/>
        </a:spcBef>
        <a:spcAft>
          <a:spcPct val="0"/>
        </a:spcAft>
        <a:defRPr sz="2800" kern="1200">
          <a:solidFill>
            <a:srgbClr val="7F7F7F"/>
          </a:solidFill>
          <a:latin typeface="+mn-lt"/>
          <a:ea typeface="ＭＳ Ｐゴシック" charset="0"/>
          <a:cs typeface="ＭＳ Ｐゴシック"/>
        </a:defRPr>
      </a:lvl2pPr>
      <a:lvl3pPr marL="1371600" indent="-457200" algn="l" rtl="0" eaLnBrk="0" fontAlgn="base" hangingPunct="0">
        <a:spcBef>
          <a:spcPct val="20000"/>
        </a:spcBef>
        <a:spcAft>
          <a:spcPct val="0"/>
        </a:spcAft>
        <a:defRPr sz="2400" kern="1200">
          <a:solidFill>
            <a:srgbClr val="7F7F7F"/>
          </a:solidFill>
          <a:latin typeface="+mn-lt"/>
          <a:ea typeface="ＭＳ Ｐゴシック" charset="0"/>
          <a:cs typeface="ＭＳ Ｐゴシック"/>
        </a:defRPr>
      </a:lvl3pPr>
      <a:lvl4pPr marL="1828800" indent="-457200" algn="l" rtl="0" eaLnBrk="0" fontAlgn="base" hangingPunct="0">
        <a:spcBef>
          <a:spcPct val="20000"/>
        </a:spcBef>
        <a:spcAft>
          <a:spcPct val="0"/>
        </a:spcAft>
        <a:defRPr sz="2000" kern="1200">
          <a:solidFill>
            <a:srgbClr val="7F7F7F"/>
          </a:solidFill>
          <a:latin typeface="+mn-lt"/>
          <a:ea typeface="ＭＳ Ｐゴシック" charset="0"/>
          <a:cs typeface="ＭＳ Ｐゴシック"/>
        </a:defRPr>
      </a:lvl4pPr>
      <a:lvl5pPr marL="2286000" indent="-457200" algn="l" rtl="0" eaLnBrk="0" fontAlgn="base" hangingPunct="0">
        <a:spcBef>
          <a:spcPct val="20000"/>
        </a:spcBef>
        <a:spcAft>
          <a:spcPct val="0"/>
        </a:spcAft>
        <a:defRPr sz="2000" kern="1200">
          <a:solidFill>
            <a:srgbClr val="7F7F7F"/>
          </a:solidFill>
          <a:latin typeface="+mn-lt"/>
          <a:ea typeface="ＭＳ Ｐゴシック" charset="0"/>
          <a:cs typeface="ＭＳ Ｐゴシック"/>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447800"/>
            <a:ext cx="5410200" cy="2209800"/>
          </a:xfrm>
        </p:spPr>
        <p:txBody>
          <a:bodyPr rtlCol="0"/>
          <a:lstStyle/>
          <a:p>
            <a:pPr eaLnBrk="1" hangingPunct="1">
              <a:defRPr/>
            </a:pPr>
            <a:r>
              <a:rPr lang="en-US" sz="4400" b="0" dirty="0" smtClean="0">
                <a:latin typeface="MyriadPro-Regular"/>
              </a:rPr>
              <a:t>Substance Abuse</a:t>
            </a:r>
            <a:endParaRPr lang="en-US" sz="4400" dirty="0">
              <a:ea typeface="+mj-ea"/>
              <a:cs typeface="+mj-cs"/>
            </a:endParaRPr>
          </a:p>
        </p:txBody>
      </p:sp>
      <p:sp>
        <p:nvSpPr>
          <p:cNvPr id="26626" name="Subtitle 2"/>
          <p:cNvSpPr>
            <a:spLocks noGrp="1"/>
          </p:cNvSpPr>
          <p:nvPr>
            <p:ph type="subTitle" idx="1"/>
          </p:nvPr>
        </p:nvSpPr>
        <p:spPr/>
        <p:txBody>
          <a:bodyPr/>
          <a:lstStyle/>
          <a:p>
            <a:pPr eaLnBrk="1" hangingPunct="1"/>
            <a:r>
              <a:rPr lang="en-US" smtClean="0">
                <a:ea typeface="ＭＳ Ｐゴシック"/>
                <a:cs typeface="ＭＳ Ｐゴシック"/>
              </a:rPr>
              <a:t>Directed Readings </a:t>
            </a:r>
            <a:br>
              <a:rPr lang="en-US" smtClean="0">
                <a:ea typeface="ＭＳ Ｐゴシック"/>
                <a:cs typeface="ＭＳ Ｐゴシック"/>
              </a:rPr>
            </a:br>
            <a:r>
              <a:rPr lang="en-US" smtClean="0">
                <a:ea typeface="ＭＳ Ｐゴシック"/>
                <a:cs typeface="ＭＳ Ｐゴシック"/>
              </a:rPr>
              <a:t>In the Classroom</a:t>
            </a:r>
          </a:p>
          <a:p>
            <a:pPr eaLnBrk="1" hangingPunct="1"/>
            <a:endParaRPr lang="en-US" smtClean="0">
              <a:ea typeface="ＭＳ Ｐゴシック"/>
              <a:cs typeface="ＭＳ Ｐゴシック"/>
            </a:endParaRPr>
          </a:p>
        </p:txBody>
      </p:sp>
      <p:sp>
        <p:nvSpPr>
          <p:cNvPr id="5" name="Rectangle 4"/>
          <p:cNvSpPr/>
          <p:nvPr/>
        </p:nvSpPr>
        <p:spPr>
          <a:xfrm>
            <a:off x="476250" y="3714750"/>
            <a:ext cx="6076950" cy="400050"/>
          </a:xfrm>
          <a:prstGeom prst="rect">
            <a:avLst/>
          </a:prstGeom>
        </p:spPr>
        <p:txBody>
          <a:bodyPr wrap="none">
            <a:spAutoFit/>
          </a:bodyPr>
          <a:lstStyle/>
          <a:p>
            <a:pPr>
              <a:defRPr/>
            </a:pPr>
            <a:r>
              <a:rPr lang="en-US" sz="2000" dirty="0">
                <a:solidFill>
                  <a:schemeClr val="tx1">
                    <a:lumMod val="65000"/>
                    <a:lumOff val="35000"/>
                  </a:schemeClr>
                </a:solidFill>
                <a:latin typeface="Calibri" charset="0"/>
                <a:ea typeface="ＭＳ Ｐゴシック" charset="0"/>
                <a:cs typeface="ＭＳ Ｐゴシック" charset="0"/>
              </a:rPr>
              <a:t>September/October 2013 issue of </a:t>
            </a:r>
            <a:r>
              <a:rPr lang="en-US" sz="2000" i="1" dirty="0">
                <a:solidFill>
                  <a:schemeClr val="tx1">
                    <a:lumMod val="65000"/>
                    <a:lumOff val="35000"/>
                  </a:schemeClr>
                </a:solidFill>
                <a:latin typeface="Calibri" charset="0"/>
                <a:ea typeface="ＭＳ Ｐゴシック" charset="0"/>
                <a:cs typeface="ＭＳ Ｐゴシック" charset="0"/>
              </a:rPr>
              <a:t>Radiologic Technology</a:t>
            </a:r>
            <a:endParaRPr lang="en-US" sz="2000" i="1" dirty="0">
              <a:latin typeface="Calibri" charset="0"/>
              <a:ea typeface="ＭＳ Ｐゴシック" charset="0"/>
              <a:cs typeface="ＭＳ Ｐゴシック" charset="0"/>
            </a:endParaRPr>
          </a:p>
        </p:txBody>
      </p:sp>
      <p:pic>
        <p:nvPicPr>
          <p:cNvPr id="1026" name="Picture 2"/>
          <p:cNvPicPr>
            <a:picLocks noChangeAspect="1" noChangeArrowheads="1"/>
          </p:cNvPicPr>
          <p:nvPr/>
        </p:nvPicPr>
        <p:blipFill>
          <a:blip r:embed="rId2"/>
          <a:srcRect/>
          <a:stretch>
            <a:fillRect/>
          </a:stretch>
        </p:blipFill>
        <p:spPr bwMode="auto">
          <a:xfrm>
            <a:off x="6553200" y="1981200"/>
            <a:ext cx="2286000" cy="2997200"/>
          </a:xfrm>
          <a:prstGeom prst="rect">
            <a:avLst/>
          </a:prstGeom>
          <a:ln>
            <a:noFill/>
          </a:ln>
          <a:effectLst>
            <a:outerShdw blurRad="190500" algn="tl" rotWithShape="0">
              <a:srgbClr val="000000">
                <a:alpha val="70000"/>
              </a:srgbClr>
            </a:outerShdw>
          </a:effectLs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pPr eaLnBrk="1" hangingPunct="1"/>
            <a:r>
              <a:rPr lang="en-US" smtClean="0">
                <a:ea typeface="ＭＳ Ｐゴシック"/>
                <a:cs typeface="ＭＳ Ｐゴシック"/>
              </a:rPr>
              <a:t>Defining Recreational Use, Abuse, and Addiction</a:t>
            </a:r>
          </a:p>
        </p:txBody>
      </p:sp>
      <p:sp>
        <p:nvSpPr>
          <p:cNvPr id="36866" name="Content Placeholder 2"/>
          <p:cNvSpPr>
            <a:spLocks noGrp="1"/>
          </p:cNvSpPr>
          <p:nvPr>
            <p:ph idx="1"/>
          </p:nvPr>
        </p:nvSpPr>
        <p:spPr>
          <a:xfrm>
            <a:off x="152400" y="1828800"/>
            <a:ext cx="8839200" cy="4221163"/>
          </a:xfrm>
        </p:spPr>
        <p:txBody>
          <a:bodyPr/>
          <a:lstStyle/>
          <a:p>
            <a:pPr eaLnBrk="1" hangingPunct="1"/>
            <a:r>
              <a:rPr lang="en-US" sz="2400" smtClean="0">
                <a:ea typeface="ＭＳ Ｐゴシック"/>
                <a:cs typeface="ＭＳ Ｐゴシック"/>
              </a:rPr>
              <a:t>The 2010 National Survey on Drug Use and Health categorized the U.S. population aged 12 years and older according to a substance use continuum that ranged from “never used” to “addiction” for substances including tobacco, alcohol, illicit drugs, and prescription drugs. Baldisseri reported that 10% to 15% of all health care professionals misuse drugs or alcohol at some time during their working lives, a rate that is similar to or somewhat higher than the general population. Among physicians, psychiatrists have the highest rates of substance abuse. Radiologists are less likely to abuse substances. Emergency department nurses, oncology nurses, and psychiatric nurses are more likely to abuse substances than their colleagues who work in specialties such as women’s health, pediatrics, or general practice. </a:t>
            </a:r>
          </a:p>
          <a:p>
            <a:pPr eaLnBrk="1" hangingPunct="1"/>
            <a:r>
              <a:rPr lang="en-US" sz="2400" smtClean="0">
                <a:ea typeface="ＭＳ Ｐゴシック"/>
                <a:cs typeface="ＭＳ Ｐゴシック"/>
              </a:rPr>
              <a:t>  </a:t>
            </a:r>
          </a:p>
          <a:p>
            <a:pPr eaLnBrk="1" hangingPunct="1"/>
            <a:endParaRPr lang="en-US" sz="2800" smtClean="0">
              <a:ea typeface="ＭＳ Ｐゴシック"/>
              <a:cs typeface="ＭＳ Ｐゴシック"/>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pPr eaLnBrk="1" hangingPunct="1"/>
            <a:r>
              <a:rPr lang="en-US" smtClean="0">
                <a:ea typeface="ＭＳ Ｐゴシック"/>
                <a:cs typeface="ＭＳ Ｐゴシック"/>
              </a:rPr>
              <a:t>Commonly Abused Drugs</a:t>
            </a:r>
          </a:p>
        </p:txBody>
      </p:sp>
      <p:sp>
        <p:nvSpPr>
          <p:cNvPr id="37890" name="Content Placeholder 2"/>
          <p:cNvSpPr>
            <a:spLocks noGrp="1"/>
          </p:cNvSpPr>
          <p:nvPr>
            <p:ph idx="1"/>
          </p:nvPr>
        </p:nvSpPr>
        <p:spPr>
          <a:xfrm>
            <a:off x="152400" y="1493838"/>
            <a:ext cx="8839200" cy="4221162"/>
          </a:xfrm>
        </p:spPr>
        <p:txBody>
          <a:bodyPr/>
          <a:lstStyle/>
          <a:p>
            <a:pPr eaLnBrk="1" hangingPunct="1"/>
            <a:r>
              <a:rPr lang="en-US" sz="2400" smtClean="0">
                <a:ea typeface="ＭＳ Ｐゴシック"/>
                <a:cs typeface="ＭＳ Ｐゴシック"/>
              </a:rPr>
              <a:t>The Department of Justice Drug Enforcement Administration maintains a list of monitored substances that is published annually. </a:t>
            </a:r>
          </a:p>
          <a:p>
            <a:pPr eaLnBrk="1" hangingPunct="1"/>
            <a:r>
              <a:rPr lang="en-US" sz="2400" smtClean="0">
                <a:ea typeface="ＭＳ Ｐゴシック"/>
                <a:cs typeface="ＭＳ Ｐゴシック"/>
              </a:rPr>
              <a:t>The listed substances are divided into 5 schedules based on “whether they have a currently accepted medical use in treatment in the United States, their relative abuse potential, and likelihood of causing dependence when abused.” </a:t>
            </a:r>
          </a:p>
          <a:p>
            <a:pPr eaLnBrk="1" hangingPunct="1"/>
            <a:r>
              <a:rPr lang="en-US" sz="2400" smtClean="0">
                <a:ea typeface="ＭＳ Ｐゴシック"/>
                <a:cs typeface="ＭＳ Ｐゴシック"/>
              </a:rPr>
              <a:t> </a:t>
            </a:r>
          </a:p>
          <a:p>
            <a:pPr eaLnBrk="1" hangingPunct="1"/>
            <a:r>
              <a:rPr lang="en-US" sz="2800" smtClean="0">
                <a:ea typeface="ＭＳ Ｐゴシック"/>
                <a:cs typeface="ＭＳ Ｐゴシック"/>
              </a:rPr>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pPr eaLnBrk="1" hangingPunct="1"/>
            <a:r>
              <a:rPr lang="en-US" smtClean="0">
                <a:ea typeface="ＭＳ Ｐゴシック"/>
                <a:cs typeface="ＭＳ Ｐゴシック"/>
              </a:rPr>
              <a:t>Commonly Abused Drugs</a:t>
            </a:r>
          </a:p>
        </p:txBody>
      </p:sp>
      <p:sp>
        <p:nvSpPr>
          <p:cNvPr id="38914" name="Content Placeholder 2"/>
          <p:cNvSpPr>
            <a:spLocks noGrp="1"/>
          </p:cNvSpPr>
          <p:nvPr>
            <p:ph idx="1"/>
          </p:nvPr>
        </p:nvSpPr>
        <p:spPr>
          <a:xfrm>
            <a:off x="152400" y="1447800"/>
            <a:ext cx="8839200" cy="3886200"/>
          </a:xfrm>
        </p:spPr>
        <p:txBody>
          <a:bodyPr/>
          <a:lstStyle/>
          <a:p>
            <a:pPr eaLnBrk="1" hangingPunct="1">
              <a:buFontTx/>
              <a:buChar char="•"/>
            </a:pPr>
            <a:r>
              <a:rPr lang="en-US" sz="2400" smtClean="0">
                <a:ea typeface="ＭＳ Ｐゴシック"/>
                <a:cs typeface="ＭＳ Ｐゴシック"/>
              </a:rPr>
              <a:t>Schedule I drugs have a high potential for abuse. Schedule I drugs are available for research only and have no approved medical use. </a:t>
            </a:r>
          </a:p>
          <a:p>
            <a:pPr eaLnBrk="1" hangingPunct="1">
              <a:buFontTx/>
              <a:buChar char="•"/>
            </a:pPr>
            <a:r>
              <a:rPr lang="en-US" sz="2400" smtClean="0">
                <a:ea typeface="ＭＳ Ｐゴシック"/>
                <a:cs typeface="ＭＳ Ｐゴシック"/>
              </a:rPr>
              <a:t>Schedule II drugs also have a high potential for abuse. Schedule II drugs are available only by prescription (nonrefillable) and require a form for ordering. </a:t>
            </a:r>
          </a:p>
          <a:p>
            <a:pPr eaLnBrk="1" hangingPunct="1">
              <a:buFontTx/>
              <a:buChar char="•"/>
            </a:pPr>
            <a:r>
              <a:rPr lang="en-US" sz="2400" smtClean="0">
                <a:ea typeface="ＭＳ Ｐゴシック"/>
                <a:cs typeface="ＭＳ Ｐゴシック"/>
              </a:rPr>
              <a:t>Schedule III drugs are available by prescription. They have less potential for abuse than Schedule I and II substances, but abuse might lead to moderate to low physical dependence or high psychological dependence. </a:t>
            </a:r>
          </a:p>
          <a:p>
            <a:pPr eaLnBrk="1" hangingPunct="1">
              <a:buFontTx/>
              <a:buChar char="•"/>
            </a:pPr>
            <a:r>
              <a:rPr lang="en-US" sz="2400" smtClean="0">
                <a:ea typeface="ＭＳ Ｐゴシック"/>
                <a:cs typeface="ＭＳ Ｐゴシック"/>
              </a:rPr>
              <a:t>Schedule IV drugs are available by prescription. They have low potential for abuse compared with Schedule III substances. </a:t>
            </a:r>
          </a:p>
          <a:p>
            <a:pPr eaLnBrk="1" hangingPunct="1">
              <a:buFontTx/>
              <a:buChar char="•"/>
            </a:pPr>
            <a:r>
              <a:rPr lang="en-US" sz="2400" smtClean="0">
                <a:ea typeface="ＭＳ Ｐゴシック"/>
                <a:cs typeface="ＭＳ Ｐゴシック"/>
              </a:rPr>
              <a:t>Schedule V drugs are available over the counter. </a:t>
            </a:r>
          </a:p>
          <a:p>
            <a:pPr eaLnBrk="1" hangingPunct="1"/>
            <a:r>
              <a:rPr lang="en-US" sz="2400" smtClean="0">
                <a:ea typeface="ＭＳ Ｐゴシック"/>
                <a:cs typeface="ＭＳ Ｐゴシック"/>
              </a:rPr>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pPr eaLnBrk="1" hangingPunct="1"/>
            <a:r>
              <a:rPr lang="en-US" smtClean="0">
                <a:ea typeface="ＭＳ Ｐゴシック"/>
                <a:cs typeface="ＭＳ Ｐゴシック"/>
              </a:rPr>
              <a:t>Commonly Abused Drugs</a:t>
            </a:r>
          </a:p>
        </p:txBody>
      </p:sp>
      <p:sp>
        <p:nvSpPr>
          <p:cNvPr id="33794" name="Content Placeholder 2"/>
          <p:cNvSpPr>
            <a:spLocks noGrp="1"/>
          </p:cNvSpPr>
          <p:nvPr>
            <p:ph idx="1"/>
          </p:nvPr>
        </p:nvSpPr>
        <p:spPr>
          <a:xfrm>
            <a:off x="152400" y="1447800"/>
            <a:ext cx="8839200" cy="3886200"/>
          </a:xfrm>
        </p:spPr>
        <p:txBody>
          <a:bodyPr/>
          <a:lstStyle/>
          <a:p>
            <a:pPr eaLnBrk="1" hangingPunct="1">
              <a:defRPr/>
            </a:pPr>
            <a:r>
              <a:rPr lang="en-US" sz="2400" dirty="0"/>
              <a:t>Although health care professionals are believed to abuse substances at rates similar to the general public, they tend to choose different substances from the public. </a:t>
            </a:r>
            <a:r>
              <a:rPr lang="en-US" sz="2400" dirty="0" err="1"/>
              <a:t>Baldisseri</a:t>
            </a:r>
            <a:r>
              <a:rPr lang="en-US" sz="2400" dirty="0"/>
              <a:t> reported that health care workers are more likely to abuse benzodiazepines and </a:t>
            </a:r>
            <a:r>
              <a:rPr lang="en-US" sz="2400" dirty="0" smtClean="0"/>
              <a:t>opiates and </a:t>
            </a:r>
            <a:r>
              <a:rPr lang="en-US" sz="2400" dirty="0"/>
              <a:t>less likely to abuse marijuana and </a:t>
            </a:r>
            <a:r>
              <a:rPr lang="en-US" sz="2400" dirty="0" smtClean="0"/>
              <a:t>cocaine. </a:t>
            </a:r>
            <a:r>
              <a:rPr lang="en-US" sz="2400" dirty="0"/>
              <a:t>In addition, opioids are the drugs most commonly diverted from health care workplaces. In general, substances abused by health care professionals fall into 4 categories:</a:t>
            </a:r>
          </a:p>
          <a:p>
            <a:pPr marL="342900" indent="-342900" eaLnBrk="1" hangingPunct="1">
              <a:buFont typeface="Arial" pitchFamily="34" charset="0"/>
              <a:buChar char="•"/>
              <a:defRPr/>
            </a:pPr>
            <a:r>
              <a:rPr lang="en-US" sz="2400" dirty="0"/>
              <a:t>Sedatives </a:t>
            </a:r>
            <a:endParaRPr lang="en-US" sz="2400" dirty="0" smtClean="0"/>
          </a:p>
          <a:p>
            <a:pPr marL="342900" indent="-342900" eaLnBrk="1" hangingPunct="1">
              <a:buFont typeface="Arial" pitchFamily="34" charset="0"/>
              <a:buChar char="•"/>
              <a:defRPr/>
            </a:pPr>
            <a:r>
              <a:rPr lang="en-US" sz="2400" dirty="0" smtClean="0"/>
              <a:t>Analgesics </a:t>
            </a:r>
            <a:r>
              <a:rPr lang="en-US" sz="2400" dirty="0"/>
              <a:t>and </a:t>
            </a:r>
            <a:r>
              <a:rPr lang="en-US" sz="2400" dirty="0" smtClean="0"/>
              <a:t>opiates</a:t>
            </a:r>
            <a:endParaRPr lang="en-US" sz="2400" dirty="0"/>
          </a:p>
          <a:p>
            <a:pPr marL="342900" indent="-342900" eaLnBrk="1" hangingPunct="1">
              <a:buFont typeface="Arial" pitchFamily="34" charset="0"/>
              <a:buChar char="•"/>
              <a:defRPr/>
            </a:pPr>
            <a:r>
              <a:rPr lang="en-US" sz="2400" dirty="0"/>
              <a:t>Stimulants </a:t>
            </a:r>
          </a:p>
          <a:p>
            <a:pPr marL="342900" indent="-342900" eaLnBrk="1" hangingPunct="1">
              <a:buFont typeface="Arial" pitchFamily="34" charset="0"/>
              <a:buChar char="•"/>
              <a:defRPr/>
            </a:pPr>
            <a:r>
              <a:rPr lang="en-US" sz="2400" dirty="0" smtClean="0"/>
              <a:t>Hallucinogens</a:t>
            </a:r>
            <a:endParaRPr lang="en-US" sz="2400" dirty="0"/>
          </a:p>
          <a:p>
            <a:pPr eaLnBrk="1" hangingPunct="1">
              <a:defRPr/>
            </a:pPr>
            <a:r>
              <a:rPr lang="en-US" sz="2400" dirty="0" smtClean="0">
                <a:ea typeface="ＭＳ Ｐゴシック"/>
                <a:cs typeface="ＭＳ Ｐゴシック"/>
              </a:rPr>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pPr eaLnBrk="1" hangingPunct="1"/>
            <a:r>
              <a:rPr lang="en-US" smtClean="0">
                <a:ea typeface="ＭＳ Ｐゴシック"/>
                <a:cs typeface="ＭＳ Ｐゴシック"/>
              </a:rPr>
              <a:t>Historical Snapshot of Substance Use Among R.T.s</a:t>
            </a:r>
          </a:p>
        </p:txBody>
      </p:sp>
      <p:sp>
        <p:nvSpPr>
          <p:cNvPr id="40962" name="Content Placeholder 2"/>
          <p:cNvSpPr>
            <a:spLocks noGrp="1"/>
          </p:cNvSpPr>
          <p:nvPr>
            <p:ph idx="1"/>
          </p:nvPr>
        </p:nvSpPr>
        <p:spPr>
          <a:xfrm>
            <a:off x="152400" y="1828800"/>
            <a:ext cx="8839200" cy="3886200"/>
          </a:xfrm>
        </p:spPr>
        <p:txBody>
          <a:bodyPr/>
          <a:lstStyle/>
          <a:p>
            <a:pPr eaLnBrk="1" hangingPunct="1"/>
            <a:r>
              <a:rPr lang="en-US" sz="2400" smtClean="0">
                <a:ea typeface="ＭＳ Ｐゴシック"/>
                <a:cs typeface="ＭＳ Ｐゴシック"/>
              </a:rPr>
              <a:t>Little current research exists specifically about radiologic technologists and substance abuse, but a study published in </a:t>
            </a:r>
            <a:r>
              <a:rPr lang="en-US" sz="2400" i="1" smtClean="0">
                <a:ea typeface="ＭＳ Ｐゴシック"/>
                <a:cs typeface="ＭＳ Ｐゴシック"/>
              </a:rPr>
              <a:t>Radiologic Technology</a:t>
            </a:r>
            <a:r>
              <a:rPr lang="en-US" sz="2400" smtClean="0">
                <a:ea typeface="ＭＳ Ｐゴシック"/>
                <a:cs typeface="ＭＳ Ｐゴシック"/>
              </a:rPr>
              <a:t> in 1998 examined alcohol and drug use among registered technologists (R.T.s) in the mid-1990s. </a:t>
            </a:r>
          </a:p>
          <a:p>
            <a:pPr eaLnBrk="1" hangingPunct="1"/>
            <a:r>
              <a:rPr lang="en-US" sz="2400" smtClean="0">
                <a:ea typeface="ＭＳ Ｐゴシック"/>
                <a:cs typeface="ＭＳ Ｐゴシック"/>
              </a:rPr>
              <a:t>In August 1995, 2500 randomly selected members of the ASRT were mailed questionnaires that included 42 Likert-scaled questions about their alcohol consumption patterns, alcohol-related behaviors, attitudes toward drinking, and drug use. Survey results suggested that only small percentages of respondents abused either alcohol or drugs. However, the survey results were self-reported and, as the researchers noted, “few individuals are willing to admit the use of illegal drugs.” Thus, the actual numbers of drug users likely were higher.</a:t>
            </a:r>
          </a:p>
          <a:p>
            <a:pPr eaLnBrk="1" hangingPunct="1"/>
            <a:endParaRPr lang="en-US" sz="2400" smtClean="0">
              <a:ea typeface="ＭＳ Ｐゴシック"/>
              <a:cs typeface="ＭＳ Ｐゴシック"/>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pPr eaLnBrk="1" hangingPunct="1"/>
            <a:r>
              <a:rPr lang="en-US" smtClean="0">
                <a:ea typeface="ＭＳ Ｐゴシック"/>
                <a:cs typeface="ＭＳ Ｐゴシック"/>
              </a:rPr>
              <a:t>Causes of Abuse and Addiction: Biological Factors</a:t>
            </a:r>
          </a:p>
        </p:txBody>
      </p:sp>
      <p:sp>
        <p:nvSpPr>
          <p:cNvPr id="41986" name="Content Placeholder 2"/>
          <p:cNvSpPr>
            <a:spLocks noGrp="1"/>
          </p:cNvSpPr>
          <p:nvPr>
            <p:ph idx="1"/>
          </p:nvPr>
        </p:nvSpPr>
        <p:spPr>
          <a:xfrm>
            <a:off x="152400" y="1828800"/>
            <a:ext cx="8839200" cy="3886200"/>
          </a:xfrm>
        </p:spPr>
        <p:txBody>
          <a:bodyPr/>
          <a:lstStyle/>
          <a:p>
            <a:pPr eaLnBrk="1" hangingPunct="1"/>
            <a:r>
              <a:rPr lang="en-US" sz="2400" smtClean="0">
                <a:ea typeface="ＭＳ Ｐゴシック"/>
                <a:cs typeface="ＭＳ Ｐゴシック"/>
              </a:rPr>
              <a:t>Substance abuse and addiction clearly have a genetic component. In fact, genetics is believed to account for 50% of addiction to alcohol.</a:t>
            </a:r>
            <a:r>
              <a:rPr lang="en-US" sz="2400" baseline="30000" smtClean="0">
                <a:ea typeface="ＭＳ Ｐゴシック"/>
                <a:cs typeface="ＭＳ Ｐゴシック"/>
              </a:rPr>
              <a:t> </a:t>
            </a:r>
            <a:r>
              <a:rPr lang="en-US" sz="2400" smtClean="0">
                <a:ea typeface="ＭＳ Ｐゴシック"/>
                <a:cs typeface="ＭＳ Ｐゴシック"/>
              </a:rPr>
              <a:t>Addiction to cocaine and opioids also is likely to be heritable, although not to the same extent as alcohol addiction. </a:t>
            </a:r>
          </a:p>
          <a:p>
            <a:pPr eaLnBrk="1" hangingPunct="1"/>
            <a:r>
              <a:rPr lang="en-US" sz="2400" smtClean="0">
                <a:ea typeface="ＭＳ Ｐゴシック"/>
                <a:cs typeface="ＭＳ Ｐゴシック"/>
              </a:rPr>
              <a:t>Individual variations in the brain’s reward systems also are thought to contribute to abuse and addiction. When dopamine receptors in the brain’s nucleus accumbens are stimulated, the individual experiences pleasure. Neural pathways in the brain influence how important that pleasure is to an individual and how strongly he or she wants it. </a:t>
            </a:r>
          </a:p>
          <a:p>
            <a:pPr eaLnBrk="1" hangingPunct="1"/>
            <a:r>
              <a:rPr lang="en-US" sz="2400" smtClean="0">
                <a:ea typeface="ＭＳ Ｐゴシック"/>
                <a:cs typeface="ＭＳ Ｐゴシック"/>
              </a:rPr>
              <a:t>Age is also a key risk factor for abuse and addiction. Among abusers, 96% began using substances before 21 years of age.</a:t>
            </a:r>
          </a:p>
          <a:p>
            <a:pPr eaLnBrk="1" hangingPunct="1"/>
            <a:r>
              <a:rPr lang="en-US" sz="2400" smtClean="0">
                <a:ea typeface="ＭＳ Ｐゴシック"/>
                <a:cs typeface="ＭＳ Ｐゴシック"/>
              </a:rPr>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pPr eaLnBrk="1" hangingPunct="1"/>
            <a:r>
              <a:rPr lang="en-US" smtClean="0">
                <a:ea typeface="ＭＳ Ｐゴシック"/>
                <a:cs typeface="ＭＳ Ｐゴシック"/>
              </a:rPr>
              <a:t>Causes of Abuse and Addiction: Psychological Factors</a:t>
            </a:r>
          </a:p>
        </p:txBody>
      </p:sp>
      <p:sp>
        <p:nvSpPr>
          <p:cNvPr id="43010" name="Content Placeholder 2"/>
          <p:cNvSpPr>
            <a:spLocks noGrp="1"/>
          </p:cNvSpPr>
          <p:nvPr>
            <p:ph idx="1"/>
          </p:nvPr>
        </p:nvSpPr>
        <p:spPr>
          <a:xfrm>
            <a:off x="152400" y="1828800"/>
            <a:ext cx="8839200" cy="3886200"/>
          </a:xfrm>
        </p:spPr>
        <p:txBody>
          <a:bodyPr/>
          <a:lstStyle/>
          <a:p>
            <a:pPr eaLnBrk="1" hangingPunct="1"/>
            <a:r>
              <a:rPr lang="en-US" sz="2400" smtClean="0">
                <a:ea typeface="ＭＳ Ｐゴシック"/>
                <a:cs typeface="ＭＳ Ｐゴシック"/>
              </a:rPr>
              <a:t>Substance abuse and addiction often are associated with other psychological conditions, including depression, anxiety , post-traumatic stress disorder, bipolar disorder, and schizophrenia.</a:t>
            </a:r>
            <a:r>
              <a:rPr lang="en-US" sz="2400" baseline="30000" smtClean="0">
                <a:ea typeface="ＭＳ Ｐゴシック"/>
                <a:cs typeface="ＭＳ Ｐゴシック"/>
              </a:rPr>
              <a:t> </a:t>
            </a:r>
          </a:p>
          <a:p>
            <a:pPr eaLnBrk="1" hangingPunct="1"/>
            <a:r>
              <a:rPr lang="en-US" sz="2400" smtClean="0">
                <a:ea typeface="ＭＳ Ｐゴシック"/>
                <a:cs typeface="ＭＳ Ｐゴシック"/>
              </a:rPr>
              <a:t>In addition, an impulsive personality, desire for excitement, and “sensation-seeking behavior” are sometimes associated with substance abuse and addiction. Among nurses, Talbert linked “a family history of emotional impairment, alcoholism, drug use, or emotional abuse” to increased likelihood of substance abuse. Along with one’s parents and other family members, drug-using friends and acquaintances during adolescence can influence drug use and abuse. </a:t>
            </a:r>
          </a:p>
          <a:p>
            <a:pPr eaLnBrk="1" hangingPunct="1"/>
            <a:r>
              <a:rPr lang="en-US" sz="2400" smtClean="0">
                <a:ea typeface="ＭＳ Ｐゴシック"/>
                <a:cs typeface="ＭＳ Ｐゴシック"/>
              </a:rPr>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pPr eaLnBrk="1" hangingPunct="1"/>
            <a:r>
              <a:rPr lang="en-US" smtClean="0">
                <a:ea typeface="ＭＳ Ｐゴシック"/>
                <a:cs typeface="ＭＳ Ｐゴシック"/>
              </a:rPr>
              <a:t>Causes of Abuse and Addiction: Occupational Factors</a:t>
            </a:r>
          </a:p>
        </p:txBody>
      </p:sp>
      <p:sp>
        <p:nvSpPr>
          <p:cNvPr id="44034" name="Content Placeholder 2"/>
          <p:cNvSpPr>
            <a:spLocks noGrp="1"/>
          </p:cNvSpPr>
          <p:nvPr>
            <p:ph idx="1"/>
          </p:nvPr>
        </p:nvSpPr>
        <p:spPr>
          <a:xfrm>
            <a:off x="152400" y="1828800"/>
            <a:ext cx="8839200" cy="3886200"/>
          </a:xfrm>
        </p:spPr>
        <p:txBody>
          <a:bodyPr/>
          <a:lstStyle/>
          <a:p>
            <a:pPr eaLnBrk="1" hangingPunct="1"/>
            <a:r>
              <a:rPr lang="en-US" sz="2400" smtClean="0">
                <a:ea typeface="ＭＳ Ｐゴシック"/>
                <a:cs typeface="ＭＳ Ｐゴシック"/>
              </a:rPr>
              <a:t>Possible occupational risk factors include high stress levels, access to drugs at work, and a sense of comfort or control regarding drugs. </a:t>
            </a:r>
          </a:p>
          <a:p>
            <a:pPr eaLnBrk="1" hangingPunct="1"/>
            <a:r>
              <a:rPr lang="en-US" sz="2400" smtClean="0">
                <a:ea typeface="ＭＳ Ｐゴシック"/>
                <a:cs typeface="ＭＳ Ｐゴシック"/>
              </a:rPr>
              <a:t>Working irregular shifts, night shifts, and extra hours all contribute to work-related stress, as do difficult relationships with coworkers and caring for patients who are acutely ill or seriously injured. Health care professionals may turn to substance use as a mechanism for coping with stressful working conditions. Additional job-related stresses may include a lack of professional support, lack of opportunity for advancement on the job, work overload, and role ambiguity.</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pPr eaLnBrk="1" hangingPunct="1"/>
            <a:r>
              <a:rPr lang="en-US" smtClean="0">
                <a:ea typeface="ＭＳ Ｐゴシック"/>
                <a:cs typeface="ＭＳ Ｐゴシック"/>
              </a:rPr>
              <a:t>Causes of Abuse and Addiction: Occupational Factors</a:t>
            </a:r>
          </a:p>
        </p:txBody>
      </p:sp>
      <p:sp>
        <p:nvSpPr>
          <p:cNvPr id="45058" name="Content Placeholder 2"/>
          <p:cNvSpPr>
            <a:spLocks noGrp="1"/>
          </p:cNvSpPr>
          <p:nvPr>
            <p:ph idx="1"/>
          </p:nvPr>
        </p:nvSpPr>
        <p:spPr>
          <a:xfrm>
            <a:off x="152400" y="1828800"/>
            <a:ext cx="8839200" cy="3886200"/>
          </a:xfrm>
        </p:spPr>
        <p:txBody>
          <a:bodyPr/>
          <a:lstStyle/>
          <a:p>
            <a:pPr eaLnBrk="1" hangingPunct="1"/>
            <a:r>
              <a:rPr lang="en-US" sz="2400" smtClean="0">
                <a:ea typeface="ＭＳ Ｐゴシック"/>
                <a:cs typeface="ＭＳ Ｐゴシック"/>
              </a:rPr>
              <a:t>Another factor is that health care professionals have more access to drugs than most other people do. And because of their training in pharmacology and knowledge of drugs, they may feel less vulnerable to abuse and addiction than they otherwise would.</a:t>
            </a:r>
          </a:p>
          <a:p>
            <a:pPr eaLnBrk="1" hangingPunct="1"/>
            <a:r>
              <a:rPr lang="en-US" sz="2400" smtClean="0">
                <a:ea typeface="ＭＳ Ｐゴシック"/>
                <a:cs typeface="ＭＳ Ｐゴシック"/>
              </a:rPr>
              <a:t>Exposure to death and dying also may influence substance abuse  in health care professionals.</a:t>
            </a:r>
          </a:p>
          <a:p>
            <a:pPr eaLnBrk="1" hangingPunct="1"/>
            <a:r>
              <a:rPr lang="en-US" sz="2400" smtClean="0">
                <a:ea typeface="ＭＳ Ｐゴシック"/>
                <a:cs typeface="ＭＳ Ｐゴシック"/>
              </a:rPr>
              <a:t>Physicians also may demonstrate perfectionism and a strong drive to achieve, which could factor into substance abuse and addiction.</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pPr eaLnBrk="1" hangingPunct="1"/>
            <a:r>
              <a:rPr lang="en-US" smtClean="0">
                <a:ea typeface="ＭＳ Ｐゴシック"/>
                <a:cs typeface="ＭＳ Ｐゴシック"/>
              </a:rPr>
              <a:t>How Addiction Occurs</a:t>
            </a:r>
          </a:p>
        </p:txBody>
      </p:sp>
      <p:sp>
        <p:nvSpPr>
          <p:cNvPr id="46082" name="Content Placeholder 2"/>
          <p:cNvSpPr>
            <a:spLocks noGrp="1"/>
          </p:cNvSpPr>
          <p:nvPr>
            <p:ph idx="1"/>
          </p:nvPr>
        </p:nvSpPr>
        <p:spPr>
          <a:xfrm>
            <a:off x="152400" y="1493838"/>
            <a:ext cx="8839200" cy="4221162"/>
          </a:xfrm>
        </p:spPr>
        <p:txBody>
          <a:bodyPr/>
          <a:lstStyle/>
          <a:p>
            <a:pPr eaLnBrk="1" hangingPunct="1"/>
            <a:r>
              <a:rPr lang="en-US" sz="2400" smtClean="0">
                <a:ea typeface="ＭＳ Ｐゴシック"/>
                <a:cs typeface="ＭＳ Ｐゴシック"/>
              </a:rPr>
              <a:t>Substance abuse affects the brain by changing the way that nerve cells transmit information. Chemicals in some drugs, including marijuana and heroin, mimic the brain’s natural neurotransmitters and send abnormal messages. Other drugs, such as cocaine and methamphetamine, prompt the brain to release more neurotransmitters than normal or prevent the brain from “recycling” brain chemicals as it normally would. Consequently, the brain becomes flooded with dopamine, a neurotransmitter associated with emotion and pleasure, and the user experiences a euphoric state. </a:t>
            </a:r>
          </a:p>
          <a:p>
            <a:pPr eaLnBrk="1" hangingPunct="1"/>
            <a:r>
              <a:rPr lang="en-US" sz="2400" smtClean="0">
                <a:ea typeface="ＭＳ Ｐゴシック"/>
                <a:cs typeface="ＭＳ Ｐゴシック"/>
              </a:rPr>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noChangeArrowheads="1"/>
          </p:cNvSpPr>
          <p:nvPr/>
        </p:nvSpPr>
        <p:spPr>
          <a:xfrm>
            <a:off x="0" y="2286000"/>
            <a:ext cx="9144000" cy="4191000"/>
          </a:xfrm>
          <a:prstGeom prst="rect">
            <a:avLst/>
          </a:prstGeom>
        </p:spPr>
        <p:txBody>
          <a:bodyPr>
            <a:normAutofit/>
          </a:bodyPr>
          <a:lstStyle/>
          <a:p>
            <a:pPr marL="342900" indent="-342900" algn="ctr" fontAlgn="auto">
              <a:spcBef>
                <a:spcPct val="20000"/>
              </a:spcBef>
              <a:spcAft>
                <a:spcPts val="0"/>
              </a:spcAft>
              <a:defRPr/>
            </a:pPr>
            <a:endParaRPr lang="en-US" sz="3200" dirty="0">
              <a:solidFill>
                <a:prstClr val="black"/>
              </a:solidFill>
              <a:latin typeface="Calibri"/>
              <a:ea typeface="ＭＳ Ｐゴシック" charset="0"/>
              <a:cs typeface="+mn-cs"/>
            </a:endParaRPr>
          </a:p>
        </p:txBody>
      </p:sp>
      <p:sp>
        <p:nvSpPr>
          <p:cNvPr id="27650" name="Titre 1"/>
          <p:cNvSpPr>
            <a:spLocks noGrp="1"/>
          </p:cNvSpPr>
          <p:nvPr>
            <p:ph type="title"/>
          </p:nvPr>
        </p:nvSpPr>
        <p:spPr/>
        <p:txBody>
          <a:bodyPr/>
          <a:lstStyle/>
          <a:p>
            <a:pPr algn="l" eaLnBrk="1" hangingPunct="1"/>
            <a:r>
              <a:rPr lang="fr-CA" smtClean="0">
                <a:ea typeface="ＭＳ Ｐゴシック"/>
                <a:cs typeface="ＭＳ Ｐゴシック"/>
              </a:rPr>
              <a:t>Instructions:</a:t>
            </a:r>
          </a:p>
        </p:txBody>
      </p:sp>
      <p:sp>
        <p:nvSpPr>
          <p:cNvPr id="2" name="Content Placeholder 1"/>
          <p:cNvSpPr>
            <a:spLocks noGrp="1"/>
          </p:cNvSpPr>
          <p:nvPr>
            <p:ph idx="1"/>
          </p:nvPr>
        </p:nvSpPr>
        <p:spPr>
          <a:xfrm>
            <a:off x="457200" y="1752600"/>
            <a:ext cx="8229600" cy="4221163"/>
          </a:xfrm>
        </p:spPr>
        <p:txBody>
          <a:bodyPr>
            <a:normAutofit fontScale="92500" lnSpcReduction="10000"/>
          </a:bodyPr>
          <a:lstStyle/>
          <a:p>
            <a:pPr eaLnBrk="1" hangingPunct="1">
              <a:spcBef>
                <a:spcPts val="1320"/>
              </a:spcBef>
              <a:defRPr/>
            </a:pPr>
            <a:r>
              <a:rPr lang="en-US" sz="3000" dirty="0" smtClean="0"/>
              <a:t>This presentation provides a framework for educators and students to use Directed Reading content published in </a:t>
            </a:r>
            <a:r>
              <a:rPr lang="en-US" sz="3000" i="1" dirty="0" smtClean="0"/>
              <a:t>Radiologic Technology</a:t>
            </a:r>
            <a:r>
              <a:rPr lang="en-US" sz="3000" dirty="0" smtClean="0"/>
              <a:t>. </a:t>
            </a:r>
            <a:r>
              <a:rPr lang="en-US" sz="3000" u="sng" dirty="0" smtClean="0"/>
              <a:t>This information should be modified</a:t>
            </a:r>
            <a:r>
              <a:rPr lang="en-US" sz="3000" dirty="0" smtClean="0"/>
              <a:t> to:</a:t>
            </a:r>
          </a:p>
          <a:p>
            <a:pPr marL="628650" lvl="1" eaLnBrk="1" hangingPunct="1">
              <a:spcBef>
                <a:spcPts val="1320"/>
              </a:spcBef>
              <a:buFont typeface="+mj-lt"/>
              <a:buAutoNum type="arabicPeriod"/>
              <a:defRPr/>
            </a:pPr>
            <a:r>
              <a:rPr lang="en-US" sz="2400" dirty="0" smtClean="0">
                <a:cs typeface="+mn-cs"/>
              </a:rPr>
              <a:t>Meet the educational level of the audience.</a:t>
            </a:r>
          </a:p>
          <a:p>
            <a:pPr marL="628650" lvl="1" eaLnBrk="1" hangingPunct="1">
              <a:spcBef>
                <a:spcPts val="1320"/>
              </a:spcBef>
              <a:buFont typeface="+mj-lt"/>
              <a:buAutoNum type="arabicPeriod"/>
              <a:defRPr/>
            </a:pPr>
            <a:r>
              <a:rPr lang="en-US" sz="2400" dirty="0" smtClean="0">
                <a:cs typeface="+mn-cs"/>
              </a:rPr>
              <a:t>Highlight the points in an instructor’s discussion or presentation. </a:t>
            </a:r>
          </a:p>
          <a:p>
            <a:pPr eaLnBrk="1" hangingPunct="1">
              <a:spcBef>
                <a:spcPts val="1320"/>
              </a:spcBef>
              <a:defRPr/>
            </a:pPr>
            <a:r>
              <a:rPr lang="en-US" sz="3000" dirty="0" smtClean="0"/>
              <a:t>The images are provided to enhance the learning experience and should not be reproduced for other purposes. </a:t>
            </a:r>
          </a:p>
          <a:p>
            <a:pPr eaLnBrk="1" hangingPunct="1">
              <a:defRPr/>
            </a:pPr>
            <a:endParaRPr lang="en-US" dirty="0"/>
          </a:p>
        </p:txBody>
      </p:sp>
      <p:pic>
        <p:nvPicPr>
          <p:cNvPr id="27652" name="Picture 2" descr="O:\Academic\DRs in the Classroom\PtInfo_header.jpg"/>
          <p:cNvPicPr>
            <a:picLocks noChangeAspect="1" noChangeArrowheads="1"/>
          </p:cNvPicPr>
          <p:nvPr/>
        </p:nvPicPr>
        <p:blipFill>
          <a:blip r:embed="rId3"/>
          <a:srcRect/>
          <a:stretch>
            <a:fillRect/>
          </a:stretch>
        </p:blipFill>
        <p:spPr bwMode="auto">
          <a:xfrm>
            <a:off x="73025" y="0"/>
            <a:ext cx="9070975" cy="8001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pPr eaLnBrk="1" hangingPunct="1"/>
            <a:r>
              <a:rPr lang="en-US" smtClean="0">
                <a:ea typeface="ＭＳ Ｐゴシック"/>
                <a:cs typeface="ＭＳ Ｐゴシック"/>
              </a:rPr>
              <a:t>How Addiction Occurs</a:t>
            </a:r>
          </a:p>
        </p:txBody>
      </p:sp>
      <p:sp>
        <p:nvSpPr>
          <p:cNvPr id="47106" name="Content Placeholder 2"/>
          <p:cNvSpPr>
            <a:spLocks noGrp="1"/>
          </p:cNvSpPr>
          <p:nvPr>
            <p:ph idx="1"/>
          </p:nvPr>
        </p:nvSpPr>
        <p:spPr>
          <a:xfrm>
            <a:off x="152400" y="1493838"/>
            <a:ext cx="8839200" cy="4221162"/>
          </a:xfrm>
        </p:spPr>
        <p:txBody>
          <a:bodyPr/>
          <a:lstStyle/>
          <a:p>
            <a:pPr eaLnBrk="1" hangingPunct="1"/>
            <a:r>
              <a:rPr lang="en-US" sz="2400" smtClean="0">
                <a:ea typeface="ＭＳ Ｐゴシック"/>
                <a:cs typeface="ＭＳ Ｐゴシック"/>
              </a:rPr>
              <a:t>In addition, substance abuse can cause an almost immediate release of dopamines, especially when the drugs are smoked or injected, and the effects may last longer. Thus, the immediate physiological response to drug use far exceeds the response associated with other activities, and substance users are strongly motivated to continue.</a:t>
            </a:r>
          </a:p>
          <a:p>
            <a:pPr eaLnBrk="1" hangingPunct="1"/>
            <a:r>
              <a:rPr lang="en-US" sz="2400" smtClean="0">
                <a:ea typeface="ＭＳ Ｐゴシック"/>
                <a:cs typeface="ＭＳ Ｐゴシック"/>
              </a:rPr>
              <a:t>When substance use continues, the brain compensates by decreasing dopamine production or the numbers of dopamine receptors, thus reducing the brain’s sensitivity to dopamine. As a result, the user derives less pleasure from a substance, as well as other activities that normally are pleasurable. To continue receiving the rewards associated with substance use, the user must use more of the substance. This effect is known as drug tolerance.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p:txBody>
          <a:bodyPr/>
          <a:lstStyle/>
          <a:p>
            <a:pPr eaLnBrk="1" hangingPunct="1"/>
            <a:r>
              <a:rPr lang="en-US" smtClean="0">
                <a:ea typeface="ＭＳ Ｐゴシック"/>
                <a:cs typeface="ＭＳ Ｐゴシック"/>
              </a:rPr>
              <a:t>How Addiction Occurs</a:t>
            </a:r>
          </a:p>
        </p:txBody>
      </p:sp>
      <p:sp>
        <p:nvSpPr>
          <p:cNvPr id="48130" name="Content Placeholder 2"/>
          <p:cNvSpPr>
            <a:spLocks noGrp="1"/>
          </p:cNvSpPr>
          <p:nvPr>
            <p:ph idx="1"/>
          </p:nvPr>
        </p:nvSpPr>
        <p:spPr>
          <a:xfrm>
            <a:off x="152400" y="1493838"/>
            <a:ext cx="8839200" cy="4221162"/>
          </a:xfrm>
        </p:spPr>
        <p:txBody>
          <a:bodyPr/>
          <a:lstStyle/>
          <a:p>
            <a:pPr eaLnBrk="1" hangingPunct="1"/>
            <a:r>
              <a:rPr lang="en-US" sz="2400" smtClean="0">
                <a:ea typeface="ＭＳ Ｐゴシック"/>
                <a:cs typeface="ＭＳ Ｐゴシック"/>
              </a:rPr>
              <a:t>Long-term drug abuse also affects levels of glutamate, another neurotransmitter. Glutamate is involved both with rewards and with cognition. Brain images of substance abusers show changes in areas of the brain associated with learning, self-control, decision making, and judgment. </a:t>
            </a:r>
          </a:p>
          <a:p>
            <a:pPr eaLnBrk="1" hangingPunct="1"/>
            <a:r>
              <a:rPr lang="en-US" sz="2400" smtClean="0">
                <a:ea typeface="ＭＳ Ｐゴシック"/>
                <a:cs typeface="ＭＳ Ｐゴシック"/>
              </a:rPr>
              <a:t>Compulsive behavior, including compulsive drug seeking, is a consequence of these brain changes. Therefore, although the initial decision to begin using drugs usually is voluntary, continued use may be beyond the individual’s control without treatment and support.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p:txBody>
          <a:bodyPr/>
          <a:lstStyle/>
          <a:p>
            <a:pPr eaLnBrk="1" hangingPunct="1"/>
            <a:r>
              <a:rPr lang="en-US" smtClean="0">
                <a:ea typeface="ＭＳ Ｐゴシック"/>
                <a:cs typeface="ＭＳ Ｐゴシック"/>
              </a:rPr>
              <a:t>Drug Diversion Within Health Care Facilities</a:t>
            </a:r>
          </a:p>
        </p:txBody>
      </p:sp>
      <p:sp>
        <p:nvSpPr>
          <p:cNvPr id="49154" name="Content Placeholder 2"/>
          <p:cNvSpPr>
            <a:spLocks noGrp="1"/>
          </p:cNvSpPr>
          <p:nvPr>
            <p:ph idx="1"/>
          </p:nvPr>
        </p:nvSpPr>
        <p:spPr>
          <a:xfrm>
            <a:off x="152400" y="1752600"/>
            <a:ext cx="8839200" cy="4221163"/>
          </a:xfrm>
        </p:spPr>
        <p:txBody>
          <a:bodyPr/>
          <a:lstStyle/>
          <a:p>
            <a:pPr eaLnBrk="1" hangingPunct="1"/>
            <a:r>
              <a:rPr lang="en-US" sz="2400" smtClean="0">
                <a:ea typeface="ＭＳ Ｐゴシック"/>
                <a:cs typeface="ＭＳ Ｐゴシック"/>
              </a:rPr>
              <a:t>Unless adequate controls are in place, it is often easy to divert drugs prescribed for patients in health care facilities. Employees might steal drugs for personal use or for financial gain, and occasionally, visitors or patients are responsible for drug thefts. Some reported reasons for diverting controlled substances at work include stress relief, to improve one’s job performance and attention, and self-medication. </a:t>
            </a:r>
          </a:p>
          <a:p>
            <a:pPr eaLnBrk="1" hangingPunct="1"/>
            <a:r>
              <a:rPr lang="en-US" sz="2400" smtClean="0">
                <a:ea typeface="ＭＳ Ｐゴシック"/>
                <a:cs typeface="ＭＳ Ｐゴシック"/>
              </a:rPr>
              <a:t>A health care professional might divert drugs by keeping “as needed” medications for his or her own use, self-administering wasted drugs, or giving the patient a partial dose and taking the remainder.</a:t>
            </a:r>
          </a:p>
          <a:p>
            <a:pPr eaLnBrk="1" hangingPunct="1"/>
            <a:r>
              <a:rPr lang="en-US" sz="2400" smtClean="0">
                <a:ea typeface="ＭＳ Ｐゴシック"/>
                <a:cs typeface="ＭＳ Ｐゴシック"/>
              </a:rPr>
              <a:t>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p:txBody>
          <a:bodyPr/>
          <a:lstStyle/>
          <a:p>
            <a:pPr eaLnBrk="1" hangingPunct="1"/>
            <a:r>
              <a:rPr lang="en-US" smtClean="0">
                <a:ea typeface="ＭＳ Ｐゴシック"/>
                <a:cs typeface="ＭＳ Ｐゴシック"/>
              </a:rPr>
              <a:t>Drug Diversion Within Health Care Facilities</a:t>
            </a:r>
          </a:p>
        </p:txBody>
      </p:sp>
      <p:sp>
        <p:nvSpPr>
          <p:cNvPr id="50178" name="Content Placeholder 2"/>
          <p:cNvSpPr>
            <a:spLocks noGrp="1"/>
          </p:cNvSpPr>
          <p:nvPr>
            <p:ph idx="1"/>
          </p:nvPr>
        </p:nvSpPr>
        <p:spPr>
          <a:xfrm>
            <a:off x="152400" y="1752600"/>
            <a:ext cx="8839200" cy="4221163"/>
          </a:xfrm>
        </p:spPr>
        <p:txBody>
          <a:bodyPr/>
          <a:lstStyle/>
          <a:p>
            <a:pPr eaLnBrk="1" hangingPunct="1"/>
            <a:r>
              <a:rPr lang="en-US" sz="2400" smtClean="0">
                <a:ea typeface="ＭＳ Ｐゴシック"/>
                <a:cs typeface="ＭＳ Ｐゴシック"/>
              </a:rPr>
              <a:t>To address drug diversion in its facilities, the Mayo Clinic established drug diversion response teams composed of employees from its pharmacy, security, human resources, legal, nursing, and administration departments. </a:t>
            </a:r>
          </a:p>
          <a:p>
            <a:pPr eaLnBrk="1" hangingPunct="1"/>
            <a:r>
              <a:rPr lang="en-US" sz="2400" smtClean="0">
                <a:ea typeface="ＭＳ Ｐゴシック"/>
                <a:cs typeface="ＭＳ Ｐゴシック"/>
              </a:rPr>
              <a:t>Any employee who suspects drug diversion can trigger a team investigation by notifying his or her supervisor. If an employee is suspected of being impaired on the job, that person is immediately removed from duty and tested for drugs. Depending on the outcome of the initial investigation, additional steps may be taken, such as an interview with the employee, ongoing surveillance, additional drug testing, and notification of law enforcement agencies such as local police and the Drug Enforcement Agency.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a:xfrm>
            <a:off x="457200" y="685800"/>
            <a:ext cx="8229600" cy="1143000"/>
          </a:xfrm>
        </p:spPr>
        <p:txBody>
          <a:bodyPr/>
          <a:lstStyle/>
          <a:p>
            <a:pPr eaLnBrk="1" hangingPunct="1"/>
            <a:r>
              <a:rPr lang="en-US" sz="4000" smtClean="0">
                <a:ea typeface="ＭＳ Ｐゴシック"/>
                <a:cs typeface="ＭＳ Ｐゴシック"/>
              </a:rPr>
              <a:t>Effects of Substance Abuse and Drug Diversion in Health Care Facilities</a:t>
            </a:r>
          </a:p>
        </p:txBody>
      </p:sp>
      <p:sp>
        <p:nvSpPr>
          <p:cNvPr id="51202" name="Content Placeholder 2"/>
          <p:cNvSpPr>
            <a:spLocks noGrp="1"/>
          </p:cNvSpPr>
          <p:nvPr>
            <p:ph idx="1"/>
          </p:nvPr>
        </p:nvSpPr>
        <p:spPr>
          <a:xfrm>
            <a:off x="152400" y="1752600"/>
            <a:ext cx="8839200" cy="4221163"/>
          </a:xfrm>
        </p:spPr>
        <p:txBody>
          <a:bodyPr/>
          <a:lstStyle/>
          <a:p>
            <a:pPr eaLnBrk="1" hangingPunct="1"/>
            <a:r>
              <a:rPr lang="en-US" sz="2400" smtClean="0">
                <a:ea typeface="ＭＳ Ｐゴシック"/>
                <a:cs typeface="ＭＳ Ｐゴシック"/>
              </a:rPr>
              <a:t>Many potential harms can result from substance abuse and drug diversion by health care professionals, one of the most obvious being injury to patients, including pain and anxiety among patients who did not receive the drugs prescribed for them. Transmission of infections from an infected health care worker to patients through contaminated syringes is another risk, with life-threatening implications in some instances. Substance-abusing health care workers also can be so impaired that they make serious mistakes that harm patients in a variety of other ways. </a:t>
            </a:r>
          </a:p>
          <a:p>
            <a:pPr eaLnBrk="1" hangingPunct="1"/>
            <a:r>
              <a:rPr lang="en-US" sz="2400" smtClean="0">
                <a:ea typeface="ＭＳ Ｐゴシック"/>
                <a:cs typeface="ＭＳ Ｐゴシック"/>
              </a:rPr>
              <a:t>If a health care professional addicted to or abusing drugs or alcohol harms a patient and the employer failed to detect the impairment, both the employee and his or her employer might be liable under civil law.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p:txBody>
          <a:bodyPr/>
          <a:lstStyle/>
          <a:p>
            <a:pPr eaLnBrk="1" hangingPunct="1"/>
            <a:r>
              <a:rPr lang="en-US" smtClean="0">
                <a:ea typeface="ＭＳ Ｐゴシック"/>
                <a:cs typeface="ＭＳ Ｐゴシック"/>
              </a:rPr>
              <a:t>The R.T.’s Responsibilities Regarding Substance Abuse</a:t>
            </a:r>
          </a:p>
        </p:txBody>
      </p:sp>
      <p:sp>
        <p:nvSpPr>
          <p:cNvPr id="52226" name="Content Placeholder 2"/>
          <p:cNvSpPr>
            <a:spLocks noGrp="1"/>
          </p:cNvSpPr>
          <p:nvPr>
            <p:ph idx="1"/>
          </p:nvPr>
        </p:nvSpPr>
        <p:spPr>
          <a:xfrm>
            <a:off x="152400" y="1752600"/>
            <a:ext cx="8839200" cy="4221163"/>
          </a:xfrm>
        </p:spPr>
        <p:txBody>
          <a:bodyPr/>
          <a:lstStyle/>
          <a:p>
            <a:pPr eaLnBrk="1" hangingPunct="1"/>
            <a:r>
              <a:rPr lang="en-US" sz="2400" smtClean="0">
                <a:ea typeface="ＭＳ Ｐゴシック"/>
                <a:cs typeface="ＭＳ Ｐゴシック"/>
              </a:rPr>
              <a:t>R.T.s and candidates violate the ARRT Standards of Ethics when they engage in or permit “actual or potential inability to practice radiologic technology with reasonable skill and safety to patients by reason of illness; use of alcohol, drugs, chemicals, or any other materials; or as a result of any mental or physical condition” or by “violating a state or federal narcotics or controlled-substance law.” </a:t>
            </a:r>
          </a:p>
          <a:p>
            <a:pPr eaLnBrk="1" hangingPunct="1"/>
            <a:r>
              <a:rPr lang="en-US" sz="2400" smtClean="0">
                <a:ea typeface="ＭＳ Ｐゴシック"/>
                <a:cs typeface="ＭＳ Ｐゴシック"/>
              </a:rPr>
              <a:t>Violators of these ethical rules are subject to investigation and sanctioning by the ARRT Ethics Committee. Sanctions can include reprimand, temporary suspension of registration, or revocation of certification, among other actions. The ARRT also may pursue civil and criminal penalties, when appropriate.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idx="4294967295"/>
          </p:nvPr>
        </p:nvSpPr>
        <p:spPr/>
        <p:txBody>
          <a:bodyPr/>
          <a:lstStyle/>
          <a:p>
            <a:pPr eaLnBrk="1" hangingPunct="1"/>
            <a:r>
              <a:rPr lang="en-US" smtClean="0">
                <a:ea typeface="ＭＳ Ｐゴシック"/>
                <a:cs typeface="ＭＳ Ｐゴシック"/>
              </a:rPr>
              <a:t>The R.T.’s Responsibilities Regarding Substance Abuse</a:t>
            </a:r>
          </a:p>
        </p:txBody>
      </p:sp>
      <p:sp>
        <p:nvSpPr>
          <p:cNvPr id="53250" name="Content Placeholder 2"/>
          <p:cNvSpPr>
            <a:spLocks noGrp="1"/>
          </p:cNvSpPr>
          <p:nvPr>
            <p:ph idx="4294967295"/>
          </p:nvPr>
        </p:nvSpPr>
        <p:spPr>
          <a:xfrm>
            <a:off x="152400" y="1752600"/>
            <a:ext cx="8839200" cy="4221163"/>
          </a:xfrm>
        </p:spPr>
        <p:txBody>
          <a:bodyPr/>
          <a:lstStyle/>
          <a:p>
            <a:pPr eaLnBrk="1" hangingPunct="1"/>
            <a:r>
              <a:rPr lang="en-US" sz="2400" smtClean="0">
                <a:ea typeface="ＭＳ Ｐゴシック"/>
                <a:cs typeface="ＭＳ Ｐゴシック"/>
              </a:rPr>
              <a:t>Health care professionals who believe they may have a substance use problem are encouraged to discuss the matter with their personal physician, manager or supervisor, or their employee assistance program. </a:t>
            </a:r>
          </a:p>
          <a:p>
            <a:pPr eaLnBrk="1" hangingPunct="1"/>
            <a:r>
              <a:rPr lang="en-US" sz="2400" smtClean="0">
                <a:ea typeface="ＭＳ Ｐゴシック"/>
                <a:cs typeface="ＭＳ Ｐゴシック"/>
              </a:rPr>
              <a:t>Those who suspect a colleague may have a problem should report it to their immediate supervisor or, if the supervisor is suspected, to the head of the department. The next steps are likely to be an interview with the health professional, tests to screen for drugs and alcohol, referral for an evaluation, treatment, and an aftercare program. </a:t>
            </a:r>
          </a:p>
          <a:p>
            <a:pPr eaLnBrk="1" hangingPunct="1"/>
            <a:r>
              <a:rPr lang="en-US" sz="2400" smtClean="0">
                <a:ea typeface="ＭＳ Ｐゴシック"/>
                <a:cs typeface="ＭＳ Ｐゴシック"/>
              </a:rPr>
              <a:t>Most health care professionals successfully return to work after treatment is complete.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p:cNvSpPr>
            <a:spLocks noGrp="1"/>
          </p:cNvSpPr>
          <p:nvPr>
            <p:ph type="title"/>
          </p:nvPr>
        </p:nvSpPr>
        <p:spPr/>
        <p:txBody>
          <a:bodyPr/>
          <a:lstStyle/>
          <a:p>
            <a:pPr eaLnBrk="1" hangingPunct="1"/>
            <a:r>
              <a:rPr lang="en-US" smtClean="0">
                <a:ea typeface="ＭＳ Ｐゴシック"/>
                <a:cs typeface="ＭＳ Ｐゴシック"/>
              </a:rPr>
              <a:t>Reluctance To Report Suspected Substance Abuse</a:t>
            </a:r>
          </a:p>
        </p:txBody>
      </p:sp>
      <p:sp>
        <p:nvSpPr>
          <p:cNvPr id="54274" name="Content Placeholder 2"/>
          <p:cNvSpPr>
            <a:spLocks noGrp="1"/>
          </p:cNvSpPr>
          <p:nvPr>
            <p:ph idx="1"/>
          </p:nvPr>
        </p:nvSpPr>
        <p:spPr>
          <a:xfrm>
            <a:off x="152400" y="1752600"/>
            <a:ext cx="8839200" cy="4221163"/>
          </a:xfrm>
        </p:spPr>
        <p:txBody>
          <a:bodyPr/>
          <a:lstStyle/>
          <a:p>
            <a:pPr eaLnBrk="1" hangingPunct="1"/>
            <a:r>
              <a:rPr lang="en-US" sz="2400" smtClean="0">
                <a:ea typeface="ＭＳ Ｐゴシック"/>
                <a:cs typeface="ＭＳ Ｐゴシック"/>
              </a:rPr>
              <a:t>Many reasons exist for why a health care professional might hesitate to speak up or get involved in a colleague’s suspected substance abuse. For example, one might not want to cause an otherwise capable coworker to lose his or her professional certification or unnecessarily jeopardize someone else’s job or professional reputation. Some people also worry that a substance-abusing coworker could become vindictive or violent if the problem is pointed out. Unfortunately, coworkers and supervisors sometimes enable substance use problems in other health care professionals. They might, for instance, overlook absences, assign a lighter workload, or ignore mistakes or other job-related problems. Thus, a substance abuser is sometimes protected from the consequences of his or her behavior and can continue to deny that a problem exists.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p:cNvSpPr>
          <p:nvPr>
            <p:ph type="title"/>
          </p:nvPr>
        </p:nvSpPr>
        <p:spPr/>
        <p:txBody>
          <a:bodyPr/>
          <a:lstStyle/>
          <a:p>
            <a:pPr eaLnBrk="1" hangingPunct="1"/>
            <a:r>
              <a:rPr lang="en-US" smtClean="0">
                <a:ea typeface="ＭＳ Ｐゴシック"/>
                <a:cs typeface="ＭＳ Ｐゴシック"/>
              </a:rPr>
              <a:t>Detecting Substance Abuse</a:t>
            </a:r>
          </a:p>
        </p:txBody>
      </p:sp>
      <p:sp>
        <p:nvSpPr>
          <p:cNvPr id="55298" name="Content Placeholder 2"/>
          <p:cNvSpPr>
            <a:spLocks noGrp="1"/>
          </p:cNvSpPr>
          <p:nvPr>
            <p:ph idx="1"/>
          </p:nvPr>
        </p:nvSpPr>
        <p:spPr>
          <a:xfrm>
            <a:off x="152400" y="1493838"/>
            <a:ext cx="8839200" cy="4221162"/>
          </a:xfrm>
        </p:spPr>
        <p:txBody>
          <a:bodyPr/>
          <a:lstStyle/>
          <a:p>
            <a:r>
              <a:rPr lang="en-US" sz="2400" smtClean="0">
                <a:ea typeface="ＭＳ Ｐゴシック"/>
                <a:cs typeface="ＭＳ Ｐゴシック"/>
              </a:rPr>
              <a:t>Identifying health care professionals who have substance abuse problems is particularly difficult. “Healthcare professionals seem to be good at hiding signs and symptoms of substance use,” and they may even consider themselves immune to substance abuse and addiction. </a:t>
            </a:r>
          </a:p>
          <a:p>
            <a:r>
              <a:rPr lang="en-US" sz="2400" smtClean="0">
                <a:ea typeface="ＭＳ Ｐゴシック"/>
                <a:cs typeface="ＭＳ Ｐゴシック"/>
              </a:rPr>
              <a:t>Furthermore, they tend to self-diagnose and self-treat substance use problems without consulting others. With opioid addiction in particular, health care professionals may continue to function relatively well on the job. On average, the time between development of an opioid abuse problem and its discovery is about 12 to 18 months. Close coworkers often are aware of substance abuse issues long before a manager or supervisor is alerted.</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p:txBody>
          <a:bodyPr/>
          <a:lstStyle/>
          <a:p>
            <a:pPr eaLnBrk="1" hangingPunct="1"/>
            <a:r>
              <a:rPr lang="en-US" smtClean="0">
                <a:ea typeface="ＭＳ Ｐゴシック"/>
                <a:cs typeface="ＭＳ Ｐゴシック"/>
              </a:rPr>
              <a:t>Treatment and Recovery</a:t>
            </a:r>
          </a:p>
        </p:txBody>
      </p:sp>
      <p:sp>
        <p:nvSpPr>
          <p:cNvPr id="56322" name="Content Placeholder 2"/>
          <p:cNvSpPr>
            <a:spLocks noGrp="1"/>
          </p:cNvSpPr>
          <p:nvPr>
            <p:ph idx="1"/>
          </p:nvPr>
        </p:nvSpPr>
        <p:spPr>
          <a:xfrm>
            <a:off x="152400" y="1447800"/>
            <a:ext cx="8839200" cy="3886200"/>
          </a:xfrm>
        </p:spPr>
        <p:txBody>
          <a:bodyPr/>
          <a:lstStyle/>
          <a:p>
            <a:pPr eaLnBrk="1" hangingPunct="1"/>
            <a:r>
              <a:rPr lang="en-US" sz="2400" smtClean="0">
                <a:ea typeface="ＭＳ Ｐゴシック"/>
                <a:cs typeface="ＭＳ Ｐゴシック"/>
              </a:rPr>
              <a:t>Regrettably, most people with substance addictions — about 90% — do not receive treatment, and for those who do, treatment often is inadequate. People with substance abuse and addiction problems do not seek or receive treatment for numerous reasons, including not knowing where to turn for help, lack of insurance coverage, the stigma associated with addiction, worry over privacy issues, lack of time, and insufficient treatment programs in one’s area. </a:t>
            </a:r>
          </a:p>
          <a:p>
            <a:pPr eaLnBrk="1" hangingPunct="1"/>
            <a:r>
              <a:rPr lang="en-US" sz="2400" smtClean="0">
                <a:ea typeface="ＭＳ Ｐゴシック"/>
                <a:cs typeface="ＭＳ Ｐゴシック"/>
              </a:rPr>
              <a:t>Furthermore, too many treatment programs offer substandard care, according to a 2012 report by the National Center on Addiction and Substance Abuse at Columbia University. The report found that most caregivers in addiction treatment programs are not medical professionals and lack the training and skills to offer appropriate care.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pPr eaLnBrk="1" hangingPunct="1"/>
            <a:r>
              <a:rPr lang="en-US" smtClean="0">
                <a:ea typeface="ＭＳ Ｐゴシック"/>
                <a:cs typeface="ＭＳ Ｐゴシック"/>
              </a:rPr>
              <a:t>Introduction</a:t>
            </a:r>
          </a:p>
        </p:txBody>
      </p:sp>
      <p:sp>
        <p:nvSpPr>
          <p:cNvPr id="29698" name="Content Placeholder 2"/>
          <p:cNvSpPr>
            <a:spLocks noGrp="1"/>
          </p:cNvSpPr>
          <p:nvPr>
            <p:ph idx="1"/>
          </p:nvPr>
        </p:nvSpPr>
        <p:spPr>
          <a:xfrm>
            <a:off x="152400" y="1447800"/>
            <a:ext cx="8839200" cy="4449763"/>
          </a:xfrm>
        </p:spPr>
        <p:txBody>
          <a:bodyPr/>
          <a:lstStyle/>
          <a:p>
            <a:pPr eaLnBrk="1" hangingPunct="1"/>
            <a:r>
              <a:rPr lang="en-US" sz="2400" dirty="0" smtClean="0">
                <a:ea typeface="ＭＳ Ｐゴシック"/>
                <a:cs typeface="ＭＳ Ｐゴシック"/>
              </a:rPr>
              <a:t>Radiologic technologists, like other health care professionals, are at risk for substance abuse and addiction. Substance abuse can have grave consequences for technologists, their patients, and their employers, and all technologists should be alert to the problem and prepared to address it. This article defines substance use terminology, identifies commonly abused substances and their effects, describes risk factors for substance abuse, and discusses possible signs of impairment. Radiologic technologists are reminded of their ethical responsibilities regarding substance use, and substance abuse treatment and prevention are addressed.</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p:cNvSpPr>
            <a:spLocks noGrp="1"/>
          </p:cNvSpPr>
          <p:nvPr>
            <p:ph type="title" idx="4294967295"/>
          </p:nvPr>
        </p:nvSpPr>
        <p:spPr/>
        <p:txBody>
          <a:bodyPr/>
          <a:lstStyle/>
          <a:p>
            <a:pPr eaLnBrk="1" hangingPunct="1"/>
            <a:r>
              <a:rPr lang="en-US" smtClean="0">
                <a:ea typeface="ＭＳ Ｐゴシック"/>
                <a:cs typeface="ＭＳ Ｐゴシック"/>
              </a:rPr>
              <a:t>Treatment and Recovery</a:t>
            </a:r>
          </a:p>
        </p:txBody>
      </p:sp>
      <p:sp>
        <p:nvSpPr>
          <p:cNvPr id="57346" name="Content Placeholder 2"/>
          <p:cNvSpPr>
            <a:spLocks noGrp="1"/>
          </p:cNvSpPr>
          <p:nvPr>
            <p:ph idx="4294967295"/>
          </p:nvPr>
        </p:nvSpPr>
        <p:spPr>
          <a:xfrm>
            <a:off x="152400" y="1447800"/>
            <a:ext cx="8839200" cy="3886200"/>
          </a:xfrm>
        </p:spPr>
        <p:txBody>
          <a:bodyPr/>
          <a:lstStyle/>
          <a:p>
            <a:pPr eaLnBrk="1" hangingPunct="1"/>
            <a:r>
              <a:rPr lang="en-US" sz="2400" smtClean="0">
                <a:ea typeface="ＭＳ Ｐゴシック"/>
                <a:cs typeface="ＭＳ Ｐゴシック"/>
              </a:rPr>
              <a:t>The goals of treatment for substance abuse are “understanding and acceptance of the concepts of abuse and dependence, identification...of triggers that prompt abuse, development of...coping skills and lastly, continued abstinence.” Best practices in addiction treatment require:  </a:t>
            </a:r>
          </a:p>
          <a:p>
            <a:pPr eaLnBrk="1" hangingPunct="1">
              <a:buFontTx/>
              <a:buChar char="•"/>
            </a:pPr>
            <a:r>
              <a:rPr lang="en-US" sz="2400" smtClean="0">
                <a:ea typeface="ＭＳ Ｐゴシック"/>
                <a:cs typeface="ＭＳ Ｐゴシック"/>
              </a:rPr>
              <a:t>Comprehensive assessment </a:t>
            </a:r>
          </a:p>
          <a:p>
            <a:pPr eaLnBrk="1" hangingPunct="1">
              <a:buFontTx/>
              <a:buChar char="•"/>
            </a:pPr>
            <a:r>
              <a:rPr lang="en-US" sz="2400" smtClean="0">
                <a:ea typeface="ＭＳ Ｐゴシック"/>
                <a:cs typeface="ＭＳ Ｐゴシック"/>
              </a:rPr>
              <a:t>Stabilization </a:t>
            </a:r>
          </a:p>
          <a:p>
            <a:pPr eaLnBrk="1" hangingPunct="1">
              <a:buFontTx/>
              <a:buChar char="•"/>
            </a:pPr>
            <a:r>
              <a:rPr lang="en-US" sz="2400" smtClean="0">
                <a:ea typeface="ＭＳ Ｐゴシック"/>
                <a:cs typeface="ＭＳ Ｐゴシック"/>
              </a:rPr>
              <a:t>Acute and chronic disease management </a:t>
            </a:r>
          </a:p>
          <a:p>
            <a:pPr eaLnBrk="1" hangingPunct="1">
              <a:buFontTx/>
              <a:buChar char="•"/>
            </a:pPr>
            <a:r>
              <a:rPr lang="en-US" sz="2400" smtClean="0">
                <a:ea typeface="ＭＳ Ｐゴシック"/>
                <a:cs typeface="ＭＳ Ｐゴシック"/>
              </a:rPr>
              <a:t>Support services</a:t>
            </a:r>
            <a:r>
              <a:rPr lang="en-US" smtClean="0">
                <a:ea typeface="ＭＳ Ｐゴシック"/>
                <a:cs typeface="ＭＳ Ｐゴシック"/>
              </a:rPr>
              <a:t>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p:cNvSpPr>
            <a:spLocks noGrp="1"/>
          </p:cNvSpPr>
          <p:nvPr>
            <p:ph type="title"/>
          </p:nvPr>
        </p:nvSpPr>
        <p:spPr/>
        <p:txBody>
          <a:bodyPr/>
          <a:lstStyle/>
          <a:p>
            <a:pPr eaLnBrk="1" hangingPunct="1"/>
            <a:r>
              <a:rPr lang="en-US" smtClean="0">
                <a:ea typeface="ＭＳ Ｐゴシック"/>
                <a:cs typeface="ＭＳ Ｐゴシック"/>
              </a:rPr>
              <a:t>Treatment and Recovery</a:t>
            </a:r>
          </a:p>
        </p:txBody>
      </p:sp>
      <p:sp>
        <p:nvSpPr>
          <p:cNvPr id="58370" name="Content Placeholder 2"/>
          <p:cNvSpPr>
            <a:spLocks noGrp="1"/>
          </p:cNvSpPr>
          <p:nvPr>
            <p:ph idx="1"/>
          </p:nvPr>
        </p:nvSpPr>
        <p:spPr>
          <a:xfrm>
            <a:off x="152400" y="1447800"/>
            <a:ext cx="8839200" cy="3886200"/>
          </a:xfrm>
        </p:spPr>
        <p:txBody>
          <a:bodyPr/>
          <a:lstStyle/>
          <a:p>
            <a:r>
              <a:rPr lang="en-US" sz="2400" dirty="0" smtClean="0">
                <a:ea typeface="ＭＳ Ｐゴシック"/>
                <a:cs typeface="ＭＳ Ｐゴシック"/>
              </a:rPr>
              <a:t>Perhaps most important, treatment should be individualized: “The research evidence clearly demonstrates that a one-size-fits-all approach to addiction treatment typically is a recipe for failure.” An individualized plan should take into account the “stage and severity” of addiction, any other health problems, past treatments for addiction, and other personal factors that could affect treatment outcomes. </a:t>
            </a:r>
          </a:p>
          <a:p>
            <a:r>
              <a:rPr lang="en-US" sz="2400" dirty="0" smtClean="0">
                <a:ea typeface="ＭＳ Ｐゴシック"/>
                <a:cs typeface="ＭＳ Ｐゴシック"/>
              </a:rPr>
              <a:t>Reported recovery rates for health care professionals with substance use disorders are highly variable, probably because of differences in treatment methods, the groups studied, and follow-up times. Most states have a physician health program to treat physicians and some other types of health professionals, such as dentists and pharmacists, who have a substance addiction or certain mental health issues.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p:txBody>
          <a:bodyPr/>
          <a:lstStyle/>
          <a:p>
            <a:pPr eaLnBrk="1" hangingPunct="1"/>
            <a:r>
              <a:rPr lang="en-US" sz="4200" dirty="0" smtClean="0">
                <a:ea typeface="ＭＳ Ｐゴシック"/>
                <a:cs typeface="ＭＳ Ｐゴシック"/>
              </a:rPr>
              <a:t>Evaluation of a Treatment Program</a:t>
            </a:r>
          </a:p>
        </p:txBody>
      </p:sp>
      <p:sp>
        <p:nvSpPr>
          <p:cNvPr id="59394" name="Content Placeholder 2"/>
          <p:cNvSpPr>
            <a:spLocks noGrp="1"/>
          </p:cNvSpPr>
          <p:nvPr>
            <p:ph idx="1"/>
          </p:nvPr>
        </p:nvSpPr>
        <p:spPr>
          <a:xfrm>
            <a:off x="152400" y="1524000"/>
            <a:ext cx="8839200" cy="3886200"/>
          </a:xfrm>
        </p:spPr>
        <p:txBody>
          <a:bodyPr/>
          <a:lstStyle/>
          <a:p>
            <a:pPr eaLnBrk="1" hangingPunct="1"/>
            <a:r>
              <a:rPr lang="en-US" sz="2400" dirty="0" err="1" smtClean="0">
                <a:ea typeface="ＭＳ Ｐゴシック"/>
                <a:cs typeface="ＭＳ Ｐゴシック"/>
              </a:rPr>
              <a:t>Gossop</a:t>
            </a:r>
            <a:r>
              <a:rPr lang="en-US" sz="2400" dirty="0" smtClean="0">
                <a:ea typeface="ＭＳ Ｐゴシック"/>
                <a:cs typeface="ＭＳ Ｐゴシック"/>
              </a:rPr>
              <a:t> and colleagues in London, England, studied a group of 62 people with drug or alcohol abuse problems referred to a new treatment program specifically for health care professionals. Forty-three percent of the patients also had some type of psychological disorder, with depression being the most common disorder by far. </a:t>
            </a:r>
          </a:p>
          <a:p>
            <a:pPr eaLnBrk="1" hangingPunct="1"/>
            <a:r>
              <a:rPr lang="en-US" sz="2400" dirty="0" smtClean="0">
                <a:ea typeface="ＭＳ Ｐゴシック"/>
                <a:cs typeface="ＭＳ Ｐゴシック"/>
              </a:rPr>
              <a:t>The treatment program consisted of a 28-day inpatient stay and outpatient follow-up supportive care for a year. During the inpatient portion, patients received psychosocial counseling provided by a psychiatrist, pharmacologic treatment for withdrawal symptoms, and educational sessions to help prevent relapse and develop coping abilities. Of the 62 people initially referred for treatment, only 46 actually began the program. Of those who began inpatient treatment, 24 completed the program and 22 dropped out.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itle 1"/>
          <p:cNvSpPr>
            <a:spLocks noGrp="1"/>
          </p:cNvSpPr>
          <p:nvPr>
            <p:ph type="title" idx="4294967295"/>
          </p:nvPr>
        </p:nvSpPr>
        <p:spPr>
          <a:xfrm>
            <a:off x="457200" y="685800"/>
            <a:ext cx="8229600" cy="1143000"/>
          </a:xfrm>
        </p:spPr>
        <p:txBody>
          <a:bodyPr/>
          <a:lstStyle/>
          <a:p>
            <a:pPr eaLnBrk="1" hangingPunct="1"/>
            <a:r>
              <a:rPr lang="en-US" sz="4200" dirty="0" smtClean="0">
                <a:ea typeface="ＭＳ Ｐゴシック"/>
                <a:cs typeface="ＭＳ Ｐゴシック"/>
              </a:rPr>
              <a:t>Evaluation of a Treatment Program</a:t>
            </a:r>
          </a:p>
        </p:txBody>
      </p:sp>
      <p:sp>
        <p:nvSpPr>
          <p:cNvPr id="92163" name="Content Placeholder 2"/>
          <p:cNvSpPr>
            <a:spLocks noGrp="1"/>
          </p:cNvSpPr>
          <p:nvPr>
            <p:ph idx="4294967295"/>
          </p:nvPr>
        </p:nvSpPr>
        <p:spPr>
          <a:xfrm>
            <a:off x="152400" y="1524000"/>
            <a:ext cx="8839200" cy="3886200"/>
          </a:xfrm>
        </p:spPr>
        <p:txBody>
          <a:bodyPr/>
          <a:lstStyle/>
          <a:p>
            <a:r>
              <a:rPr lang="en-US" sz="2400" dirty="0" smtClean="0">
                <a:ea typeface="ＭＳ Ｐゴシック"/>
                <a:cs typeface="ＭＳ Ｐゴシック"/>
              </a:rPr>
              <a:t>In 2001, </a:t>
            </a:r>
            <a:r>
              <a:rPr lang="en-US" sz="2400" dirty="0" err="1" smtClean="0">
                <a:ea typeface="ＭＳ Ｐゴシック"/>
                <a:cs typeface="ＭＳ Ｐゴシック"/>
              </a:rPr>
              <a:t>Gossop</a:t>
            </a:r>
            <a:r>
              <a:rPr lang="en-US" sz="2400" dirty="0" smtClean="0">
                <a:ea typeface="ＭＳ Ｐゴシック"/>
                <a:cs typeface="ＭＳ Ｐゴシック"/>
              </a:rPr>
              <a:t> et al reported that patients who used multiple substances were less likely to begin and complete inpatient treatment than single-substance users. Also, alcohol abusers were more likely to complete treatment than patients who abused other substances. </a:t>
            </a:r>
          </a:p>
          <a:p>
            <a:r>
              <a:rPr lang="en-US" sz="2400" dirty="0" smtClean="0">
                <a:ea typeface="ＭＳ Ｐゴシック"/>
                <a:cs typeface="ＭＳ Ｐゴシック"/>
              </a:rPr>
              <a:t>A 2012 study of people with opioid dependencies examined the reasons patients drop out of psychosocial outpatient treatment. This study evaluated a range of factors and determined that age was the only significant predictor for dropping out: Younger patients were likelier to discontinue outpatient treatment than older ones. The authors concluded that treatments should be tailored for the needs of younger people. </a:t>
            </a:r>
          </a:p>
          <a:p>
            <a:r>
              <a:rPr lang="en-US" sz="2300" dirty="0" smtClean="0">
                <a:ea typeface="ＭＳ Ｐゴシック"/>
                <a:cs typeface="ＭＳ Ｐゴシック"/>
              </a:rPr>
              <a:t>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p:cNvSpPr>
            <a:spLocks noGrp="1"/>
          </p:cNvSpPr>
          <p:nvPr>
            <p:ph type="title"/>
          </p:nvPr>
        </p:nvSpPr>
        <p:spPr/>
        <p:txBody>
          <a:bodyPr/>
          <a:lstStyle/>
          <a:p>
            <a:pPr eaLnBrk="1" hangingPunct="1"/>
            <a:r>
              <a:rPr lang="en-US" smtClean="0">
                <a:ea typeface="ＭＳ Ｐゴシック"/>
                <a:cs typeface="ＭＳ Ｐゴシック"/>
              </a:rPr>
              <a:t>Relapse</a:t>
            </a:r>
          </a:p>
        </p:txBody>
      </p:sp>
      <p:sp>
        <p:nvSpPr>
          <p:cNvPr id="60418" name="Content Placeholder 2"/>
          <p:cNvSpPr>
            <a:spLocks noGrp="1"/>
          </p:cNvSpPr>
          <p:nvPr>
            <p:ph idx="1"/>
          </p:nvPr>
        </p:nvSpPr>
        <p:spPr>
          <a:xfrm>
            <a:off x="152400" y="1447800"/>
            <a:ext cx="8839200" cy="3886200"/>
          </a:xfrm>
        </p:spPr>
        <p:txBody>
          <a:bodyPr/>
          <a:lstStyle/>
          <a:p>
            <a:pPr eaLnBrk="1" hangingPunct="1"/>
            <a:r>
              <a:rPr lang="en-US" sz="2300" smtClean="0">
                <a:ea typeface="ＭＳ Ｐゴシック"/>
                <a:cs typeface="ＭＳ Ｐゴシック"/>
              </a:rPr>
              <a:t>Unfortunately, relapse following addiction treatment is fairly common, with 25% of health professionals in one study relapsing at least once and a smaller proportion relapsing multiple times. Some of the many factors that can contribute to relapses include denial, inadequate coping skills, isolation, complacency, family dysfunction, and failure to attend support group meetings. </a:t>
            </a:r>
          </a:p>
          <a:p>
            <a:pPr eaLnBrk="1" hangingPunct="1"/>
            <a:r>
              <a:rPr lang="en-US" sz="2300" smtClean="0">
                <a:ea typeface="ＭＳ Ｐゴシック"/>
                <a:cs typeface="ＭＳ Ｐゴシック"/>
              </a:rPr>
              <a:t>Domino and colleagues in Washington state retrospectively evaluated a cohort of 292 health care professionals who completed substance abuse treatment programs during a 10-year period and were subsequently enrolled in a monitoring program. The main focus of the study was to determine whether health care professionals addicted to opiates were more likely to relapse after treatment than those with other types of substance addictions.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p:cNvSpPr>
            <a:spLocks noGrp="1"/>
          </p:cNvSpPr>
          <p:nvPr>
            <p:ph type="title" idx="4294967295"/>
          </p:nvPr>
        </p:nvSpPr>
        <p:spPr/>
        <p:txBody>
          <a:bodyPr/>
          <a:lstStyle/>
          <a:p>
            <a:pPr eaLnBrk="1" hangingPunct="1"/>
            <a:r>
              <a:rPr lang="en-US" smtClean="0">
                <a:ea typeface="ＭＳ Ｐゴシック"/>
                <a:cs typeface="ＭＳ Ｐゴシック"/>
              </a:rPr>
              <a:t>Relapse</a:t>
            </a:r>
          </a:p>
        </p:txBody>
      </p:sp>
      <p:sp>
        <p:nvSpPr>
          <p:cNvPr id="93187" name="Content Placeholder 2"/>
          <p:cNvSpPr>
            <a:spLocks noGrp="1"/>
          </p:cNvSpPr>
          <p:nvPr>
            <p:ph idx="4294967295"/>
          </p:nvPr>
        </p:nvSpPr>
        <p:spPr>
          <a:xfrm>
            <a:off x="152400" y="1447800"/>
            <a:ext cx="8839200" cy="3886200"/>
          </a:xfrm>
        </p:spPr>
        <p:txBody>
          <a:bodyPr/>
          <a:lstStyle/>
          <a:p>
            <a:pPr eaLnBrk="1" hangingPunct="1"/>
            <a:r>
              <a:rPr lang="en-US" sz="2400" smtClean="0">
                <a:ea typeface="ＭＳ Ｐゴシック"/>
                <a:cs typeface="ＭＳ Ｐゴシック"/>
              </a:rPr>
              <a:t>The researchers found that subjects addicted to a “major opioid” were in fact more likely to relapse, but only when they also had a coexisting psychiatric disorder. In addition, having a family history of substance abuse raised the likelihood of relapse after addiction treatment. Having all 3 risk factors — major opioid addiction, a coexisting psychiatric disorder, and a family history of substance abuse — raised the risk “markedly.” </a:t>
            </a:r>
          </a:p>
          <a:p>
            <a:pPr eaLnBrk="1" hangingPunct="1"/>
            <a:r>
              <a:rPr lang="en-US" sz="2400" smtClean="0">
                <a:ea typeface="ＭＳ Ｐゴシック"/>
                <a:cs typeface="ＭＳ Ｐゴシック"/>
              </a:rPr>
              <a:t>Furthermore, the risk of relapse increased after an initial relapse. Domino et al concluded that health care professionals with a substance abuse problem who have 1 or more of the risk factors identified in the study or a history of relapse after addiction treatment might benefit from longer and more intensive monitoring.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p:cNvSpPr>
            <a:spLocks noGrp="1"/>
          </p:cNvSpPr>
          <p:nvPr>
            <p:ph type="title"/>
          </p:nvPr>
        </p:nvSpPr>
        <p:spPr/>
        <p:txBody>
          <a:bodyPr/>
          <a:lstStyle/>
          <a:p>
            <a:pPr eaLnBrk="1" hangingPunct="1"/>
            <a:r>
              <a:rPr lang="en-US" smtClean="0">
                <a:ea typeface="ＭＳ Ｐゴシック"/>
                <a:cs typeface="ＭＳ Ｐゴシック"/>
              </a:rPr>
              <a:t>Prevention</a:t>
            </a:r>
          </a:p>
        </p:txBody>
      </p:sp>
      <p:sp>
        <p:nvSpPr>
          <p:cNvPr id="61442" name="Content Placeholder 2"/>
          <p:cNvSpPr>
            <a:spLocks noGrp="1"/>
          </p:cNvSpPr>
          <p:nvPr>
            <p:ph idx="1"/>
          </p:nvPr>
        </p:nvSpPr>
        <p:spPr>
          <a:xfrm>
            <a:off x="152400" y="1828800"/>
            <a:ext cx="8839200" cy="3886200"/>
          </a:xfrm>
        </p:spPr>
        <p:txBody>
          <a:bodyPr/>
          <a:lstStyle/>
          <a:p>
            <a:r>
              <a:rPr lang="en-US" sz="2400" smtClean="0">
                <a:ea typeface="ＭＳ Ｐゴシック"/>
                <a:cs typeface="ＭＳ Ｐゴシック"/>
              </a:rPr>
              <a:t>Substance abuse prevention efforts appear to be most effective when they are targeted at younger adolescents, teach skills for resisting substance use, and include follow-up sessions that reinforce initial learning. </a:t>
            </a:r>
          </a:p>
          <a:p>
            <a:r>
              <a:rPr lang="en-US" sz="2400" smtClean="0">
                <a:ea typeface="ＭＳ Ｐゴシック"/>
                <a:cs typeface="ＭＳ Ｐゴシック"/>
              </a:rPr>
              <a:t>For example, Botvin and colleagues in New York state evaluated the long-term effectiveness of a substance abuse prevention program for seventh-, eighth-, and ninth-grade students. This randomized controlled trial involved 3597 mostly white middle-class students who were evaluated for substance use in 12th grade and had either completed the substance abuse program in middle school or were assigned to a control group that received no instruction. The program focused on 3 “gateway” drugs: tobacco, alcohol, and marijuana.</a:t>
            </a:r>
          </a:p>
          <a:p>
            <a:pPr eaLnBrk="1" hangingPunct="1"/>
            <a:endParaRPr lang="en-US" sz="2400" smtClean="0">
              <a:ea typeface="ＭＳ Ｐゴシック"/>
              <a:cs typeface="ＭＳ Ｐゴシック"/>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a:spLocks noGrp="1"/>
          </p:cNvSpPr>
          <p:nvPr>
            <p:ph type="title" idx="4294967295"/>
          </p:nvPr>
        </p:nvSpPr>
        <p:spPr/>
        <p:txBody>
          <a:bodyPr/>
          <a:lstStyle/>
          <a:p>
            <a:pPr eaLnBrk="1" hangingPunct="1"/>
            <a:r>
              <a:rPr lang="en-US" dirty="0" smtClean="0">
                <a:ea typeface="ＭＳ Ｐゴシック"/>
                <a:cs typeface="ＭＳ Ｐゴシック"/>
              </a:rPr>
              <a:t>Prevention</a:t>
            </a:r>
          </a:p>
        </p:txBody>
      </p:sp>
      <p:sp>
        <p:nvSpPr>
          <p:cNvPr id="96259" name="Content Placeholder 2"/>
          <p:cNvSpPr>
            <a:spLocks noGrp="1"/>
          </p:cNvSpPr>
          <p:nvPr>
            <p:ph idx="4294967295"/>
          </p:nvPr>
        </p:nvSpPr>
        <p:spPr>
          <a:xfrm>
            <a:off x="152400" y="1828800"/>
            <a:ext cx="8839200" cy="3886200"/>
          </a:xfrm>
        </p:spPr>
        <p:txBody>
          <a:bodyPr/>
          <a:lstStyle/>
          <a:p>
            <a:pPr eaLnBrk="1" hangingPunct="1"/>
            <a:r>
              <a:rPr lang="en-US" sz="2400" dirty="0" smtClean="0">
                <a:ea typeface="ＭＳ Ｐゴシック"/>
                <a:cs typeface="ＭＳ Ｐゴシック"/>
              </a:rPr>
              <a:t>Rather than focusing on the long-term effects of substance abuse and addiction, the prevention program emphasized “information and skills for resisting social influences to use drugs and generic personal and social skills,” such as “building self-esteem, resisting advertising pressure, managing anxiety, communicating effectively, developing personal relationships, and asserting rights.”   </a:t>
            </a:r>
          </a:p>
          <a:p>
            <a:pPr eaLnBrk="1" hangingPunct="1"/>
            <a:r>
              <a:rPr lang="en-US" sz="2400" dirty="0" smtClean="0">
                <a:ea typeface="ＭＳ Ｐゴシック"/>
                <a:cs typeface="ＭＳ Ｐゴシック"/>
              </a:rPr>
              <a:t>The program consisted of 15 classes in seventh grade, 10 “booster” sessions in eighth grade, and 5 additional booster sessions in ninth grade.   </a:t>
            </a:r>
          </a:p>
          <a:p>
            <a:pPr eaLnBrk="1" hangingPunct="1"/>
            <a:endParaRPr lang="en-US" sz="2400" dirty="0" smtClean="0">
              <a:ea typeface="ＭＳ Ｐゴシック"/>
              <a:cs typeface="ＭＳ Ｐゴシック"/>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idx="4294967295"/>
          </p:nvPr>
        </p:nvSpPr>
        <p:spPr/>
        <p:txBody>
          <a:bodyPr/>
          <a:lstStyle/>
          <a:p>
            <a:pPr eaLnBrk="1" hangingPunct="1"/>
            <a:r>
              <a:rPr lang="en-US" smtClean="0">
                <a:ea typeface="ＭＳ Ｐゴシック"/>
                <a:cs typeface="ＭＳ Ｐゴシック"/>
              </a:rPr>
              <a:t>Prevention</a:t>
            </a:r>
          </a:p>
        </p:txBody>
      </p:sp>
      <p:sp>
        <p:nvSpPr>
          <p:cNvPr id="97283" name="Content Placeholder 2"/>
          <p:cNvSpPr>
            <a:spLocks noGrp="1"/>
          </p:cNvSpPr>
          <p:nvPr>
            <p:ph idx="4294967295"/>
          </p:nvPr>
        </p:nvSpPr>
        <p:spPr>
          <a:xfrm>
            <a:off x="152400" y="1828800"/>
            <a:ext cx="8839200" cy="3886200"/>
          </a:xfrm>
        </p:spPr>
        <p:txBody>
          <a:bodyPr/>
          <a:lstStyle/>
          <a:p>
            <a:pPr eaLnBrk="1" hangingPunct="1"/>
            <a:r>
              <a:rPr lang="en-US" sz="2400" smtClean="0">
                <a:ea typeface="ＭＳ Ｐゴシック"/>
                <a:cs typeface="ＭＳ Ｐゴシック"/>
              </a:rPr>
              <a:t>The researchers found significant reductions in drug use and especially “polydrug” use among 12th-grade students who had been in the prevention program 5 years earlier compared with students assigned to the control group.  </a:t>
            </a:r>
          </a:p>
          <a:p>
            <a:pPr eaLnBrk="1" hangingPunct="1"/>
            <a:r>
              <a:rPr lang="en-US" sz="2400" smtClean="0">
                <a:ea typeface="ＭＳ Ｐゴシック"/>
                <a:cs typeface="ＭＳ Ｐゴシック"/>
              </a:rPr>
              <a:t>Botvin et al noted that the effects of some other prevention programs “decayed” over time while this program demonstrated long-term effectiveness. They speculated that this was because the program included a sufficient number of initial classes plus booster sessions 1 and 2 years after the original intervention.</a:t>
            </a:r>
          </a:p>
          <a:p>
            <a:pPr eaLnBrk="1" hangingPunct="1"/>
            <a:endParaRPr lang="en-US" sz="2400" smtClean="0">
              <a:ea typeface="ＭＳ Ｐゴシック"/>
              <a:cs typeface="ＭＳ Ｐゴシック"/>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idx="4294967295"/>
          </p:nvPr>
        </p:nvSpPr>
        <p:spPr/>
        <p:txBody>
          <a:bodyPr/>
          <a:lstStyle/>
          <a:p>
            <a:pPr eaLnBrk="1" hangingPunct="1"/>
            <a:r>
              <a:rPr lang="en-US" smtClean="0">
                <a:ea typeface="ＭＳ Ｐゴシック"/>
                <a:cs typeface="ＭＳ Ｐゴシック"/>
              </a:rPr>
              <a:t>Prevention</a:t>
            </a:r>
          </a:p>
        </p:txBody>
      </p:sp>
      <p:sp>
        <p:nvSpPr>
          <p:cNvPr id="94211" name="Content Placeholder 2"/>
          <p:cNvSpPr>
            <a:spLocks noGrp="1"/>
          </p:cNvSpPr>
          <p:nvPr>
            <p:ph idx="4294967295"/>
          </p:nvPr>
        </p:nvSpPr>
        <p:spPr>
          <a:xfrm>
            <a:off x="152400" y="1828800"/>
            <a:ext cx="8839200" cy="3886200"/>
          </a:xfrm>
        </p:spPr>
        <p:txBody>
          <a:bodyPr/>
          <a:lstStyle/>
          <a:p>
            <a:pPr eaLnBrk="1" hangingPunct="1"/>
            <a:r>
              <a:rPr lang="en-US" sz="2400" smtClean="0">
                <a:ea typeface="ＭＳ Ｐゴシック"/>
                <a:cs typeface="ＭＳ Ｐゴシック"/>
              </a:rPr>
              <a:t>Lapham et al reported on an effort to prevent substance abuse by reducing binge drinking among the employees of a large managed care organization in the southwestern United States. </a:t>
            </a:r>
          </a:p>
          <a:p>
            <a:pPr eaLnBrk="1" hangingPunct="1"/>
            <a:r>
              <a:rPr lang="en-US" sz="2400" smtClean="0">
                <a:ea typeface="ＭＳ Ｐゴシック"/>
                <a:cs typeface="ＭＳ Ｐゴシック"/>
              </a:rPr>
              <a:t>The WISE intervention (Workplace Initiative in Substance Education) focused on relatively low-cost educational and motivational techniques. The researchers compared health risk self-appraisal scores for employees who participated in the WISE intervention and a control group of employees who did not.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eaLnBrk="1" hangingPunct="1"/>
            <a:r>
              <a:rPr lang="en-US" smtClean="0">
                <a:ea typeface="ＭＳ Ｐゴシック"/>
                <a:cs typeface="ＭＳ Ｐゴシック"/>
              </a:rPr>
              <a:t>Introduction</a:t>
            </a:r>
          </a:p>
        </p:txBody>
      </p:sp>
      <p:sp>
        <p:nvSpPr>
          <p:cNvPr id="30722" name="Content Placeholder 2"/>
          <p:cNvSpPr>
            <a:spLocks noGrp="1"/>
          </p:cNvSpPr>
          <p:nvPr>
            <p:ph idx="1"/>
          </p:nvPr>
        </p:nvSpPr>
        <p:spPr>
          <a:xfrm>
            <a:off x="152400" y="1524000"/>
            <a:ext cx="8839200" cy="4191000"/>
          </a:xfrm>
        </p:spPr>
        <p:txBody>
          <a:bodyPr/>
          <a:lstStyle/>
          <a:p>
            <a:pPr eaLnBrk="1" hangingPunct="1"/>
            <a:r>
              <a:rPr lang="en-US" sz="2400" dirty="0" smtClean="0">
                <a:ea typeface="ＭＳ Ｐゴシック"/>
                <a:cs typeface="ＭＳ Ｐゴシック"/>
              </a:rPr>
              <a:t>By all accounts, William Stewart Halsted (1852-1922) was a brilliant surgeon. Educated at Yale University and Columbia University College of Physicians and Surgeons, he also studied with leading surgeons in Europe.</a:t>
            </a:r>
            <a:r>
              <a:rPr lang="en-US" sz="2400" baseline="30000" dirty="0" smtClean="0">
                <a:ea typeface="ＭＳ Ｐゴシック"/>
                <a:cs typeface="ＭＳ Ｐゴシック"/>
              </a:rPr>
              <a:t> </a:t>
            </a:r>
            <a:r>
              <a:rPr lang="en-US" sz="2400" dirty="0" smtClean="0">
                <a:ea typeface="ＭＳ Ｐゴシック"/>
                <a:cs typeface="ＭＳ Ｐゴシック"/>
              </a:rPr>
              <a:t>Known as the “father of modern surgery,” Halsted pioneered techniques for repairing inguinal hernias, ligating the </a:t>
            </a:r>
            <a:r>
              <a:rPr lang="en-US" sz="2400" dirty="0" err="1" smtClean="0">
                <a:ea typeface="ＭＳ Ｐゴシック"/>
                <a:cs typeface="ＭＳ Ｐゴシック"/>
              </a:rPr>
              <a:t>subclavian</a:t>
            </a:r>
            <a:r>
              <a:rPr lang="en-US" sz="2400" dirty="0" smtClean="0">
                <a:ea typeface="ＭＳ Ｐゴシック"/>
                <a:cs typeface="ＭＳ Ｐゴシック"/>
              </a:rPr>
              <a:t> artery, and performing radical mastectomy in patients with breast cancer. </a:t>
            </a:r>
          </a:p>
          <a:p>
            <a:pPr eaLnBrk="1" hangingPunct="1"/>
            <a:r>
              <a:rPr lang="en-US" sz="2400" dirty="0" smtClean="0">
                <a:ea typeface="ＭＳ Ｐゴシック"/>
                <a:cs typeface="ＭＳ Ｐゴシック"/>
              </a:rPr>
              <a:t>In the 1880s, Halsted and some of his colleagues experimented with cocaine hydrochloride as a possible anesthetic, and Halsted soon became addicted. His experiments led to the development of </a:t>
            </a:r>
            <a:r>
              <a:rPr lang="en-US" sz="2400" dirty="0" err="1" smtClean="0">
                <a:ea typeface="ＭＳ Ｐゴシック"/>
                <a:cs typeface="ＭＳ Ｐゴシック"/>
              </a:rPr>
              <a:t>neuro</a:t>
            </a:r>
            <a:r>
              <a:rPr lang="en-US" sz="2400" dirty="0" smtClean="0">
                <a:ea typeface="ＭＳ Ｐゴシック"/>
                <a:cs typeface="ＭＳ Ｐゴシック"/>
              </a:rPr>
              <a:t>-regional anesthesia, but despite repeated attempts to treat his cocaine addiction, he reportedly never recovered.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tle 1"/>
          <p:cNvSpPr>
            <a:spLocks noGrp="1"/>
          </p:cNvSpPr>
          <p:nvPr>
            <p:ph type="title" idx="4294967295"/>
          </p:nvPr>
        </p:nvSpPr>
        <p:spPr/>
        <p:txBody>
          <a:bodyPr/>
          <a:lstStyle/>
          <a:p>
            <a:pPr eaLnBrk="1" hangingPunct="1"/>
            <a:r>
              <a:rPr lang="en-US" smtClean="0">
                <a:ea typeface="ＭＳ Ｐゴシック"/>
                <a:cs typeface="ＭＳ Ｐゴシック"/>
              </a:rPr>
              <a:t>Prevention</a:t>
            </a:r>
          </a:p>
        </p:txBody>
      </p:sp>
      <p:sp>
        <p:nvSpPr>
          <p:cNvPr id="98307" name="Content Placeholder 2"/>
          <p:cNvSpPr>
            <a:spLocks noGrp="1"/>
          </p:cNvSpPr>
          <p:nvPr>
            <p:ph idx="4294967295"/>
          </p:nvPr>
        </p:nvSpPr>
        <p:spPr>
          <a:xfrm>
            <a:off x="152400" y="1828800"/>
            <a:ext cx="8839200" cy="3886200"/>
          </a:xfrm>
        </p:spPr>
        <p:txBody>
          <a:bodyPr/>
          <a:lstStyle/>
          <a:p>
            <a:pPr eaLnBrk="1" hangingPunct="1"/>
            <a:r>
              <a:rPr lang="en-US" sz="2400" smtClean="0">
                <a:ea typeface="ＭＳ Ｐゴシック"/>
                <a:cs typeface="ＭＳ Ｐゴシック"/>
              </a:rPr>
              <a:t>Lapham et al found no difference in the amount of binge drinking, defined as 5 or more drinks consumed on one occasion during the past 30 days, either between the 2 groups or before and after the WISE intervention in the study group. </a:t>
            </a:r>
          </a:p>
          <a:p>
            <a:pPr eaLnBrk="1" hangingPunct="1"/>
            <a:r>
              <a:rPr lang="en-US" sz="2400" smtClean="0">
                <a:ea typeface="ＭＳ Ｐゴシック"/>
                <a:cs typeface="ＭＳ Ｐゴシック"/>
              </a:rPr>
              <a:t>However, they reported that employees in the intervention group were 2.59 times more likely than the control group to express a desire to reduce their drinking. Lapham et al described this result as “encouraging” and noted that it suggests that the intervention “made an important contribution toward stimulating employees’ critical inspection of their drinking habits.”  Thus, interventions such as WISE might be more successful the longer they remain in place.</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p:cNvSpPr>
            <a:spLocks noGrp="1"/>
          </p:cNvSpPr>
          <p:nvPr>
            <p:ph type="title"/>
          </p:nvPr>
        </p:nvSpPr>
        <p:spPr/>
        <p:txBody>
          <a:bodyPr/>
          <a:lstStyle/>
          <a:p>
            <a:pPr eaLnBrk="1" hangingPunct="1"/>
            <a:r>
              <a:rPr lang="en-US" smtClean="0">
                <a:ea typeface="ＭＳ Ｐゴシック"/>
                <a:cs typeface="ＭＳ Ｐゴシック"/>
              </a:rPr>
              <a:t>An Alcohol Abuse Vaccine?</a:t>
            </a:r>
          </a:p>
        </p:txBody>
      </p:sp>
      <p:sp>
        <p:nvSpPr>
          <p:cNvPr id="62466" name="Content Placeholder 2"/>
          <p:cNvSpPr>
            <a:spLocks noGrp="1"/>
          </p:cNvSpPr>
          <p:nvPr>
            <p:ph idx="1"/>
          </p:nvPr>
        </p:nvSpPr>
        <p:spPr>
          <a:xfrm>
            <a:off x="152400" y="1447800"/>
            <a:ext cx="8839200" cy="3886200"/>
          </a:xfrm>
        </p:spPr>
        <p:txBody>
          <a:bodyPr/>
          <a:lstStyle/>
          <a:p>
            <a:pPr eaLnBrk="1" hangingPunct="1"/>
            <a:r>
              <a:rPr lang="en-US" sz="2400" smtClean="0">
                <a:ea typeface="ＭＳ Ｐゴシック"/>
                <a:cs typeface="ＭＳ Ｐゴシック"/>
              </a:rPr>
              <a:t>Early in 2013, researchers in Chile began preclinical trials of a “vaccine” that might prevent alcohol abuse and addiction.</a:t>
            </a:r>
            <a:r>
              <a:rPr lang="en-US" sz="2400" baseline="30000" smtClean="0">
                <a:ea typeface="ＭＳ Ｐゴシック"/>
                <a:cs typeface="ＭＳ Ｐゴシック"/>
              </a:rPr>
              <a:t> </a:t>
            </a:r>
            <a:r>
              <a:rPr lang="en-US" sz="2400" smtClean="0">
                <a:ea typeface="ＭＳ Ｐゴシック"/>
                <a:cs typeface="ＭＳ Ｐゴシック"/>
              </a:rPr>
              <a:t>The treatment induces symptoms associated with a hangover, including severe headaches and nausea, when a small amount of alcohol is consumed. </a:t>
            </a:r>
          </a:p>
          <a:p>
            <a:pPr eaLnBrk="1" hangingPunct="1"/>
            <a:r>
              <a:rPr lang="en-US" sz="2400" smtClean="0">
                <a:ea typeface="ＭＳ Ｐゴシック"/>
                <a:cs typeface="ＭＳ Ｐゴシック"/>
              </a:rPr>
              <a:t>Currently, the treatment’s developers are testing it on mice to determine proper dosing; human trials are expected to begin in November 2013.</a:t>
            </a:r>
            <a:r>
              <a:rPr lang="en-US" sz="2400" baseline="30000" smtClean="0">
                <a:ea typeface="ＭＳ Ｐゴシック"/>
                <a:cs typeface="ＭＳ Ｐゴシック"/>
              </a:rPr>
              <a:t> </a:t>
            </a:r>
            <a:r>
              <a:rPr lang="en-US" sz="2400" smtClean="0">
                <a:ea typeface="ＭＳ Ｐゴシック"/>
                <a:cs typeface="ＭＳ Ｐゴシック"/>
              </a:rPr>
              <a:t>The treatment is not a cure-all but could be “an important first step.”</a:t>
            </a:r>
          </a:p>
          <a:p>
            <a:pPr eaLnBrk="1" hangingPunct="1"/>
            <a:r>
              <a:rPr lang="en-US" sz="2300" smtClean="0">
                <a:ea typeface="ＭＳ Ｐゴシック"/>
                <a:cs typeface="ＭＳ Ｐゴシック"/>
              </a:rPr>
              <a:t>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p:txBody>
          <a:bodyPr/>
          <a:lstStyle/>
          <a:p>
            <a:pPr eaLnBrk="1" hangingPunct="1"/>
            <a:r>
              <a:rPr lang="en-US" smtClean="0">
                <a:ea typeface="ＭＳ Ｐゴシック"/>
                <a:cs typeface="ＭＳ Ｐゴシック"/>
              </a:rPr>
              <a:t>Substance Abuse and Licensure</a:t>
            </a:r>
          </a:p>
        </p:txBody>
      </p:sp>
      <p:sp>
        <p:nvSpPr>
          <p:cNvPr id="63490" name="Content Placeholder 2"/>
          <p:cNvSpPr>
            <a:spLocks noGrp="1"/>
          </p:cNvSpPr>
          <p:nvPr>
            <p:ph idx="1"/>
          </p:nvPr>
        </p:nvSpPr>
        <p:spPr>
          <a:xfrm>
            <a:off x="152400" y="1493838"/>
            <a:ext cx="8839200" cy="4221162"/>
          </a:xfrm>
        </p:spPr>
        <p:txBody>
          <a:bodyPr/>
          <a:lstStyle/>
          <a:p>
            <a:r>
              <a:rPr lang="en-US" sz="2200" smtClean="0">
                <a:ea typeface="ＭＳ Ｐゴシック"/>
                <a:cs typeface="ＭＳ Ｐゴシック"/>
              </a:rPr>
              <a:t>Some state licensure boards for R.T.s specifically ask applicants about their history of substance use, abuse, or addiction in an effort to identify R.T.s who might have a problem that could affect their work. For example, Vermont’s licensure application form asks:</a:t>
            </a:r>
          </a:p>
          <a:p>
            <a:r>
              <a:rPr lang="en-US" sz="2200" smtClean="0">
                <a:ea typeface="ＭＳ Ｐゴシック"/>
                <a:cs typeface="ＭＳ Ｐゴシック"/>
              </a:rPr>
              <a:t>“Does your use of alcohol, substances or prescription medications impair or limit your ability to practice this profession with reasonable skill and safety?” </a:t>
            </a:r>
          </a:p>
          <a:p>
            <a:r>
              <a:rPr lang="en-US" sz="2200" smtClean="0">
                <a:ea typeface="ＭＳ Ｐゴシック"/>
                <a:cs typeface="ＭＳ Ｐゴシック"/>
              </a:rPr>
              <a:t>“Are you currently addicted to or in any way dependent on alcohol or habit forming drugs?”  </a:t>
            </a:r>
          </a:p>
          <a:p>
            <a:r>
              <a:rPr lang="en-US" sz="2200" smtClean="0">
                <a:ea typeface="ＭＳ Ｐゴシック"/>
                <a:cs typeface="ＭＳ Ｐゴシック"/>
              </a:rPr>
              <a:t>If the answer to either question is yes, the applicant must provide a detailed written explanation. An affirmative answer does not necessarily preclude licensure, but the state’s Division of Occupational and Professional Licensing may request additional documentation, if it is deemed necessary.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p:txBody>
          <a:bodyPr/>
          <a:lstStyle/>
          <a:p>
            <a:pPr eaLnBrk="1" hangingPunct="1"/>
            <a:r>
              <a:rPr lang="en-US" smtClean="0">
                <a:ea typeface="ＭＳ Ｐゴシック"/>
                <a:cs typeface="ＭＳ Ｐゴシック"/>
              </a:rPr>
              <a:t>Conclusion</a:t>
            </a:r>
          </a:p>
        </p:txBody>
      </p:sp>
      <p:sp>
        <p:nvSpPr>
          <p:cNvPr id="64514" name="Content Placeholder 2"/>
          <p:cNvSpPr>
            <a:spLocks noGrp="1"/>
          </p:cNvSpPr>
          <p:nvPr>
            <p:ph idx="1"/>
          </p:nvPr>
        </p:nvSpPr>
        <p:spPr>
          <a:xfrm>
            <a:off x="152400" y="1493838"/>
            <a:ext cx="8839200" cy="4221162"/>
          </a:xfrm>
        </p:spPr>
        <p:txBody>
          <a:bodyPr/>
          <a:lstStyle/>
          <a:p>
            <a:pPr eaLnBrk="1" hangingPunct="1"/>
            <a:r>
              <a:rPr lang="en-US" sz="2400" smtClean="0">
                <a:ea typeface="ＭＳ Ｐゴシック"/>
                <a:cs typeface="ＭＳ Ｐゴシック"/>
              </a:rPr>
              <a:t>Because of the inherently stressful nature of their jobs, health professionals might be at increased risk for substance abuse. </a:t>
            </a:r>
          </a:p>
          <a:p>
            <a:pPr eaLnBrk="1" hangingPunct="1"/>
            <a:r>
              <a:rPr lang="en-US" sz="2400" smtClean="0">
                <a:ea typeface="ＭＳ Ｐゴシック"/>
                <a:cs typeface="ＭＳ Ｐゴシック"/>
              </a:rPr>
              <a:t>In addition to coping with the stress of caring for critically ill and injured patients, radiologic technologists sometimes work irregular shifts and long hours. </a:t>
            </a:r>
          </a:p>
          <a:p>
            <a:pPr eaLnBrk="1" hangingPunct="1"/>
            <a:r>
              <a:rPr lang="en-US" sz="2400" smtClean="0">
                <a:ea typeface="ＭＳ Ｐゴシック"/>
                <a:cs typeface="ＭＳ Ｐゴシック"/>
              </a:rPr>
              <a:t>Some radiologic technologists and other health professionals may have a sense of personal invincibility regarding drug use because of their education in pharmacology and exposure to drugs at work. </a:t>
            </a:r>
          </a:p>
          <a:p>
            <a:pPr eaLnBrk="1" hangingPunct="1"/>
            <a:r>
              <a:rPr lang="en-US" sz="2400" smtClean="0">
                <a:ea typeface="ＭＳ Ｐゴシック"/>
                <a:cs typeface="ＭＳ Ｐゴシック"/>
              </a:rPr>
              <a:t>Because of their training and experience, health professionals also could be skilled at hiding a substance abuse problem, making detection more difficult.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p:cNvSpPr>
            <a:spLocks noGrp="1"/>
          </p:cNvSpPr>
          <p:nvPr>
            <p:ph type="title"/>
          </p:nvPr>
        </p:nvSpPr>
        <p:spPr/>
        <p:txBody>
          <a:bodyPr/>
          <a:lstStyle/>
          <a:p>
            <a:pPr eaLnBrk="1" hangingPunct="1"/>
            <a:r>
              <a:rPr lang="en-US" smtClean="0">
                <a:ea typeface="ＭＳ Ｐゴシック"/>
                <a:cs typeface="ＭＳ Ｐゴシック"/>
              </a:rPr>
              <a:t>Conclusion</a:t>
            </a:r>
          </a:p>
        </p:txBody>
      </p:sp>
      <p:sp>
        <p:nvSpPr>
          <p:cNvPr id="65538" name="Content Placeholder 2"/>
          <p:cNvSpPr>
            <a:spLocks noGrp="1"/>
          </p:cNvSpPr>
          <p:nvPr>
            <p:ph idx="1"/>
          </p:nvPr>
        </p:nvSpPr>
        <p:spPr>
          <a:xfrm>
            <a:off x="152400" y="1493838"/>
            <a:ext cx="8839200" cy="4221162"/>
          </a:xfrm>
        </p:spPr>
        <p:txBody>
          <a:bodyPr/>
          <a:lstStyle/>
          <a:p>
            <a:pPr eaLnBrk="1" hangingPunct="1"/>
            <a:r>
              <a:rPr lang="en-US" sz="2400" smtClean="0">
                <a:ea typeface="ＭＳ Ｐゴシック"/>
                <a:cs typeface="ＭＳ Ｐゴシック"/>
              </a:rPr>
              <a:t>The ethical rules of the radiologic technology profession absolutely prohibit an R.T. from practicing or permitting another to practice if the technologist cannot exercise reasonable skill and safety because of substance use. Yet a radiologic technologist might hesitate to report suspected substance abuse in a colleague for many reasons, including worry over possible retribution, a desire not to be seen as overreacting, and concern over that colleague’s professional future. </a:t>
            </a:r>
          </a:p>
          <a:p>
            <a:pPr eaLnBrk="1" hangingPunct="1"/>
            <a:r>
              <a:rPr lang="en-US" sz="2400" smtClean="0">
                <a:ea typeface="ＭＳ Ｐゴシック"/>
                <a:cs typeface="ＭＳ Ｐゴシック"/>
              </a:rPr>
              <a:t>Nevertheless, substance abuse and drug diversion in health care workplaces can have terrible consequences. Drug-diverting health care professionals cause harm to patients by withholding prescribed pain medication and transmitting potentially life-threatening infections.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idx="4294967295"/>
          </p:nvPr>
        </p:nvSpPr>
        <p:spPr/>
        <p:txBody>
          <a:bodyPr/>
          <a:lstStyle/>
          <a:p>
            <a:pPr eaLnBrk="1" hangingPunct="1"/>
            <a:r>
              <a:rPr lang="en-US" smtClean="0">
                <a:ea typeface="ＭＳ Ｐゴシック"/>
                <a:cs typeface="ＭＳ Ｐゴシック"/>
              </a:rPr>
              <a:t>Conclusion</a:t>
            </a:r>
          </a:p>
        </p:txBody>
      </p:sp>
      <p:sp>
        <p:nvSpPr>
          <p:cNvPr id="99331" name="Content Placeholder 2"/>
          <p:cNvSpPr>
            <a:spLocks noGrp="1"/>
          </p:cNvSpPr>
          <p:nvPr>
            <p:ph idx="4294967295"/>
          </p:nvPr>
        </p:nvSpPr>
        <p:spPr>
          <a:xfrm>
            <a:off x="152400" y="1493838"/>
            <a:ext cx="8839200" cy="4221162"/>
          </a:xfrm>
        </p:spPr>
        <p:txBody>
          <a:bodyPr/>
          <a:lstStyle/>
          <a:p>
            <a:r>
              <a:rPr lang="en-US" sz="2400" smtClean="0">
                <a:ea typeface="ＭＳ Ｐゴシック"/>
                <a:cs typeface="ＭＳ Ｐゴシック"/>
              </a:rPr>
              <a:t>Recovery from substance abuse is possible, although as with any chronic condition, recovery requires vigilance and long-term care. </a:t>
            </a:r>
          </a:p>
          <a:p>
            <a:r>
              <a:rPr lang="en-US" sz="2400" smtClean="0">
                <a:ea typeface="ＭＳ Ｐゴシック"/>
                <a:cs typeface="ＭＳ Ｐゴシック"/>
              </a:rPr>
              <a:t>Statistics show that most people with substance addictions don’t get treatment, and among those who do, some do not receive care consistent with recognized best practices in addiction medicine. </a:t>
            </a:r>
          </a:p>
          <a:p>
            <a:r>
              <a:rPr lang="en-US" sz="2400" smtClean="0">
                <a:ea typeface="ＭＳ Ｐゴシック"/>
                <a:cs typeface="ＭＳ Ｐゴシック"/>
              </a:rPr>
              <a:t>By its nature, substance addiction is difficult to treat because it changes the way the brain works, affecting self-control, decision-making, and judgment and causing compulsive behavior.</a:t>
            </a:r>
          </a:p>
          <a:p>
            <a:pPr eaLnBrk="1" hangingPunct="1"/>
            <a:r>
              <a:rPr lang="en-US" sz="2400" smtClean="0">
                <a:ea typeface="ＭＳ Ｐゴシック"/>
                <a:cs typeface="ＭＳ Ｐゴシック"/>
              </a:rPr>
              <a:t>Nevertheless, radiologic technologists should make every effort to prevent, detect, and report substance abuse in their workplaces for the sake of their patients, colleagues, employers, profession, and for themselves.</a:t>
            </a:r>
          </a:p>
          <a:p>
            <a:pPr eaLnBrk="1" hangingPunct="1"/>
            <a:endParaRPr lang="en-US" sz="2400" smtClean="0">
              <a:ea typeface="ＭＳ Ｐゴシック"/>
              <a:cs typeface="ＭＳ Ｐゴシック"/>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noChangeArrowheads="1"/>
          </p:cNvSpPr>
          <p:nvPr/>
        </p:nvSpPr>
        <p:spPr>
          <a:xfrm>
            <a:off x="0" y="2286000"/>
            <a:ext cx="9144000" cy="4191000"/>
          </a:xfrm>
          <a:prstGeom prst="rect">
            <a:avLst/>
          </a:prstGeom>
        </p:spPr>
        <p:txBody>
          <a:bodyPr>
            <a:normAutofit/>
          </a:bodyPr>
          <a:lstStyle/>
          <a:p>
            <a:pPr marL="342900" indent="-342900" algn="ctr" fontAlgn="auto">
              <a:spcBef>
                <a:spcPct val="20000"/>
              </a:spcBef>
              <a:spcAft>
                <a:spcPts val="0"/>
              </a:spcAft>
              <a:defRPr/>
            </a:pPr>
            <a:endParaRPr lang="en-US" sz="3200" dirty="0">
              <a:latin typeface="+mn-lt"/>
              <a:ea typeface="+mn-ea"/>
              <a:cs typeface="+mn-cs"/>
            </a:endParaRPr>
          </a:p>
        </p:txBody>
      </p:sp>
      <p:sp>
        <p:nvSpPr>
          <p:cNvPr id="66562" name="Titre 1"/>
          <p:cNvSpPr>
            <a:spLocks noGrp="1"/>
          </p:cNvSpPr>
          <p:nvPr>
            <p:ph type="title"/>
          </p:nvPr>
        </p:nvSpPr>
        <p:spPr/>
        <p:txBody>
          <a:bodyPr/>
          <a:lstStyle/>
          <a:p>
            <a:pPr eaLnBrk="1" hangingPunct="1"/>
            <a:r>
              <a:rPr lang="en-US" smtClean="0">
                <a:ea typeface="ＭＳ Ｐゴシック"/>
                <a:cs typeface="ＭＳ Ｐゴシック"/>
              </a:rPr>
              <a:t>Discussion Questions</a:t>
            </a:r>
            <a:endParaRPr lang="fr-CA" smtClean="0">
              <a:ea typeface="ＭＳ Ｐゴシック"/>
              <a:cs typeface="ＭＳ Ｐゴシック"/>
            </a:endParaRPr>
          </a:p>
        </p:txBody>
      </p:sp>
      <p:sp>
        <p:nvSpPr>
          <p:cNvPr id="66563" name="Content Placeholder 1"/>
          <p:cNvSpPr>
            <a:spLocks noGrp="1"/>
          </p:cNvSpPr>
          <p:nvPr>
            <p:ph idx="1"/>
          </p:nvPr>
        </p:nvSpPr>
        <p:spPr>
          <a:xfrm>
            <a:off x="457200" y="1828800"/>
            <a:ext cx="8229600" cy="4221163"/>
          </a:xfrm>
        </p:spPr>
        <p:txBody>
          <a:bodyPr/>
          <a:lstStyle/>
          <a:p>
            <a:pPr eaLnBrk="1" hangingPunct="1">
              <a:spcBef>
                <a:spcPts val="1925"/>
              </a:spcBef>
            </a:pPr>
            <a:r>
              <a:rPr lang="en-US" sz="2800" smtClean="0">
                <a:ea typeface="ＭＳ Ｐゴシック"/>
                <a:cs typeface="ＭＳ Ｐゴシック"/>
              </a:rPr>
              <a:t>Define substance use, abuse and addiction.</a:t>
            </a:r>
          </a:p>
          <a:p>
            <a:pPr eaLnBrk="1" hangingPunct="1">
              <a:spcBef>
                <a:spcPts val="1925"/>
              </a:spcBef>
            </a:pPr>
            <a:r>
              <a:rPr lang="en-US" sz="2800" smtClean="0">
                <a:ea typeface="ＭＳ Ｐゴシック"/>
                <a:cs typeface="ＭＳ Ｐゴシック"/>
              </a:rPr>
              <a:t>Identify signs of on-the-job impairment and steps to take if a problem is suspected.</a:t>
            </a:r>
          </a:p>
          <a:p>
            <a:pPr eaLnBrk="1" hangingPunct="1">
              <a:spcBef>
                <a:spcPts val="1925"/>
              </a:spcBef>
            </a:pPr>
            <a:r>
              <a:rPr lang="en-US" sz="2800" smtClean="0">
                <a:ea typeface="ＭＳ Ｐゴシック"/>
                <a:cs typeface="ＭＳ Ｐゴシック"/>
              </a:rPr>
              <a:t>Discuss options for treating addiction.</a:t>
            </a:r>
          </a:p>
          <a:p>
            <a:pPr eaLnBrk="1" hangingPunct="1">
              <a:spcBef>
                <a:spcPts val="1925"/>
              </a:spcBef>
            </a:pPr>
            <a:endParaRPr lang="en-US" smtClean="0">
              <a:ea typeface="ＭＳ Ｐゴシック"/>
              <a:cs typeface="ＭＳ Ｐゴシック"/>
            </a:endParaRPr>
          </a:p>
        </p:txBody>
      </p:sp>
      <p:pic>
        <p:nvPicPr>
          <p:cNvPr id="66564" name="Picture 2" descr="O:\Academic\DRs in the Classroom\PtInfo_header.jpg"/>
          <p:cNvPicPr>
            <a:picLocks noChangeAspect="1" noChangeArrowheads="1"/>
          </p:cNvPicPr>
          <p:nvPr/>
        </p:nvPicPr>
        <p:blipFill>
          <a:blip r:embed="rId3"/>
          <a:srcRect/>
          <a:stretch>
            <a:fillRect/>
          </a:stretch>
        </p:blipFill>
        <p:spPr bwMode="auto">
          <a:xfrm>
            <a:off x="73025" y="9525"/>
            <a:ext cx="9070975" cy="8001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p:cNvSpPr>
            <a:spLocks noGrp="1"/>
          </p:cNvSpPr>
          <p:nvPr>
            <p:ph type="title"/>
          </p:nvPr>
        </p:nvSpPr>
        <p:spPr/>
        <p:txBody>
          <a:bodyPr/>
          <a:lstStyle/>
          <a:p>
            <a:pPr eaLnBrk="1" hangingPunct="1"/>
            <a:r>
              <a:rPr lang="en-US" smtClean="0">
                <a:ea typeface="ＭＳ Ｐゴシック"/>
                <a:cs typeface="ＭＳ Ｐゴシック"/>
              </a:rPr>
              <a:t>Additional Resources</a:t>
            </a:r>
          </a:p>
        </p:txBody>
      </p:sp>
      <p:sp>
        <p:nvSpPr>
          <p:cNvPr id="3" name="Content Placeholder 2"/>
          <p:cNvSpPr>
            <a:spLocks noGrp="1"/>
          </p:cNvSpPr>
          <p:nvPr>
            <p:ph idx="1"/>
          </p:nvPr>
        </p:nvSpPr>
        <p:spPr/>
        <p:txBody>
          <a:bodyPr/>
          <a:lstStyle/>
          <a:p>
            <a:pPr eaLnBrk="1" hangingPunct="1">
              <a:defRPr/>
            </a:pPr>
            <a:r>
              <a:rPr lang="en-US" dirty="0" smtClean="0"/>
              <a:t>Visit </a:t>
            </a:r>
            <a:r>
              <a:rPr lang="en-US" u="sng" dirty="0" smtClean="0">
                <a:solidFill>
                  <a:schemeClr val="tx2">
                    <a:lumMod val="75000"/>
                  </a:schemeClr>
                </a:solidFill>
              </a:rPr>
              <a:t>www.asrt.org/students </a:t>
            </a:r>
            <a:r>
              <a:rPr lang="en-US" dirty="0" smtClean="0"/>
              <a:t>to find information and resources that will be valuable in </a:t>
            </a:r>
            <a:r>
              <a:rPr lang="en-US" dirty="0"/>
              <a:t>your radiologic </a:t>
            </a:r>
            <a:r>
              <a:rPr lang="en-US" dirty="0" smtClean="0"/>
              <a:t>technology education.</a:t>
            </a:r>
          </a:p>
        </p:txBody>
      </p:sp>
      <p:pic>
        <p:nvPicPr>
          <p:cNvPr id="68611" name="Picture 2" descr="O:\Academic\DRs in the Classroom\PtInfo_header.jpg"/>
          <p:cNvPicPr>
            <a:picLocks noChangeAspect="1" noChangeArrowheads="1"/>
          </p:cNvPicPr>
          <p:nvPr/>
        </p:nvPicPr>
        <p:blipFill>
          <a:blip r:embed="rId2"/>
          <a:srcRect/>
          <a:stretch>
            <a:fillRect/>
          </a:stretch>
        </p:blipFill>
        <p:spPr bwMode="auto">
          <a:xfrm>
            <a:off x="73025" y="0"/>
            <a:ext cx="9070975" cy="800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pPr eaLnBrk="1" hangingPunct="1"/>
            <a:r>
              <a:rPr lang="en-US" smtClean="0">
                <a:ea typeface="ＭＳ Ｐゴシック"/>
                <a:cs typeface="ＭＳ Ｐゴシック"/>
              </a:rPr>
              <a:t>Introduction</a:t>
            </a:r>
          </a:p>
        </p:txBody>
      </p:sp>
      <p:sp>
        <p:nvSpPr>
          <p:cNvPr id="31746" name="Content Placeholder 2"/>
          <p:cNvSpPr>
            <a:spLocks noGrp="1"/>
          </p:cNvSpPr>
          <p:nvPr>
            <p:ph idx="1"/>
          </p:nvPr>
        </p:nvSpPr>
        <p:spPr>
          <a:xfrm>
            <a:off x="152400" y="1524000"/>
            <a:ext cx="8839200" cy="4191000"/>
          </a:xfrm>
        </p:spPr>
        <p:txBody>
          <a:bodyPr/>
          <a:lstStyle/>
          <a:p>
            <a:pPr eaLnBrk="1" hangingPunct="1"/>
            <a:r>
              <a:rPr lang="en-US" sz="2400" dirty="0" smtClean="0">
                <a:ea typeface="ＭＳ Ｐゴシック"/>
                <a:cs typeface="ＭＳ Ｐゴシック"/>
              </a:rPr>
              <a:t>Although Halsted might have been one of the earliest and more noteworthy health care professionals with a documented substance dependency, he is by no means alone. </a:t>
            </a:r>
          </a:p>
          <a:p>
            <a:pPr eaLnBrk="1" hangingPunct="1"/>
            <a:r>
              <a:rPr lang="en-US" sz="2400" dirty="0" smtClean="0">
                <a:ea typeface="ＭＳ Ｐゴシック"/>
                <a:cs typeface="ＭＳ Ｐゴシック"/>
              </a:rPr>
              <a:t>Estimates vary, but according to the Substance Abuse and Mental Health Services Administration, about 8% of the population has a substance abuse problem. In addition, the American Nurses Association estimated that between 6% and 8% of nurses use substances to such an extent that their work is impaired, with possible consequences for themselves, their careers, and their patients. Although little recent research exists about substance use disorders among radiologic technologists, similar rates of abuse are likely among radiologic technologists.</a:t>
            </a:r>
          </a:p>
          <a:p>
            <a:pPr eaLnBrk="1" hangingPunct="1"/>
            <a:endParaRPr lang="en-US" sz="2400" dirty="0" smtClean="0">
              <a:ea typeface="ＭＳ Ｐゴシック"/>
              <a:cs typeface="ＭＳ Ｐゴシック"/>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pPr eaLnBrk="1" hangingPunct="1"/>
            <a:r>
              <a:rPr lang="en-US" smtClean="0">
                <a:ea typeface="ＭＳ Ｐゴシック"/>
                <a:cs typeface="ＭＳ Ｐゴシック"/>
              </a:rPr>
              <a:t>Defining Recreational Use, Abuse, and Addiction</a:t>
            </a:r>
          </a:p>
        </p:txBody>
      </p:sp>
      <p:sp>
        <p:nvSpPr>
          <p:cNvPr id="32770" name="Content Placeholder 2"/>
          <p:cNvSpPr>
            <a:spLocks noGrp="1"/>
          </p:cNvSpPr>
          <p:nvPr>
            <p:ph idx="1"/>
          </p:nvPr>
        </p:nvSpPr>
        <p:spPr>
          <a:xfrm>
            <a:off x="152400" y="1828800"/>
            <a:ext cx="8839200" cy="4221163"/>
          </a:xfrm>
        </p:spPr>
        <p:txBody>
          <a:bodyPr/>
          <a:lstStyle/>
          <a:p>
            <a:pPr eaLnBrk="1" hangingPunct="1"/>
            <a:r>
              <a:rPr lang="en-US" sz="2400" dirty="0" smtClean="0">
                <a:ea typeface="ＭＳ Ｐゴシック"/>
                <a:cs typeface="ＭＳ Ｐゴシック"/>
              </a:rPr>
              <a:t>Many terms describe the use of substances that can be addictive, including recreational use, social use, experimental use, risky use, misuse, abuse, excessive use, dependence, and addiction. </a:t>
            </a:r>
          </a:p>
          <a:p>
            <a:pPr eaLnBrk="1" hangingPunct="1"/>
            <a:r>
              <a:rPr lang="en-US" sz="2400" dirty="0" smtClean="0">
                <a:ea typeface="ＭＳ Ｐゴシック"/>
                <a:cs typeface="ＭＳ Ｐゴシック"/>
              </a:rPr>
              <a:t>Substance abuse is use that “results in adverse social and professional consequences.” These consequences might include failure to meet one’s obligations, legal problems, or conflicts with others. </a:t>
            </a:r>
            <a:endParaRPr lang="en-US" sz="2800" dirty="0" smtClean="0">
              <a:ea typeface="ＭＳ Ｐゴシック"/>
              <a:cs typeface="ＭＳ Ｐゴシック"/>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pPr eaLnBrk="1" hangingPunct="1"/>
            <a:r>
              <a:rPr lang="en-US" smtClean="0">
                <a:ea typeface="ＭＳ Ｐゴシック"/>
                <a:cs typeface="ＭＳ Ｐゴシック"/>
              </a:rPr>
              <a:t>Defining Recreational Use, Abuse, and Addiction</a:t>
            </a:r>
          </a:p>
        </p:txBody>
      </p:sp>
      <p:sp>
        <p:nvSpPr>
          <p:cNvPr id="31746" name="Content Placeholder 2"/>
          <p:cNvSpPr>
            <a:spLocks noGrp="1"/>
          </p:cNvSpPr>
          <p:nvPr>
            <p:ph idx="1"/>
          </p:nvPr>
        </p:nvSpPr>
        <p:spPr>
          <a:xfrm>
            <a:off x="152400" y="1828800"/>
            <a:ext cx="8839200" cy="4221163"/>
          </a:xfrm>
        </p:spPr>
        <p:txBody>
          <a:bodyPr/>
          <a:lstStyle/>
          <a:p>
            <a:pPr eaLnBrk="1" hangingPunct="1">
              <a:defRPr/>
            </a:pPr>
            <a:r>
              <a:rPr lang="en-US" sz="2400" dirty="0"/>
              <a:t>According to </a:t>
            </a:r>
            <a:r>
              <a:rPr lang="en-US" sz="2400" i="1" dirty="0"/>
              <a:t>The Diagnostic and Statistical Manual of Mental Disorders</a:t>
            </a:r>
            <a:r>
              <a:rPr lang="en-US" sz="2400" dirty="0"/>
              <a:t>, substance abuse is present when at least 1 of the following symptoms occurs during a 1-year period:</a:t>
            </a:r>
          </a:p>
          <a:p>
            <a:pPr marL="342900" indent="-342900" eaLnBrk="1" hangingPunct="1">
              <a:buFont typeface="Arial" pitchFamily="34" charset="0"/>
              <a:buChar char="•"/>
              <a:defRPr/>
            </a:pPr>
            <a:r>
              <a:rPr lang="en-US" sz="2400" dirty="0"/>
              <a:t>Repeated failure to fulfill obligations, which might result in missing work or school, suspension or dismissal from school or work, or child neglect.</a:t>
            </a:r>
          </a:p>
          <a:p>
            <a:pPr marL="342900" indent="-342900" eaLnBrk="1" hangingPunct="1">
              <a:buFont typeface="Arial" pitchFamily="34" charset="0"/>
              <a:buChar char="•"/>
              <a:defRPr/>
            </a:pPr>
            <a:r>
              <a:rPr lang="en-US" sz="2400" dirty="0"/>
              <a:t>Using substances under dangerous conditions (</a:t>
            </a:r>
            <a:r>
              <a:rPr lang="en-US" sz="2400" dirty="0" err="1"/>
              <a:t>eg</a:t>
            </a:r>
            <a:r>
              <a:rPr lang="en-US" sz="2400" dirty="0"/>
              <a:t>, driving or operating machinery).</a:t>
            </a:r>
          </a:p>
          <a:p>
            <a:pPr marL="342900" indent="-342900" eaLnBrk="1" hangingPunct="1">
              <a:buFont typeface="Arial" pitchFamily="34" charset="0"/>
              <a:buChar char="•"/>
              <a:defRPr/>
            </a:pPr>
            <a:r>
              <a:rPr lang="en-US" sz="2400" dirty="0"/>
              <a:t>Arrests or other legal problems connected to substance use.</a:t>
            </a:r>
          </a:p>
          <a:p>
            <a:pPr marL="342900" indent="-342900" eaLnBrk="1" hangingPunct="1">
              <a:buFont typeface="Arial" pitchFamily="34" charset="0"/>
              <a:buChar char="•"/>
              <a:defRPr/>
            </a:pPr>
            <a:r>
              <a:rPr lang="en-US" sz="2400" dirty="0"/>
              <a:t>Ongoing substance use regardless of negative consequences</a:t>
            </a:r>
            <a:r>
              <a:rPr lang="en-US" sz="2400" dirty="0" smtClean="0"/>
              <a:t>.</a:t>
            </a:r>
            <a:endParaRPr lang="en-US" sz="2400" dirty="0"/>
          </a:p>
          <a:p>
            <a:pPr eaLnBrk="1" hangingPunct="1">
              <a:defRPr/>
            </a:pPr>
            <a:endParaRPr lang="en-US" sz="2400" dirty="0">
              <a:ea typeface="ＭＳ Ｐゴシック"/>
              <a:cs typeface="ＭＳ Ｐゴシック"/>
            </a:endParaRPr>
          </a:p>
          <a:p>
            <a:pPr eaLnBrk="1" hangingPunct="1">
              <a:defRPr/>
            </a:pPr>
            <a:r>
              <a:rPr lang="en-US" sz="2400" dirty="0" smtClean="0">
                <a:ea typeface="ＭＳ Ｐゴシック"/>
                <a:cs typeface="ＭＳ Ｐゴシック"/>
              </a:rPr>
              <a:t>  </a:t>
            </a:r>
          </a:p>
          <a:p>
            <a:pPr eaLnBrk="1" hangingPunct="1">
              <a:defRPr/>
            </a:pPr>
            <a:endParaRPr lang="en-US" sz="2800" dirty="0" smtClean="0">
              <a:ea typeface="ＭＳ Ｐゴシック"/>
              <a:cs typeface="ＭＳ Ｐゴシック"/>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pPr eaLnBrk="1" hangingPunct="1"/>
            <a:r>
              <a:rPr lang="en-US" smtClean="0">
                <a:ea typeface="ＭＳ Ｐゴシック"/>
                <a:cs typeface="ＭＳ Ｐゴシック"/>
              </a:rPr>
              <a:t>Defining Recreational Use, Abuse, and Addiction</a:t>
            </a:r>
          </a:p>
        </p:txBody>
      </p:sp>
      <p:sp>
        <p:nvSpPr>
          <p:cNvPr id="34818" name="Content Placeholder 2"/>
          <p:cNvSpPr>
            <a:spLocks noGrp="1"/>
          </p:cNvSpPr>
          <p:nvPr>
            <p:ph idx="1"/>
          </p:nvPr>
        </p:nvSpPr>
        <p:spPr>
          <a:xfrm>
            <a:off x="152400" y="1828800"/>
            <a:ext cx="8839200" cy="4221163"/>
          </a:xfrm>
        </p:spPr>
        <p:txBody>
          <a:bodyPr/>
          <a:lstStyle/>
          <a:p>
            <a:pPr eaLnBrk="1" hangingPunct="1"/>
            <a:r>
              <a:rPr lang="en-US" sz="2400" smtClean="0">
                <a:ea typeface="ＭＳ Ｐゴシック"/>
                <a:cs typeface="ＭＳ Ｐゴシック"/>
              </a:rPr>
              <a:t>Abuse is distinguished from recreational or social use, which “does not cause problems for the user” or other people, although it could at times be excessive. </a:t>
            </a:r>
          </a:p>
          <a:p>
            <a:pPr eaLnBrk="1" hangingPunct="1"/>
            <a:r>
              <a:rPr lang="en-US" sz="2400" smtClean="0">
                <a:ea typeface="ＭＳ Ｐゴシック"/>
                <a:cs typeface="ＭＳ Ｐゴシック"/>
              </a:rPr>
              <a:t>Abuse also is distinguished from addiction, which is sometimes known as substance dependence. Addiction is “a chronic, often relapsing brain disease that causes compulsive drug seeking and use, despite harmful consequences.” Addiction “manifests as physiologic and behavioral symptoms related to a maladaptive pattern of substance abuse.” These symptoms can include cravings for the substance, withdrawal symptoms when substance use suddenly stops, a need for increasing amounts of the substance, and spending too much time on substance use activities. </a:t>
            </a:r>
          </a:p>
          <a:p>
            <a:pPr eaLnBrk="1" hangingPunct="1"/>
            <a:endParaRPr lang="en-US" sz="2800" smtClean="0">
              <a:ea typeface="ＭＳ Ｐゴシック"/>
              <a:cs typeface="ＭＳ Ｐゴシック"/>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pPr eaLnBrk="1" hangingPunct="1"/>
            <a:r>
              <a:rPr lang="en-US" smtClean="0">
                <a:ea typeface="ＭＳ Ｐゴシック"/>
                <a:cs typeface="ＭＳ Ｐゴシック"/>
              </a:rPr>
              <a:t>Defining Recreational Use, Abuse, and Addiction</a:t>
            </a:r>
          </a:p>
        </p:txBody>
      </p:sp>
      <p:sp>
        <p:nvSpPr>
          <p:cNvPr id="35842" name="Content Placeholder 2"/>
          <p:cNvSpPr>
            <a:spLocks noGrp="1"/>
          </p:cNvSpPr>
          <p:nvPr>
            <p:ph idx="1"/>
          </p:nvPr>
        </p:nvSpPr>
        <p:spPr>
          <a:xfrm>
            <a:off x="152400" y="1828800"/>
            <a:ext cx="8839200" cy="4221163"/>
          </a:xfrm>
        </p:spPr>
        <p:txBody>
          <a:bodyPr/>
          <a:lstStyle/>
          <a:p>
            <a:pPr eaLnBrk="1" hangingPunct="1"/>
            <a:r>
              <a:rPr lang="en-US" sz="2400" smtClean="0">
                <a:ea typeface="ＭＳ Ｐゴシック"/>
                <a:cs typeface="ＭＳ Ｐゴシック"/>
              </a:rPr>
              <a:t>Abuse and addiction are distinguished from another category on the substance use continuum: “risky use.” </a:t>
            </a:r>
          </a:p>
          <a:p>
            <a:pPr eaLnBrk="1" hangingPunct="1"/>
            <a:r>
              <a:rPr lang="en-US" sz="2400" smtClean="0">
                <a:ea typeface="ＭＳ Ｐゴシック"/>
                <a:cs typeface="ＭＳ Ｐゴシック"/>
              </a:rPr>
              <a:t>For example, risky use of alcohol is considered drinking more than the U.S. Department of Agriculture Dietary Guidelines for safe alcohol use. Under these guidelines, safe alcoholic consumption is “no more than one drink a day for women, no more than two drinks a day for men,” and no alcohol for individuals in certain subgroups, such as pregnant women, people taking medications that interact with alcohol, and those who plan to drive or operate heavy machinery.  </a:t>
            </a:r>
          </a:p>
          <a:p>
            <a:pPr eaLnBrk="1" hangingPunct="1"/>
            <a:endParaRPr lang="en-US" sz="2800" smtClean="0">
              <a:ea typeface="ＭＳ Ｐゴシック"/>
              <a:cs typeface="ＭＳ Ｐゴシック"/>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R12Classrm_Template">
  <a:themeElements>
    <a:clrScheme name="Custom 2">
      <a:dk1>
        <a:sysClr val="windowText" lastClr="000000"/>
      </a:dk1>
      <a:lt1>
        <a:sysClr val="window" lastClr="FFFFFF"/>
      </a:lt1>
      <a:dk2>
        <a:srgbClr val="275CA1"/>
      </a:dk2>
      <a:lt2>
        <a:srgbClr val="C8E9EE"/>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Custom 2">
      <a:dk1>
        <a:sysClr val="windowText" lastClr="000000"/>
      </a:dk1>
      <a:lt1>
        <a:sysClr val="window" lastClr="FFFFFF"/>
      </a:lt1>
      <a:dk2>
        <a:srgbClr val="275CA1"/>
      </a:dk2>
      <a:lt2>
        <a:srgbClr val="C8E9EE"/>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DR12Classrm_Template</Template>
  <TotalTime>10424</TotalTime>
  <Words>4865</Words>
  <Application>Microsoft Office PowerPoint</Application>
  <PresentationFormat>On-screen Show (4:3)</PresentationFormat>
  <Paragraphs>175</Paragraphs>
  <Slides>47</Slides>
  <Notes>2</Notes>
  <HiddenSlides>0</HiddenSlides>
  <MMClips>0</MMClips>
  <ScaleCrop>false</ScaleCrop>
  <HeadingPairs>
    <vt:vector size="4" baseType="variant">
      <vt:variant>
        <vt:lpstr>Theme</vt:lpstr>
      </vt:variant>
      <vt:variant>
        <vt:i4>2</vt:i4>
      </vt:variant>
      <vt:variant>
        <vt:lpstr>Slide Titles</vt:lpstr>
      </vt:variant>
      <vt:variant>
        <vt:i4>47</vt:i4>
      </vt:variant>
    </vt:vector>
  </HeadingPairs>
  <TitlesOfParts>
    <vt:vector size="49" baseType="lpstr">
      <vt:lpstr>DR12Classrm_Template</vt:lpstr>
      <vt:lpstr>1_Office Theme</vt:lpstr>
      <vt:lpstr>Substance Abuse</vt:lpstr>
      <vt:lpstr>Instructions:</vt:lpstr>
      <vt:lpstr>Introduction</vt:lpstr>
      <vt:lpstr>Introduction</vt:lpstr>
      <vt:lpstr>Introduction</vt:lpstr>
      <vt:lpstr>Defining Recreational Use, Abuse, and Addiction</vt:lpstr>
      <vt:lpstr>Defining Recreational Use, Abuse, and Addiction</vt:lpstr>
      <vt:lpstr>Defining Recreational Use, Abuse, and Addiction</vt:lpstr>
      <vt:lpstr>Defining Recreational Use, Abuse, and Addiction</vt:lpstr>
      <vt:lpstr>Defining Recreational Use, Abuse, and Addiction</vt:lpstr>
      <vt:lpstr>Commonly Abused Drugs</vt:lpstr>
      <vt:lpstr>Commonly Abused Drugs</vt:lpstr>
      <vt:lpstr>Commonly Abused Drugs</vt:lpstr>
      <vt:lpstr>Historical Snapshot of Substance Use Among R.T.s</vt:lpstr>
      <vt:lpstr>Causes of Abuse and Addiction: Biological Factors</vt:lpstr>
      <vt:lpstr>Causes of Abuse and Addiction: Psychological Factors</vt:lpstr>
      <vt:lpstr>Causes of Abuse and Addiction: Occupational Factors</vt:lpstr>
      <vt:lpstr>Causes of Abuse and Addiction: Occupational Factors</vt:lpstr>
      <vt:lpstr>How Addiction Occurs</vt:lpstr>
      <vt:lpstr>How Addiction Occurs</vt:lpstr>
      <vt:lpstr>How Addiction Occurs</vt:lpstr>
      <vt:lpstr>Drug Diversion Within Health Care Facilities</vt:lpstr>
      <vt:lpstr>Drug Diversion Within Health Care Facilities</vt:lpstr>
      <vt:lpstr>Effects of Substance Abuse and Drug Diversion in Health Care Facilities</vt:lpstr>
      <vt:lpstr>The R.T.’s Responsibilities Regarding Substance Abuse</vt:lpstr>
      <vt:lpstr>The R.T.’s Responsibilities Regarding Substance Abuse</vt:lpstr>
      <vt:lpstr>Reluctance To Report Suspected Substance Abuse</vt:lpstr>
      <vt:lpstr>Detecting Substance Abuse</vt:lpstr>
      <vt:lpstr>Treatment and Recovery</vt:lpstr>
      <vt:lpstr>Treatment and Recovery</vt:lpstr>
      <vt:lpstr>Treatment and Recovery</vt:lpstr>
      <vt:lpstr>Evaluation of a Treatment Program</vt:lpstr>
      <vt:lpstr>Evaluation of a Treatment Program</vt:lpstr>
      <vt:lpstr>Relapse</vt:lpstr>
      <vt:lpstr>Relapse</vt:lpstr>
      <vt:lpstr>Prevention</vt:lpstr>
      <vt:lpstr>Prevention</vt:lpstr>
      <vt:lpstr>Prevention</vt:lpstr>
      <vt:lpstr>Prevention</vt:lpstr>
      <vt:lpstr>Prevention</vt:lpstr>
      <vt:lpstr>An Alcohol Abuse Vaccine?</vt:lpstr>
      <vt:lpstr>Substance Abuse and Licensure</vt:lpstr>
      <vt:lpstr>Conclusion</vt:lpstr>
      <vt:lpstr>Conclusion</vt:lpstr>
      <vt:lpstr>Conclusion</vt:lpstr>
      <vt:lpstr>Discussion Questions</vt:lpstr>
      <vt:lpstr>Additional Resources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Sharon Krein</dc:creator>
  <cp:lastModifiedBy>Sharon Clausen</cp:lastModifiedBy>
  <cp:revision>209</cp:revision>
  <dcterms:created xsi:type="dcterms:W3CDTF">2012-06-14T20:52:08Z</dcterms:created>
  <dcterms:modified xsi:type="dcterms:W3CDTF">2013-08-26T13:46:20Z</dcterms:modified>
</cp:coreProperties>
</file>