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7"/>
  </p:notesMasterIdLst>
  <p:sldIdLst>
    <p:sldId id="256" r:id="rId3"/>
    <p:sldId id="258" r:id="rId4"/>
    <p:sldId id="257" r:id="rId5"/>
    <p:sldId id="261" r:id="rId6"/>
    <p:sldId id="262"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339" r:id="rId49"/>
    <p:sldId id="340" r:id="rId50"/>
    <p:sldId id="341" r:id="rId51"/>
    <p:sldId id="342" r:id="rId52"/>
    <p:sldId id="344" r:id="rId53"/>
    <p:sldId id="343" r:id="rId54"/>
    <p:sldId id="345" r:id="rId55"/>
    <p:sldId id="346" r:id="rId56"/>
    <p:sldId id="347" r:id="rId57"/>
    <p:sldId id="348" r:id="rId58"/>
    <p:sldId id="349" r:id="rId59"/>
    <p:sldId id="350" r:id="rId60"/>
    <p:sldId id="351" r:id="rId61"/>
    <p:sldId id="352" r:id="rId62"/>
    <p:sldId id="353" r:id="rId63"/>
    <p:sldId id="354" r:id="rId64"/>
    <p:sldId id="259" r:id="rId65"/>
    <p:sldId id="260" r:id="rId6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12" autoAdjust="0"/>
    <p:restoredTop sz="94660"/>
  </p:normalViewPr>
  <p:slideViewPr>
    <p:cSldViewPr>
      <p:cViewPr>
        <p:scale>
          <a:sx n="100" d="100"/>
          <a:sy n="100" d="100"/>
        </p:scale>
        <p:origin x="-78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08F9C24-085F-1F40-BCD7-32AF9AC3FDC2}" type="datetimeFigureOut">
              <a:rPr lang="en-US"/>
              <a:pPr>
                <a:defRPr/>
              </a:pPr>
              <a:t>10/16/2012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701DBF0-8114-B642-B234-A12A57A9B9A9}" type="slidenum">
              <a:rPr lang="en-US"/>
              <a:pPr>
                <a:defRPr/>
              </a:pPr>
              <a:t>‹#›</a:t>
            </a:fld>
            <a:endParaRPr lang="en-US" dirty="0"/>
          </a:p>
        </p:txBody>
      </p:sp>
    </p:spTree>
    <p:extLst>
      <p:ext uri="{BB962C8B-B14F-4D97-AF65-F5344CB8AC3E}">
        <p14:creationId xmlns:p14="http://schemas.microsoft.com/office/powerpoint/2010/main" val="36769944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solidFill>
                  <a:prstClr val="black"/>
                </a:solidFill>
              </a:rPr>
              <a:pPr/>
              <a:t>2</a:t>
            </a:fld>
            <a:endParaRPr lang="en-US" dirty="0">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37</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38</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39</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40</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41</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42</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43</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44</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45</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46</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29</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47</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48</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49</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50</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51</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52</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53</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54</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55</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56</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30</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57</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58</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59</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60</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61</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62</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pPr/>
              <a:t>63</a:t>
            </a:fld>
            <a:endParaRPr lang="en-US"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31</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32</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33</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34</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35</a:t>
            </a:fld>
            <a:endParaRPr lang="en-US" dirty="0"/>
          </a:p>
        </p:txBody>
      </p:sp>
    </p:spTree>
    <p:extLst>
      <p:ext uri="{BB962C8B-B14F-4D97-AF65-F5344CB8AC3E}">
        <p14:creationId xmlns:p14="http://schemas.microsoft.com/office/powerpoint/2010/main" val="4078796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01DBF0-8114-B642-B234-A12A57A9B9A9}" type="slidenum">
              <a:rPr lang="en-US" smtClean="0"/>
              <a:pPr>
                <a:defRPr/>
              </a:pPr>
              <a:t>36</a:t>
            </a:fld>
            <a:endParaRPr lang="en-US" dirty="0"/>
          </a:p>
        </p:txBody>
      </p:sp>
    </p:spTree>
    <p:extLst>
      <p:ext uri="{BB962C8B-B14F-4D97-AF65-F5344CB8AC3E}">
        <p14:creationId xmlns:p14="http://schemas.microsoft.com/office/powerpoint/2010/main" val="4078796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735467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279C21-7482-7047-B65B-8E33D2433AA7}"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0F2088-9650-5942-B21E-21ABBDCF76AD}" type="slidenum">
              <a:rPr lang="en-US"/>
              <a:pPr>
                <a:defRPr/>
              </a:pPr>
              <a:t>‹#›</a:t>
            </a:fld>
            <a:endParaRPr lang="en-US" dirty="0"/>
          </a:p>
        </p:txBody>
      </p:sp>
    </p:spTree>
    <p:extLst>
      <p:ext uri="{BB962C8B-B14F-4D97-AF65-F5344CB8AC3E}">
        <p14:creationId xmlns:p14="http://schemas.microsoft.com/office/powerpoint/2010/main" val="58558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F1C837-53F8-CF41-9E27-24D2DDB7F399}"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E38B83-24F6-4C4B-BAA7-DE8D43C47947}" type="slidenum">
              <a:rPr lang="en-US"/>
              <a:pPr>
                <a:defRPr/>
              </a:pPr>
              <a:t>‹#›</a:t>
            </a:fld>
            <a:endParaRPr lang="en-US" dirty="0"/>
          </a:p>
        </p:txBody>
      </p:sp>
    </p:spTree>
    <p:extLst>
      <p:ext uri="{BB962C8B-B14F-4D97-AF65-F5344CB8AC3E}">
        <p14:creationId xmlns:p14="http://schemas.microsoft.com/office/powerpoint/2010/main" val="18110196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5791200"/>
            <a:ext cx="3505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3189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C8DE79-7648-4E47-8400-5FCF8CC1A41F}"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ADE439-3F96-0749-AA2D-471BB6901BBD}" type="slidenum">
              <a:rPr lang="en-US"/>
              <a:pPr>
                <a:defRPr/>
              </a:pPr>
              <a:t>‹#›</a:t>
            </a:fld>
            <a:endParaRPr lang="en-US" dirty="0"/>
          </a:p>
        </p:txBody>
      </p:sp>
    </p:spTree>
    <p:extLst>
      <p:ext uri="{BB962C8B-B14F-4D97-AF65-F5344CB8AC3E}">
        <p14:creationId xmlns:p14="http://schemas.microsoft.com/office/powerpoint/2010/main" val="35168552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06BADF9-CCE5-3749-8D7E-301D535F854E}"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03E963-F064-FB4B-A0A1-75C8F775819F}" type="slidenum">
              <a:rPr lang="en-US"/>
              <a:pPr>
                <a:defRPr/>
              </a:pPr>
              <a:t>‹#›</a:t>
            </a:fld>
            <a:endParaRPr lang="en-US" dirty="0"/>
          </a:p>
        </p:txBody>
      </p:sp>
    </p:spTree>
    <p:extLst>
      <p:ext uri="{BB962C8B-B14F-4D97-AF65-F5344CB8AC3E}">
        <p14:creationId xmlns:p14="http://schemas.microsoft.com/office/powerpoint/2010/main" val="17791541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985046E-6FD2-1641-A09E-C597D0DD7903}" type="datetimeFigureOut">
              <a:rPr lang="en-US"/>
              <a:pPr>
                <a:defRPr/>
              </a:pPr>
              <a:t>10/16/2012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3A0507A-8288-1943-ACF3-4927BD9143C4}" type="slidenum">
              <a:rPr lang="en-US"/>
              <a:pPr>
                <a:defRPr/>
              </a:pPr>
              <a:t>‹#›</a:t>
            </a:fld>
            <a:endParaRPr lang="en-US" dirty="0"/>
          </a:p>
        </p:txBody>
      </p:sp>
    </p:spTree>
    <p:extLst>
      <p:ext uri="{BB962C8B-B14F-4D97-AF65-F5344CB8AC3E}">
        <p14:creationId xmlns:p14="http://schemas.microsoft.com/office/powerpoint/2010/main" val="1241480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E09BC49-70B0-F341-AE0D-61DFC73AA0FD}" type="datetimeFigureOut">
              <a:rPr lang="en-US"/>
              <a:pPr>
                <a:defRPr/>
              </a:pPr>
              <a:t>10/16/2012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CED0FE98-894B-8E47-BAC2-C1B537CF3875}" type="slidenum">
              <a:rPr lang="en-US"/>
              <a:pPr>
                <a:defRPr/>
              </a:pPr>
              <a:t>‹#›</a:t>
            </a:fld>
            <a:endParaRPr lang="en-US" dirty="0"/>
          </a:p>
        </p:txBody>
      </p:sp>
    </p:spTree>
    <p:extLst>
      <p:ext uri="{BB962C8B-B14F-4D97-AF65-F5344CB8AC3E}">
        <p14:creationId xmlns:p14="http://schemas.microsoft.com/office/powerpoint/2010/main" val="3739820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20FB47A-403B-C146-808C-93DC922DB8D0}" type="datetimeFigureOut">
              <a:rPr lang="en-US"/>
              <a:pPr>
                <a:defRPr/>
              </a:pPr>
              <a:t>10/16/2012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EE2431D7-C6F9-DD4F-BC46-765332900D33}" type="slidenum">
              <a:rPr lang="en-US"/>
              <a:pPr>
                <a:defRPr/>
              </a:pPr>
              <a:t>‹#›</a:t>
            </a:fld>
            <a:endParaRPr lang="en-US" dirty="0"/>
          </a:p>
        </p:txBody>
      </p:sp>
    </p:spTree>
    <p:extLst>
      <p:ext uri="{BB962C8B-B14F-4D97-AF65-F5344CB8AC3E}">
        <p14:creationId xmlns:p14="http://schemas.microsoft.com/office/powerpoint/2010/main" val="22199041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71A2DD-5E3E-314C-B3EE-FD63AD4EDBFC}" type="datetimeFigureOut">
              <a:rPr lang="en-US"/>
              <a:pPr>
                <a:defRPr/>
              </a:pPr>
              <a:t>10/16/2012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D1648980-ADB2-3D4B-86DD-10C2E4232E3F}" type="slidenum">
              <a:rPr lang="en-US"/>
              <a:pPr>
                <a:defRPr/>
              </a:pPr>
              <a:t>‹#›</a:t>
            </a:fld>
            <a:endParaRPr lang="en-US" dirty="0"/>
          </a:p>
        </p:txBody>
      </p:sp>
    </p:spTree>
    <p:extLst>
      <p:ext uri="{BB962C8B-B14F-4D97-AF65-F5344CB8AC3E}">
        <p14:creationId xmlns:p14="http://schemas.microsoft.com/office/powerpoint/2010/main" val="17731813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251CDD5-2650-814B-A45C-4FDAEB2E2200}" type="datetimeFigureOut">
              <a:rPr lang="en-US"/>
              <a:pPr>
                <a:defRPr/>
              </a:pPr>
              <a:t>10/16/2012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EE1EF0-C0B0-BF47-B763-122936D34674}" type="slidenum">
              <a:rPr lang="en-US"/>
              <a:pPr>
                <a:defRPr/>
              </a:pPr>
              <a:t>‹#›</a:t>
            </a:fld>
            <a:endParaRPr lang="en-US" dirty="0"/>
          </a:p>
        </p:txBody>
      </p:sp>
    </p:spTree>
    <p:extLst>
      <p:ext uri="{BB962C8B-B14F-4D97-AF65-F5344CB8AC3E}">
        <p14:creationId xmlns:p14="http://schemas.microsoft.com/office/powerpoint/2010/main" val="16776196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C3C1F2-55BB-8B4F-9C32-7436659741CD}"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36C50D-4DB1-954D-BA62-D57345C96120}" type="slidenum">
              <a:rPr lang="en-US"/>
              <a:pPr>
                <a:defRPr/>
              </a:pPr>
              <a:t>‹#›</a:t>
            </a:fld>
            <a:endParaRPr lang="en-US" dirty="0"/>
          </a:p>
        </p:txBody>
      </p:sp>
    </p:spTree>
    <p:extLst>
      <p:ext uri="{BB962C8B-B14F-4D97-AF65-F5344CB8AC3E}">
        <p14:creationId xmlns:p14="http://schemas.microsoft.com/office/powerpoint/2010/main" val="24465587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98E292D-569C-9E4B-B4F0-16E41F4F55A8}" type="datetimeFigureOut">
              <a:rPr lang="en-US"/>
              <a:pPr>
                <a:defRPr/>
              </a:pPr>
              <a:t>10/16/2012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275A96-9717-424E-821B-624577F1082D}" type="slidenum">
              <a:rPr lang="en-US"/>
              <a:pPr>
                <a:defRPr/>
              </a:pPr>
              <a:t>‹#›</a:t>
            </a:fld>
            <a:endParaRPr lang="en-US" dirty="0"/>
          </a:p>
        </p:txBody>
      </p:sp>
    </p:spTree>
    <p:extLst>
      <p:ext uri="{BB962C8B-B14F-4D97-AF65-F5344CB8AC3E}">
        <p14:creationId xmlns:p14="http://schemas.microsoft.com/office/powerpoint/2010/main" val="5323382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8A003C-0666-A044-AE65-CDF5EA5B071E}"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861682-73A0-F942-9872-528F56E93762}" type="slidenum">
              <a:rPr lang="en-US"/>
              <a:pPr>
                <a:defRPr/>
              </a:pPr>
              <a:t>‹#›</a:t>
            </a:fld>
            <a:endParaRPr lang="en-US" dirty="0"/>
          </a:p>
        </p:txBody>
      </p:sp>
    </p:spTree>
    <p:extLst>
      <p:ext uri="{BB962C8B-B14F-4D97-AF65-F5344CB8AC3E}">
        <p14:creationId xmlns:p14="http://schemas.microsoft.com/office/powerpoint/2010/main" val="27893755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0CBE0C-A064-3E49-998E-91BD1A28550C}"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B7617D-EA24-D84C-83BA-F1EE48CA0AA5}" type="slidenum">
              <a:rPr lang="en-US"/>
              <a:pPr>
                <a:defRPr/>
              </a:pPr>
              <a:t>‹#›</a:t>
            </a:fld>
            <a:endParaRPr lang="en-US" dirty="0"/>
          </a:p>
        </p:txBody>
      </p:sp>
    </p:spTree>
    <p:extLst>
      <p:ext uri="{BB962C8B-B14F-4D97-AF65-F5344CB8AC3E}">
        <p14:creationId xmlns:p14="http://schemas.microsoft.com/office/powerpoint/2010/main" val="7407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21427E-07DB-0E44-B0F4-0E92A843D788}" type="datetimeFigureOut">
              <a:rPr lang="en-US"/>
              <a:pPr>
                <a:defRPr/>
              </a:pPr>
              <a:t>10/16/2012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47B3AF-D156-8C4E-A9BB-0F1EDE1F7B1B}" type="slidenum">
              <a:rPr lang="en-US"/>
              <a:pPr>
                <a:defRPr/>
              </a:pPr>
              <a:t>‹#›</a:t>
            </a:fld>
            <a:endParaRPr lang="en-US" dirty="0"/>
          </a:p>
        </p:txBody>
      </p:sp>
    </p:spTree>
    <p:extLst>
      <p:ext uri="{BB962C8B-B14F-4D97-AF65-F5344CB8AC3E}">
        <p14:creationId xmlns:p14="http://schemas.microsoft.com/office/powerpoint/2010/main" val="876876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75231731-ADF9-8343-8CEB-0878BE5AADCE}" type="datetimeFigureOut">
              <a:rPr lang="en-US"/>
              <a:pPr>
                <a:defRPr/>
              </a:pPr>
              <a:t>10/16/2012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38C73369-0438-104C-B9B7-1F73E5712FC5}" type="slidenum">
              <a:rPr lang="en-US"/>
              <a:pPr>
                <a:defRPr/>
              </a:pPr>
              <a:t>‹#›</a:t>
            </a:fld>
            <a:endParaRPr lang="en-US" dirty="0"/>
          </a:p>
        </p:txBody>
      </p:sp>
    </p:spTree>
    <p:extLst>
      <p:ext uri="{BB962C8B-B14F-4D97-AF65-F5344CB8AC3E}">
        <p14:creationId xmlns:p14="http://schemas.microsoft.com/office/powerpoint/2010/main" val="8528522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B5837E0-ECC0-F54F-8F5A-E761F4FA8654}" type="datetimeFigureOut">
              <a:rPr lang="en-US"/>
              <a:pPr>
                <a:defRPr/>
              </a:pPr>
              <a:t>10/16/2012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46675A43-1489-EF49-B17E-C68F54A2C9EE}" type="slidenum">
              <a:rPr lang="en-US"/>
              <a:pPr>
                <a:defRPr/>
              </a:pPr>
              <a:t>‹#›</a:t>
            </a:fld>
            <a:endParaRPr lang="en-US" dirty="0"/>
          </a:p>
        </p:txBody>
      </p:sp>
    </p:spTree>
    <p:extLst>
      <p:ext uri="{BB962C8B-B14F-4D97-AF65-F5344CB8AC3E}">
        <p14:creationId xmlns:p14="http://schemas.microsoft.com/office/powerpoint/2010/main" val="54553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D9B046-D724-F842-A7FD-4CD16E3EDB44}" type="datetimeFigureOut">
              <a:rPr lang="en-US"/>
              <a:pPr>
                <a:defRPr/>
              </a:pPr>
              <a:t>10/16/2012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651CA60D-CCBB-A542-8D21-8B1D29278E07}" type="slidenum">
              <a:rPr lang="en-US"/>
              <a:pPr>
                <a:defRPr/>
              </a:pPr>
              <a:t>‹#›</a:t>
            </a:fld>
            <a:endParaRPr lang="en-US" dirty="0"/>
          </a:p>
        </p:txBody>
      </p:sp>
    </p:spTree>
    <p:extLst>
      <p:ext uri="{BB962C8B-B14F-4D97-AF65-F5344CB8AC3E}">
        <p14:creationId xmlns:p14="http://schemas.microsoft.com/office/powerpoint/2010/main" val="36621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D02CDED-2AB4-264A-8E73-C769283ECBE3}" type="datetimeFigureOut">
              <a:rPr lang="en-US"/>
              <a:pPr>
                <a:defRPr/>
              </a:pPr>
              <a:t>10/16/2012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F2C6EF92-5056-AB4D-99B5-A8F68BB238AF}" type="slidenum">
              <a:rPr lang="en-US"/>
              <a:pPr>
                <a:defRPr/>
              </a:pPr>
              <a:t>‹#›</a:t>
            </a:fld>
            <a:endParaRPr lang="en-US" dirty="0"/>
          </a:p>
        </p:txBody>
      </p:sp>
    </p:spTree>
    <p:extLst>
      <p:ext uri="{BB962C8B-B14F-4D97-AF65-F5344CB8AC3E}">
        <p14:creationId xmlns:p14="http://schemas.microsoft.com/office/powerpoint/2010/main" val="304875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C84FEAB-5E70-4842-BA41-277231472199}" type="datetimeFigureOut">
              <a:rPr lang="en-US"/>
              <a:pPr>
                <a:defRPr/>
              </a:pPr>
              <a:t>10/16/2012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7E66BDD9-16D4-0043-B1C3-6E2843874D94}" type="slidenum">
              <a:rPr lang="en-US"/>
              <a:pPr>
                <a:defRPr/>
              </a:pPr>
              <a:t>‹#›</a:t>
            </a:fld>
            <a:endParaRPr lang="en-US" dirty="0"/>
          </a:p>
        </p:txBody>
      </p:sp>
    </p:spTree>
    <p:extLst>
      <p:ext uri="{BB962C8B-B14F-4D97-AF65-F5344CB8AC3E}">
        <p14:creationId xmlns:p14="http://schemas.microsoft.com/office/powerpoint/2010/main" val="266064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6693FFF-8C95-9C41-B928-205BD291B4A5}" type="datetimeFigureOut">
              <a:rPr lang="en-US"/>
              <a:pPr>
                <a:defRPr/>
              </a:pPr>
              <a:t>10/16/2012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E457865D-DFD7-314E-9AAF-91057BED88ED}" type="slidenum">
              <a:rPr lang="en-US"/>
              <a:pPr>
                <a:defRPr/>
              </a:pPr>
              <a:t>‹#›</a:t>
            </a:fld>
            <a:endParaRPr lang="en-US" dirty="0"/>
          </a:p>
        </p:txBody>
      </p:sp>
    </p:spTree>
    <p:extLst>
      <p:ext uri="{BB962C8B-B14F-4D97-AF65-F5344CB8AC3E}">
        <p14:creationId xmlns:p14="http://schemas.microsoft.com/office/powerpoint/2010/main" val="405437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3" name="Picture 2" descr="PD12_DRinClassrm_body.jp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pic>
        <p:nvPicPr>
          <p:cNvPr id="2" name="Picture 1"/>
          <p:cNvPicPr>
            <a:picLocks noChangeAspect="1"/>
          </p:cNvPicPr>
          <p:nvPr/>
        </p:nvPicPr>
        <p:blipFill>
          <a:blip r:embed="rId15" cstate="email">
            <a:extLst>
              <a:ext uri="{28A0092B-C50C-407E-A947-70E740481C1C}">
                <a14:useLocalDpi xmlns:a14="http://schemas.microsoft.com/office/drawing/2010/main" val="0"/>
              </a:ext>
            </a:extLst>
          </a:blip>
          <a:stretch>
            <a:fillRect/>
          </a:stretch>
        </p:blipFill>
        <p:spPr>
          <a:xfrm>
            <a:off x="73152" y="0"/>
            <a:ext cx="9070848" cy="800100"/>
          </a:xfrm>
          <a:prstGeom prst="rect">
            <a:avLst/>
          </a:prstGeom>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1" fontAlgn="base" hangingPunct="1">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1" fontAlgn="base" hangingPunct="1">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1" fontAlgn="base" hangingPunct="1">
        <a:spcBef>
          <a:spcPct val="20000"/>
        </a:spcBef>
        <a:spcAft>
          <a:spcPct val="0"/>
        </a:spcAft>
        <a:defRPr sz="2800" kern="1200">
          <a:solidFill>
            <a:srgbClr val="7F7F7F"/>
          </a:solidFill>
          <a:latin typeface="+mn-lt"/>
          <a:ea typeface="ＭＳ Ｐゴシック" charset="0"/>
          <a:cs typeface="+mn-cs"/>
        </a:defRPr>
      </a:lvl2pPr>
      <a:lvl3pPr marL="1371600" indent="-457200" algn="l" rtl="0" eaLnBrk="1" fontAlgn="base" hangingPunct="1">
        <a:spcBef>
          <a:spcPct val="20000"/>
        </a:spcBef>
        <a:spcAft>
          <a:spcPct val="0"/>
        </a:spcAft>
        <a:defRPr sz="2400" kern="1200">
          <a:solidFill>
            <a:srgbClr val="7F7F7F"/>
          </a:solidFill>
          <a:latin typeface="+mn-lt"/>
          <a:ea typeface="ＭＳ Ｐゴシック" charset="0"/>
          <a:cs typeface="+mn-cs"/>
        </a:defRPr>
      </a:lvl3pPr>
      <a:lvl4pPr marL="18288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4pPr>
      <a:lvl5pPr marL="22860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2050" name="Picture 6" descr="PD12_DRinClassrm_body.jpg"/>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ctr" rtl="0" fontAlgn="base">
        <a:spcBef>
          <a:spcPct val="0"/>
        </a:spcBef>
        <a:spcAft>
          <a:spcPct val="0"/>
        </a:spcAft>
        <a:defRPr sz="4400"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fontAlgn="base">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mn-cs"/>
        </a:defRPr>
      </a:lvl2pPr>
      <a:lvl3pPr marL="1371600" indent="-457200" algn="l" rtl="0" fontAlgn="base">
        <a:spcBef>
          <a:spcPct val="20000"/>
        </a:spcBef>
        <a:spcAft>
          <a:spcPct val="0"/>
        </a:spcAft>
        <a:defRPr sz="2400" kern="1200">
          <a:solidFill>
            <a:srgbClr val="7F7F7F"/>
          </a:solidFill>
          <a:latin typeface="+mn-lt"/>
          <a:ea typeface="ＭＳ Ｐゴシック" charset="0"/>
          <a:cs typeface="+mn-cs"/>
        </a:defRPr>
      </a:lvl3pPr>
      <a:lvl4pPr marL="1828800" indent="-457200" algn="l" rtl="0" fontAlgn="base">
        <a:spcBef>
          <a:spcPct val="20000"/>
        </a:spcBef>
        <a:spcAft>
          <a:spcPct val="0"/>
        </a:spcAft>
        <a:defRPr sz="2000" kern="1200">
          <a:solidFill>
            <a:srgbClr val="7F7F7F"/>
          </a:solidFill>
          <a:latin typeface="+mn-lt"/>
          <a:ea typeface="ＭＳ Ｐゴシック" charset="0"/>
          <a:cs typeface="+mn-cs"/>
        </a:defRPr>
      </a:lvl4pPr>
      <a:lvl5pPr marL="2286000" indent="-457200" algn="l" rtl="0" fontAlgn="base">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lstStyle/>
          <a:p>
            <a:r>
              <a:rPr lang="en-US" sz="5400" b="0" dirty="0"/>
              <a:t>Pediatric Bone Densitometry</a:t>
            </a:r>
            <a:endParaRPr lang="en-US" sz="5400" dirty="0">
              <a:ea typeface="+mj-ea"/>
              <a:cs typeface="+mj-cs"/>
            </a:endParaRPr>
          </a:p>
        </p:txBody>
      </p:sp>
      <p:sp>
        <p:nvSpPr>
          <p:cNvPr id="25602" name="Subtitle 2"/>
          <p:cNvSpPr>
            <a:spLocks noGrp="1"/>
          </p:cNvSpPr>
          <p:nvPr>
            <p:ph type="subTitle" idx="1"/>
          </p:nvPr>
        </p:nvSpPr>
        <p:spPr/>
        <p:txBody>
          <a:bodyPr/>
          <a:lstStyle/>
          <a:p>
            <a:pPr lvl="0"/>
            <a:r>
              <a:rPr lang="en-US" dirty="0"/>
              <a:t>Directed Readings </a:t>
            </a:r>
            <a:br>
              <a:rPr lang="en-US" dirty="0"/>
            </a:br>
            <a:r>
              <a:rPr lang="en-US" dirty="0"/>
              <a:t>In the Classroom</a:t>
            </a:r>
          </a:p>
          <a:p>
            <a:endParaRPr lang="en-US" dirty="0">
              <a:latin typeface="Calibri" charset="0"/>
            </a:endParaRPr>
          </a:p>
        </p:txBody>
      </p:sp>
      <p:pic>
        <p:nvPicPr>
          <p:cNvPr id="4" name="Picture 3" descr="RADT12_MarApr150x19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2286000"/>
            <a:ext cx="2286000" cy="3001963"/>
          </a:xfrm>
          <a:prstGeom prst="rect">
            <a:avLst/>
          </a:prstGeom>
          <a:effectLst>
            <a:outerShdw blurRad="222250" dist="139700" dir="2700000" algn="tl" rotWithShape="0">
              <a:srgbClr val="000000">
                <a:alpha val="17000"/>
              </a:srgbClr>
            </a:outerShdw>
          </a:effectLst>
        </p:spPr>
      </p:pic>
      <p:sp>
        <p:nvSpPr>
          <p:cNvPr id="5" name="Rectangle 4"/>
          <p:cNvSpPr/>
          <p:nvPr/>
        </p:nvSpPr>
        <p:spPr>
          <a:xfrm>
            <a:off x="729043" y="3733800"/>
            <a:ext cx="5443157" cy="369332"/>
          </a:xfrm>
          <a:prstGeom prst="rect">
            <a:avLst/>
          </a:prstGeom>
        </p:spPr>
        <p:txBody>
          <a:bodyPr wrap="none">
            <a:spAutoFit/>
          </a:bodyPr>
          <a:lstStyle/>
          <a:p>
            <a:r>
              <a:rPr lang="en-US" dirty="0" smtClean="0">
                <a:solidFill>
                  <a:schemeClr val="tx1">
                    <a:lumMod val="65000"/>
                    <a:lumOff val="35000"/>
                  </a:schemeClr>
                </a:solidFill>
              </a:rPr>
              <a:t>October/November 2012 </a:t>
            </a:r>
            <a:r>
              <a:rPr lang="en-US" dirty="0">
                <a:solidFill>
                  <a:schemeClr val="tx1">
                    <a:lumMod val="65000"/>
                    <a:lumOff val="35000"/>
                  </a:schemeClr>
                </a:solidFill>
              </a:rPr>
              <a:t>issue of </a:t>
            </a:r>
            <a:r>
              <a:rPr lang="en-US" i="1" dirty="0">
                <a:solidFill>
                  <a:schemeClr val="tx1">
                    <a:lumMod val="65000"/>
                    <a:lumOff val="35000"/>
                  </a:schemeClr>
                </a:solidFill>
              </a:rPr>
              <a:t>Radiologic </a:t>
            </a:r>
            <a:r>
              <a:rPr lang="en-US" i="1" dirty="0" smtClean="0">
                <a:solidFill>
                  <a:schemeClr val="tx1">
                    <a:lumMod val="65000"/>
                    <a:lumOff val="35000"/>
                  </a:schemeClr>
                </a:solidFill>
              </a:rPr>
              <a:t>Technology</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Normal Skeletal Development</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 overall skeleton increases in size through </a:t>
            </a:r>
            <a:r>
              <a:rPr lang="en-US" sz="2600" dirty="0" smtClean="0">
                <a:latin typeface="Calibri" charset="0"/>
              </a:rPr>
              <a:t>a series of bone </a:t>
            </a:r>
            <a:r>
              <a:rPr lang="en-US" sz="2600" dirty="0">
                <a:latin typeface="Calibri" charset="0"/>
              </a:rPr>
              <a:t>modeling and remodeling. </a:t>
            </a:r>
            <a:r>
              <a:rPr lang="en-US" sz="2600" dirty="0" smtClean="0">
                <a:latin typeface="Calibri" charset="0"/>
              </a:rPr>
              <a:t>Modeling increases </a:t>
            </a:r>
            <a:r>
              <a:rPr lang="en-US" sz="2600" dirty="0">
                <a:latin typeface="Calibri" charset="0"/>
              </a:rPr>
              <a:t>bone width as new bone forms on the </a:t>
            </a:r>
            <a:r>
              <a:rPr lang="en-US" sz="2600" dirty="0" smtClean="0">
                <a:latin typeface="Calibri" charset="0"/>
              </a:rPr>
              <a:t>outer or periosteal surface</a:t>
            </a:r>
            <a:r>
              <a:rPr lang="en-US" sz="2600" dirty="0">
                <a:latin typeface="Calibri" charset="0"/>
              </a:rPr>
              <a:t>. At the same time, </a:t>
            </a:r>
            <a:r>
              <a:rPr lang="en-US" sz="2600" dirty="0" smtClean="0">
                <a:latin typeface="Calibri" charset="0"/>
              </a:rPr>
              <a:t>remodeling also </a:t>
            </a:r>
            <a:r>
              <a:rPr lang="en-US" sz="2600" dirty="0">
                <a:latin typeface="Calibri" charset="0"/>
              </a:rPr>
              <a:t>occurs as </a:t>
            </a:r>
            <a:r>
              <a:rPr lang="en-US" sz="2600" dirty="0" smtClean="0">
                <a:latin typeface="Calibri" charset="0"/>
              </a:rPr>
              <a:t>the inside </a:t>
            </a:r>
            <a:r>
              <a:rPr lang="en-US" sz="2600" dirty="0">
                <a:latin typeface="Calibri" charset="0"/>
              </a:rPr>
              <a:t>endosteal surface of </a:t>
            </a:r>
            <a:r>
              <a:rPr lang="en-US" sz="2600" dirty="0" smtClean="0">
                <a:latin typeface="Calibri" charset="0"/>
              </a:rPr>
              <a:t>the bone </a:t>
            </a:r>
            <a:r>
              <a:rPr lang="en-US" sz="2600" dirty="0">
                <a:latin typeface="Calibri" charset="0"/>
              </a:rPr>
              <a:t>is </a:t>
            </a:r>
            <a:r>
              <a:rPr lang="en-US" sz="2600" dirty="0" smtClean="0">
                <a:latin typeface="Calibri" charset="0"/>
              </a:rPr>
              <a:t>reabsorbed. This </a:t>
            </a:r>
            <a:r>
              <a:rPr lang="en-US" sz="2600" dirty="0">
                <a:latin typeface="Calibri" charset="0"/>
              </a:rPr>
              <a:t>type of bone </a:t>
            </a:r>
            <a:r>
              <a:rPr lang="en-US" sz="2600" dirty="0" smtClean="0">
                <a:latin typeface="Calibri" charset="0"/>
              </a:rPr>
              <a:t>development is </a:t>
            </a:r>
            <a:r>
              <a:rPr lang="en-US" sz="2600" dirty="0">
                <a:latin typeface="Calibri" charset="0"/>
              </a:rPr>
              <a:t>called appositional </a:t>
            </a:r>
            <a:r>
              <a:rPr lang="en-US" sz="2600" dirty="0" smtClean="0">
                <a:latin typeface="Calibri" charset="0"/>
              </a:rPr>
              <a:t>growth. Osteoblasts </a:t>
            </a:r>
            <a:r>
              <a:rPr lang="en-US" sz="2600" dirty="0">
                <a:latin typeface="Calibri" charset="0"/>
              </a:rPr>
              <a:t>form </a:t>
            </a:r>
            <a:r>
              <a:rPr lang="en-US" sz="2600" dirty="0" smtClean="0">
                <a:latin typeface="Calibri" charset="0"/>
              </a:rPr>
              <a:t>new bone </a:t>
            </a:r>
            <a:r>
              <a:rPr lang="en-US" sz="2600" dirty="0">
                <a:latin typeface="Calibri" charset="0"/>
              </a:rPr>
              <a:t>cells around the outer surface of the </a:t>
            </a:r>
            <a:r>
              <a:rPr lang="en-US" sz="2600" dirty="0" smtClean="0">
                <a:latin typeface="Calibri" charset="0"/>
              </a:rPr>
              <a:t>bone, increasing </a:t>
            </a:r>
            <a:r>
              <a:rPr lang="en-US" sz="2600" dirty="0">
                <a:latin typeface="Calibri" charset="0"/>
              </a:rPr>
              <a:t>its size and strength. On the inside of </a:t>
            </a:r>
            <a:r>
              <a:rPr lang="en-US" sz="2600" dirty="0" smtClean="0">
                <a:latin typeface="Calibri" charset="0"/>
              </a:rPr>
              <a:t>the bone</a:t>
            </a:r>
            <a:r>
              <a:rPr lang="en-US" sz="2600" dirty="0">
                <a:latin typeface="Calibri" charset="0"/>
              </a:rPr>
              <a:t>, osteoclasts remove bone cells by </a:t>
            </a:r>
            <a:r>
              <a:rPr lang="en-US" sz="2600" dirty="0" smtClean="0">
                <a:latin typeface="Calibri" charset="0"/>
              </a:rPr>
              <a:t>breaking them down</a:t>
            </a:r>
            <a:r>
              <a:rPr lang="en-US" sz="2600" dirty="0">
                <a:latin typeface="Calibri" charset="0"/>
              </a:rPr>
              <a:t>. This method allows the bone to grow in </a:t>
            </a:r>
            <a:r>
              <a:rPr lang="en-US" sz="2600" dirty="0" smtClean="0">
                <a:latin typeface="Calibri" charset="0"/>
              </a:rPr>
              <a:t>width, while </a:t>
            </a:r>
            <a:r>
              <a:rPr lang="en-US" sz="2600" dirty="0">
                <a:latin typeface="Calibri" charset="0"/>
              </a:rPr>
              <a:t>also limiting buildup of bone cells in the </a:t>
            </a:r>
            <a:r>
              <a:rPr lang="en-US" sz="2600" dirty="0" smtClean="0">
                <a:latin typeface="Calibri" charset="0"/>
              </a:rPr>
              <a:t>endosteum and </a:t>
            </a:r>
            <a:r>
              <a:rPr lang="en-US" sz="2600" dirty="0">
                <a:latin typeface="Calibri" charset="0"/>
              </a:rPr>
              <a:t>reducing bone weight</a:t>
            </a:r>
            <a:r>
              <a:rPr lang="en-US" sz="2600" dirty="0" smtClean="0">
                <a:latin typeface="Calibri" charset="0"/>
              </a:rPr>
              <a:t>.</a:t>
            </a:r>
            <a:endParaRPr lang="en-US" sz="2600" dirty="0">
              <a:latin typeface="Calibri" charset="0"/>
            </a:endParaRPr>
          </a:p>
        </p:txBody>
      </p:sp>
    </p:spTree>
    <p:extLst>
      <p:ext uri="{BB962C8B-B14F-4D97-AF65-F5344CB8AC3E}">
        <p14:creationId xmlns:p14="http://schemas.microsoft.com/office/powerpoint/2010/main" val="3018970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Wolff Law</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latin typeface="Calibri" charset="0"/>
              </a:rPr>
              <a:t>Factors that influence the cycle of bone growth </a:t>
            </a:r>
            <a:r>
              <a:rPr lang="en-US" sz="2600" dirty="0" smtClean="0">
                <a:latin typeface="Calibri" charset="0"/>
              </a:rPr>
              <a:t>include physical </a:t>
            </a:r>
            <a:r>
              <a:rPr lang="en-US" sz="2600" dirty="0">
                <a:latin typeface="Calibri" charset="0"/>
              </a:rPr>
              <a:t>activity level, genetics, and response to </a:t>
            </a:r>
            <a:r>
              <a:rPr lang="en-US" sz="2600" dirty="0" smtClean="0">
                <a:latin typeface="Calibri" charset="0"/>
              </a:rPr>
              <a:t>loading from </a:t>
            </a:r>
            <a:r>
              <a:rPr lang="en-US" sz="2600" dirty="0">
                <a:latin typeface="Calibri" charset="0"/>
              </a:rPr>
              <a:t>gains in body weight. The final size and shape </a:t>
            </a:r>
            <a:r>
              <a:rPr lang="en-US" sz="2600" dirty="0" smtClean="0">
                <a:latin typeface="Calibri" charset="0"/>
              </a:rPr>
              <a:t>of the </a:t>
            </a:r>
            <a:r>
              <a:rPr lang="en-US" sz="2600" dirty="0">
                <a:latin typeface="Calibri" charset="0"/>
              </a:rPr>
              <a:t>bone follows Wolff </a:t>
            </a:r>
            <a:r>
              <a:rPr lang="en-US" sz="2600" dirty="0" smtClean="0">
                <a:latin typeface="Calibri" charset="0"/>
              </a:rPr>
              <a:t>law. This </a:t>
            </a:r>
            <a:r>
              <a:rPr lang="en-US" sz="2600" dirty="0">
                <a:latin typeface="Calibri" charset="0"/>
              </a:rPr>
              <a:t>theory, established </a:t>
            </a:r>
            <a:r>
              <a:rPr lang="en-US" sz="2600" dirty="0" smtClean="0">
                <a:latin typeface="Calibri" charset="0"/>
              </a:rPr>
              <a:t>by German </a:t>
            </a:r>
            <a:r>
              <a:rPr lang="en-US" sz="2600" dirty="0">
                <a:latin typeface="Calibri" charset="0"/>
              </a:rPr>
              <a:t>surgeon Julius Wolff, states that under </a:t>
            </a:r>
            <a:r>
              <a:rPr lang="en-US" sz="2600" dirty="0" smtClean="0">
                <a:latin typeface="Calibri" charset="0"/>
              </a:rPr>
              <a:t>normal conditions</a:t>
            </a:r>
            <a:r>
              <a:rPr lang="en-US" sz="2600" dirty="0">
                <a:latin typeface="Calibri" charset="0"/>
              </a:rPr>
              <a:t>, a healthy person’s bone adapts to the </a:t>
            </a:r>
            <a:r>
              <a:rPr lang="en-US" sz="2600" dirty="0" smtClean="0">
                <a:latin typeface="Calibri" charset="0"/>
              </a:rPr>
              <a:t>loads placed </a:t>
            </a:r>
            <a:r>
              <a:rPr lang="en-US" sz="2600" dirty="0">
                <a:latin typeface="Calibri" charset="0"/>
              </a:rPr>
              <a:t>upon </a:t>
            </a:r>
            <a:r>
              <a:rPr lang="en-US" sz="2600" dirty="0" smtClean="0">
                <a:latin typeface="Calibri" charset="0"/>
              </a:rPr>
              <a:t>it.</a:t>
            </a:r>
          </a:p>
          <a:p>
            <a:r>
              <a:rPr lang="en-US" sz="2600" dirty="0"/>
              <a:t>There is </a:t>
            </a:r>
            <a:r>
              <a:rPr lang="en-US" sz="2600" dirty="0" smtClean="0"/>
              <a:t>evidence that </a:t>
            </a:r>
            <a:r>
              <a:rPr lang="en-US" sz="2600" dirty="0"/>
              <a:t>the converse also is true: </a:t>
            </a:r>
            <a:r>
              <a:rPr lang="en-US" sz="2600" dirty="0" smtClean="0"/>
              <a:t>When loads placed upon </a:t>
            </a:r>
            <a:r>
              <a:rPr lang="en-US" sz="2600" dirty="0"/>
              <a:t>bones decrease, there are </a:t>
            </a:r>
            <a:r>
              <a:rPr lang="en-US" sz="2600" dirty="0" smtClean="0"/>
              <a:t>fewer stimuli </a:t>
            </a:r>
            <a:r>
              <a:rPr lang="en-US" sz="2600" dirty="0"/>
              <a:t>for </a:t>
            </a:r>
            <a:r>
              <a:rPr lang="en-US" sz="2600" dirty="0" smtClean="0"/>
              <a:t>remodeling and </a:t>
            </a:r>
            <a:r>
              <a:rPr lang="en-US" sz="2600" dirty="0"/>
              <a:t>the bones become weaker over </a:t>
            </a:r>
            <a:r>
              <a:rPr lang="en-US" sz="2600" dirty="0" smtClean="0"/>
              <a:t>time. The required </a:t>
            </a:r>
            <a:r>
              <a:rPr lang="en-US" sz="2600" dirty="0"/>
              <a:t>bone mass is not </a:t>
            </a:r>
            <a:r>
              <a:rPr lang="en-US" sz="2600" dirty="0" smtClean="0"/>
              <a:t>maintained and </a:t>
            </a:r>
            <a:r>
              <a:rPr lang="en-US" sz="2600" dirty="0"/>
              <a:t>the </a:t>
            </a:r>
            <a:r>
              <a:rPr lang="en-US" sz="2600" dirty="0" smtClean="0"/>
              <a:t>reduced skeletal </a:t>
            </a:r>
            <a:r>
              <a:rPr lang="en-US" sz="2600" dirty="0"/>
              <a:t>strength can increase risk for fracture.</a:t>
            </a:r>
            <a:endParaRPr lang="en-US" sz="2600" dirty="0">
              <a:latin typeface="Calibri" charset="0"/>
            </a:endParaRPr>
          </a:p>
        </p:txBody>
      </p:sp>
    </p:spTree>
    <p:extLst>
      <p:ext uri="{BB962C8B-B14F-4D97-AF65-F5344CB8AC3E}">
        <p14:creationId xmlns:p14="http://schemas.microsoft.com/office/powerpoint/2010/main" val="2936774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Bone Mineral Density</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800" dirty="0"/>
              <a:t>B</a:t>
            </a:r>
            <a:r>
              <a:rPr lang="en-US" sz="2800" dirty="0" smtClean="0"/>
              <a:t>one mineral density (B</a:t>
            </a:r>
            <a:r>
              <a:rPr lang="en-US" sz="2600" dirty="0" smtClean="0">
                <a:latin typeface="Calibri" charset="0"/>
              </a:rPr>
              <a:t>MD) </a:t>
            </a:r>
            <a:r>
              <a:rPr lang="en-US" sz="2600" dirty="0">
                <a:latin typeface="Calibri" charset="0"/>
              </a:rPr>
              <a:t>is valuable in determining bone </a:t>
            </a:r>
            <a:r>
              <a:rPr lang="en-US" sz="2600" dirty="0" smtClean="0">
                <a:latin typeface="Calibri" charset="0"/>
              </a:rPr>
              <a:t>strength. Pediatric </a:t>
            </a:r>
            <a:r>
              <a:rPr lang="en-US" sz="2600" dirty="0">
                <a:latin typeface="Calibri" charset="0"/>
              </a:rPr>
              <a:t>patients’ bone density most often </a:t>
            </a:r>
            <a:r>
              <a:rPr lang="en-US" sz="2600" dirty="0" smtClean="0">
                <a:latin typeface="Calibri" charset="0"/>
              </a:rPr>
              <a:t>is measured </a:t>
            </a:r>
            <a:r>
              <a:rPr lang="en-US" sz="2600" dirty="0">
                <a:latin typeface="Calibri" charset="0"/>
              </a:rPr>
              <a:t>using DXA and expressed by Z-score, </a:t>
            </a:r>
            <a:r>
              <a:rPr lang="en-US" sz="2600" dirty="0" smtClean="0">
                <a:latin typeface="Calibri" charset="0"/>
              </a:rPr>
              <a:t>which measures standard deviations </a:t>
            </a:r>
            <a:r>
              <a:rPr lang="en-US" sz="2600" dirty="0">
                <a:latin typeface="Calibri" charset="0"/>
              </a:rPr>
              <a:t>from norms for </a:t>
            </a:r>
            <a:r>
              <a:rPr lang="en-US" sz="2600" dirty="0" smtClean="0">
                <a:latin typeface="Calibri" charset="0"/>
              </a:rPr>
              <a:t>peerbased populations.</a:t>
            </a:r>
            <a:endParaRPr lang="en-US" sz="2600" dirty="0">
              <a:latin typeface="Calibri" charset="0"/>
            </a:endParaRPr>
          </a:p>
        </p:txBody>
      </p:sp>
    </p:spTree>
    <p:extLst>
      <p:ext uri="{BB962C8B-B14F-4D97-AF65-F5344CB8AC3E}">
        <p14:creationId xmlns:p14="http://schemas.microsoft.com/office/powerpoint/2010/main" val="3056709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Abnormal Skeletal Development</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Treatmenting adolescents at risk of decreased </a:t>
            </a:r>
            <a:r>
              <a:rPr lang="en-US" sz="2600" dirty="0" smtClean="0"/>
              <a:t>BMD presents </a:t>
            </a:r>
            <a:r>
              <a:rPr lang="en-US" sz="2600" dirty="0"/>
              <a:t>many difficulties for clinicians. </a:t>
            </a:r>
            <a:r>
              <a:rPr lang="en-US" sz="2600" dirty="0" smtClean="0"/>
              <a:t>Current research </a:t>
            </a:r>
            <a:r>
              <a:rPr lang="en-US" sz="2600" dirty="0"/>
              <a:t>indicates that many factors eg, chronic </a:t>
            </a:r>
            <a:r>
              <a:rPr lang="en-US" sz="2600" dirty="0" smtClean="0"/>
              <a:t>illness, poor </a:t>
            </a:r>
            <a:r>
              <a:rPr lang="en-US" sz="2600" dirty="0"/>
              <a:t>diet, illnesses or injuries that </a:t>
            </a:r>
            <a:r>
              <a:rPr lang="en-US" sz="2600" dirty="0" smtClean="0"/>
              <a:t>cause immobilization, and </a:t>
            </a:r>
            <a:r>
              <a:rPr lang="en-US" sz="2600" dirty="0"/>
              <a:t>certain genetic or </a:t>
            </a:r>
            <a:r>
              <a:rPr lang="en-US" sz="2600" dirty="0" smtClean="0"/>
              <a:t>hormonal disorders, place </a:t>
            </a:r>
            <a:r>
              <a:rPr lang="en-US" sz="2600" dirty="0"/>
              <a:t>adolescents at risk for </a:t>
            </a:r>
            <a:r>
              <a:rPr lang="en-US" sz="2600" dirty="0" smtClean="0"/>
              <a:t>skeletal weakness. </a:t>
            </a:r>
            <a:endParaRPr lang="en-US" sz="2600" dirty="0">
              <a:latin typeface="Calibri" charset="0"/>
            </a:endParaRPr>
          </a:p>
        </p:txBody>
      </p:sp>
    </p:spTree>
    <p:extLst>
      <p:ext uri="{BB962C8B-B14F-4D97-AF65-F5344CB8AC3E}">
        <p14:creationId xmlns:p14="http://schemas.microsoft.com/office/powerpoint/2010/main" val="2201835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Weight-bearing Activity</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Many studies have shown the effects that </a:t>
            </a:r>
            <a:r>
              <a:rPr lang="en-US" sz="2600" dirty="0" smtClean="0"/>
              <a:t>immobilization and </a:t>
            </a:r>
            <a:r>
              <a:rPr lang="en-US" sz="2600" dirty="0"/>
              <a:t>lack of skeletal loading have on </a:t>
            </a:r>
            <a:r>
              <a:rPr lang="en-US" sz="2600" dirty="0" smtClean="0"/>
              <a:t>skeletal strength. Physical </a:t>
            </a:r>
            <a:r>
              <a:rPr lang="en-US" sz="2600" dirty="0"/>
              <a:t>activity, along with </a:t>
            </a:r>
            <a:r>
              <a:rPr lang="en-US" sz="2600" dirty="0" smtClean="0"/>
              <a:t>the frequency </a:t>
            </a:r>
            <a:r>
              <a:rPr lang="en-US" sz="2600" dirty="0"/>
              <a:t>and degree of weight bearing, affect </a:t>
            </a:r>
            <a:r>
              <a:rPr lang="en-US" sz="2600" dirty="0" smtClean="0"/>
              <a:t>the development and strengthening </a:t>
            </a:r>
            <a:r>
              <a:rPr lang="en-US" sz="2600" dirty="0"/>
              <a:t>of the </a:t>
            </a:r>
            <a:r>
              <a:rPr lang="en-US" sz="2600" dirty="0" smtClean="0"/>
              <a:t>adolescent skeleton </a:t>
            </a:r>
            <a:r>
              <a:rPr lang="en-US" sz="2600" dirty="0"/>
              <a:t>and </a:t>
            </a:r>
            <a:r>
              <a:rPr lang="en-US" sz="2600" dirty="0" smtClean="0"/>
              <a:t>could affect </a:t>
            </a:r>
            <a:r>
              <a:rPr lang="en-US" sz="2600" dirty="0"/>
              <a:t>an individual’s risk for </a:t>
            </a:r>
            <a:r>
              <a:rPr lang="en-US" sz="2600" dirty="0" smtClean="0"/>
              <a:t>osteoporosis and </a:t>
            </a:r>
            <a:r>
              <a:rPr lang="en-US" sz="2600" dirty="0"/>
              <a:t>fracture as an adult</a:t>
            </a:r>
            <a:r>
              <a:rPr lang="en-US" sz="2600" dirty="0" smtClean="0"/>
              <a:t>. </a:t>
            </a:r>
          </a:p>
          <a:p>
            <a:r>
              <a:rPr lang="en-US" sz="2600" dirty="0" smtClean="0"/>
              <a:t>When </a:t>
            </a:r>
            <a:r>
              <a:rPr lang="en-US" sz="2600" dirty="0"/>
              <a:t>children and adolescents have conditions </a:t>
            </a:r>
            <a:r>
              <a:rPr lang="en-US" sz="2600" dirty="0" smtClean="0"/>
              <a:t>or injuries </a:t>
            </a:r>
            <a:r>
              <a:rPr lang="en-US" sz="2600" dirty="0"/>
              <a:t>that cause lengthy immobilization, </a:t>
            </a:r>
            <a:r>
              <a:rPr lang="en-US" sz="2600" dirty="0" smtClean="0"/>
              <a:t>their skeletons might </a:t>
            </a:r>
            <a:r>
              <a:rPr lang="en-US" sz="2600" dirty="0"/>
              <a:t>not develop adequately. </a:t>
            </a:r>
            <a:r>
              <a:rPr lang="en-US" sz="2600" dirty="0" smtClean="0"/>
              <a:t>Certain neurological conditions cause </a:t>
            </a:r>
            <a:r>
              <a:rPr lang="en-US" sz="2600" dirty="0"/>
              <a:t>immobilization and put pediatric patients </a:t>
            </a:r>
            <a:r>
              <a:rPr lang="en-US" sz="2600" dirty="0" smtClean="0"/>
              <a:t>at risk </a:t>
            </a:r>
            <a:r>
              <a:rPr lang="en-US" sz="2600" dirty="0"/>
              <a:t>for poor skeletal development.</a:t>
            </a:r>
            <a:endParaRPr lang="en-US" sz="2600" dirty="0">
              <a:latin typeface="Calibri" charset="0"/>
            </a:endParaRPr>
          </a:p>
        </p:txBody>
      </p:sp>
    </p:spTree>
    <p:extLst>
      <p:ext uri="{BB962C8B-B14F-4D97-AF65-F5344CB8AC3E}">
        <p14:creationId xmlns:p14="http://schemas.microsoft.com/office/powerpoint/2010/main" val="2455495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Nutrition</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500" dirty="0"/>
              <a:t>Another important player in the development </a:t>
            </a:r>
            <a:r>
              <a:rPr lang="en-US" sz="2500" dirty="0" smtClean="0"/>
              <a:t>of healthy, strong </a:t>
            </a:r>
            <a:r>
              <a:rPr lang="en-US" sz="2500" dirty="0"/>
              <a:t>bones is nutritional status. A lack </a:t>
            </a:r>
            <a:r>
              <a:rPr lang="en-US" sz="2500" dirty="0" smtClean="0"/>
              <a:t>of important nutrients </a:t>
            </a:r>
            <a:r>
              <a:rPr lang="en-US" sz="2500" dirty="0"/>
              <a:t>such as calcium and vitamin </a:t>
            </a:r>
            <a:r>
              <a:rPr lang="en-US" sz="2500" dirty="0" smtClean="0"/>
              <a:t>D can </a:t>
            </a:r>
            <a:r>
              <a:rPr lang="en-US" sz="2500" dirty="0"/>
              <a:t>prevent </a:t>
            </a:r>
            <a:r>
              <a:rPr lang="en-US" sz="2500" dirty="0" smtClean="0"/>
              <a:t>a young </a:t>
            </a:r>
            <a:r>
              <a:rPr lang="en-US" sz="2500" dirty="0"/>
              <a:t>person’s skeleton from </a:t>
            </a:r>
            <a:r>
              <a:rPr lang="en-US" sz="2500" dirty="0" smtClean="0"/>
              <a:t>developing peak </a:t>
            </a:r>
            <a:r>
              <a:rPr lang="en-US" sz="2500" dirty="0"/>
              <a:t>bone mass and affect skeletal strength </a:t>
            </a:r>
            <a:r>
              <a:rPr lang="en-US" sz="2500" dirty="0" smtClean="0"/>
              <a:t>in adult life. </a:t>
            </a:r>
            <a:r>
              <a:rPr lang="en-US" sz="2500" dirty="0"/>
              <a:t>Poor nutrition or malnutrition can </a:t>
            </a:r>
            <a:r>
              <a:rPr lang="en-US" sz="2500" dirty="0" smtClean="0"/>
              <a:t>be caused </a:t>
            </a:r>
            <a:r>
              <a:rPr lang="en-US" sz="2500" dirty="0"/>
              <a:t>by socioeconomic and cultural factors, as </a:t>
            </a:r>
            <a:r>
              <a:rPr lang="en-US" sz="2500" dirty="0" smtClean="0"/>
              <a:t>well as </a:t>
            </a:r>
            <a:r>
              <a:rPr lang="en-US" sz="2500" dirty="0"/>
              <a:t>gastrointestinal disorders such as lactose </a:t>
            </a:r>
            <a:r>
              <a:rPr lang="en-US" sz="2500" dirty="0" smtClean="0"/>
              <a:t>intolerance, inflammatory </a:t>
            </a:r>
            <a:r>
              <a:rPr lang="en-US" sz="2500" dirty="0"/>
              <a:t>bowel disease, or celiac </a:t>
            </a:r>
            <a:r>
              <a:rPr lang="en-US" sz="2500" dirty="0" smtClean="0"/>
              <a:t>disease. Children </a:t>
            </a:r>
            <a:r>
              <a:rPr lang="en-US" sz="2500" dirty="0"/>
              <a:t>who have lactose intolerance often </a:t>
            </a:r>
            <a:r>
              <a:rPr lang="en-US" sz="2500" dirty="0" smtClean="0"/>
              <a:t>have decreased </a:t>
            </a:r>
            <a:r>
              <a:rPr lang="en-US" sz="2500" dirty="0"/>
              <a:t>calcium intake, and the bodies of </a:t>
            </a:r>
            <a:r>
              <a:rPr lang="en-US" sz="2500" dirty="0" smtClean="0"/>
              <a:t>children who </a:t>
            </a:r>
            <a:r>
              <a:rPr lang="en-US" sz="2500" dirty="0"/>
              <a:t>have celiac disease do not properly use the </a:t>
            </a:r>
            <a:r>
              <a:rPr lang="en-US" sz="2500" dirty="0" smtClean="0"/>
              <a:t>calcium the children ingest. If </a:t>
            </a:r>
            <a:r>
              <a:rPr lang="en-US" sz="2500" dirty="0"/>
              <a:t>left untreated, </a:t>
            </a:r>
            <a:r>
              <a:rPr lang="en-US" sz="2500" dirty="0" smtClean="0"/>
              <a:t>these dietary </a:t>
            </a:r>
            <a:r>
              <a:rPr lang="en-US" sz="2500" dirty="0"/>
              <a:t>deficiencies result in low BMD.</a:t>
            </a:r>
            <a:endParaRPr lang="en-US" sz="2500" dirty="0">
              <a:latin typeface="Calibri" charset="0"/>
            </a:endParaRPr>
          </a:p>
        </p:txBody>
      </p:sp>
    </p:spTree>
    <p:extLst>
      <p:ext uri="{BB962C8B-B14F-4D97-AF65-F5344CB8AC3E}">
        <p14:creationId xmlns:p14="http://schemas.microsoft.com/office/powerpoint/2010/main" val="23822208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Nutrition</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Calcium intake during adolescence plays a </a:t>
            </a:r>
            <a:r>
              <a:rPr lang="en-US" sz="2600" dirty="0" smtClean="0"/>
              <a:t>vital role in skeletal </a:t>
            </a:r>
            <a:r>
              <a:rPr lang="en-US" sz="2600" dirty="0"/>
              <a:t>development. Adequate calcium </a:t>
            </a:r>
            <a:r>
              <a:rPr lang="en-US" sz="2600" dirty="0" smtClean="0"/>
              <a:t>levels can </a:t>
            </a:r>
            <a:r>
              <a:rPr lang="en-US" sz="2600" dirty="0"/>
              <a:t>improve the rate of bone turnover and </a:t>
            </a:r>
            <a:r>
              <a:rPr lang="en-US" sz="2600" dirty="0" smtClean="0"/>
              <a:t>increase the </a:t>
            </a:r>
            <a:r>
              <a:rPr lang="en-US" sz="2600" dirty="0"/>
              <a:t>size </a:t>
            </a:r>
            <a:r>
              <a:rPr lang="en-US" sz="2600" dirty="0" smtClean="0"/>
              <a:t>of remodeling </a:t>
            </a:r>
            <a:r>
              <a:rPr lang="en-US" sz="2600" dirty="0"/>
              <a:t>space, thus increasing </a:t>
            </a:r>
            <a:r>
              <a:rPr lang="en-US" sz="2600" dirty="0" smtClean="0"/>
              <a:t>BMD. Calcium </a:t>
            </a:r>
            <a:r>
              <a:rPr lang="en-US" sz="2600" dirty="0"/>
              <a:t>absorption increases during puberty, </a:t>
            </a:r>
            <a:r>
              <a:rPr lang="en-US" sz="2600" dirty="0" smtClean="0"/>
              <a:t>and children </a:t>
            </a:r>
            <a:r>
              <a:rPr lang="en-US" sz="2600" dirty="0"/>
              <a:t>should have </a:t>
            </a:r>
            <a:r>
              <a:rPr lang="en-US" sz="2600" dirty="0" smtClean="0"/>
              <a:t>a minimum </a:t>
            </a:r>
            <a:r>
              <a:rPr lang="en-US" sz="2600" dirty="0"/>
              <a:t>of 1300 mg per </a:t>
            </a:r>
            <a:r>
              <a:rPr lang="en-US" sz="2600" dirty="0" smtClean="0"/>
              <a:t>day to </a:t>
            </a:r>
            <a:r>
              <a:rPr lang="en-US" sz="2600" dirty="0"/>
              <a:t>maintain skeletal </a:t>
            </a:r>
            <a:r>
              <a:rPr lang="en-US" sz="2600" dirty="0" smtClean="0"/>
              <a:t>health.</a:t>
            </a:r>
            <a:endParaRPr lang="en-US" sz="2600" dirty="0">
              <a:latin typeface="Calibri" charset="0"/>
            </a:endParaRPr>
          </a:p>
        </p:txBody>
      </p:sp>
    </p:spTree>
    <p:extLst>
      <p:ext uri="{BB962C8B-B14F-4D97-AF65-F5344CB8AC3E}">
        <p14:creationId xmlns:p14="http://schemas.microsoft.com/office/powerpoint/2010/main" val="510126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Musculoskeletal Disorders</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Children and adolescents who have primary or </a:t>
            </a:r>
            <a:r>
              <a:rPr lang="en-US" sz="2600" dirty="0" smtClean="0"/>
              <a:t>secondary musculoskeletal </a:t>
            </a:r>
            <a:r>
              <a:rPr lang="en-US" sz="2600" dirty="0"/>
              <a:t>disorders are at higher risk </a:t>
            </a:r>
            <a:r>
              <a:rPr lang="en-US" sz="2600" dirty="0" smtClean="0"/>
              <a:t>for having a weakened </a:t>
            </a:r>
            <a:r>
              <a:rPr lang="en-US" sz="2600" dirty="0"/>
              <a:t>skeleton and possibly for fracture</a:t>
            </a:r>
            <a:r>
              <a:rPr lang="en-US" sz="2600" dirty="0" smtClean="0"/>
              <a:t>. </a:t>
            </a:r>
            <a:r>
              <a:rPr lang="en-US" sz="2800" dirty="0" smtClean="0"/>
              <a:t>Disorders that </a:t>
            </a:r>
            <a:r>
              <a:rPr lang="en-US" sz="2800" dirty="0"/>
              <a:t>affect the strength of muscles and </a:t>
            </a:r>
            <a:r>
              <a:rPr lang="en-US" sz="2800" dirty="0" smtClean="0"/>
              <a:t>connective tissues </a:t>
            </a:r>
            <a:r>
              <a:rPr lang="en-US" sz="2800" dirty="0"/>
              <a:t>might limit the amount of </a:t>
            </a:r>
            <a:r>
              <a:rPr lang="en-US" sz="2800" dirty="0" smtClean="0"/>
              <a:t>mechanical stresses </a:t>
            </a:r>
            <a:r>
              <a:rPr lang="en-US" sz="2800" dirty="0"/>
              <a:t>that can be applied to a patient’s </a:t>
            </a:r>
            <a:r>
              <a:rPr lang="en-US" sz="2800" dirty="0" smtClean="0"/>
              <a:t>bones. As a result</a:t>
            </a:r>
            <a:r>
              <a:rPr lang="en-US" sz="2800" dirty="0"/>
              <a:t>, remodeling may not be sufficiently induced </a:t>
            </a:r>
            <a:r>
              <a:rPr lang="en-US" sz="2800" dirty="0" smtClean="0"/>
              <a:t>and normal </a:t>
            </a:r>
            <a:r>
              <a:rPr lang="en-US" sz="2800" dirty="0"/>
              <a:t>mineralization might not </a:t>
            </a:r>
            <a:r>
              <a:rPr lang="en-US" sz="2800" dirty="0" smtClean="0"/>
              <a:t>occur. </a:t>
            </a:r>
            <a:endParaRPr lang="en-US" sz="2600" dirty="0">
              <a:latin typeface="Calibri" charset="0"/>
            </a:endParaRPr>
          </a:p>
        </p:txBody>
      </p:sp>
    </p:spTree>
    <p:extLst>
      <p:ext uri="{BB962C8B-B14F-4D97-AF65-F5344CB8AC3E}">
        <p14:creationId xmlns:p14="http://schemas.microsoft.com/office/powerpoint/2010/main" val="33082654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609600"/>
            <a:ext cx="8229600" cy="1143000"/>
          </a:xfrm>
        </p:spPr>
        <p:txBody>
          <a:bodyPr/>
          <a:lstStyle/>
          <a:p>
            <a:r>
              <a:rPr lang="en-US" dirty="0">
                <a:latin typeface="Calibri" charset="0"/>
              </a:rPr>
              <a:t>Musculoskeletal Disorders</a:t>
            </a:r>
            <a:endParaRPr lang="en-US" dirty="0">
              <a:latin typeface="Calibri" charset="0"/>
            </a:endParaRPr>
          </a:p>
        </p:txBody>
      </p:sp>
      <p:sp>
        <p:nvSpPr>
          <p:cNvPr id="26626" name="Content Placeholder 2"/>
          <p:cNvSpPr>
            <a:spLocks noGrp="1"/>
          </p:cNvSpPr>
          <p:nvPr>
            <p:ph idx="1"/>
          </p:nvPr>
        </p:nvSpPr>
        <p:spPr>
          <a:xfrm>
            <a:off x="457200" y="1493838"/>
            <a:ext cx="8229600" cy="4221162"/>
          </a:xfrm>
        </p:spPr>
        <p:txBody>
          <a:bodyPr/>
          <a:lstStyle/>
          <a:p>
            <a:r>
              <a:rPr lang="en-US" sz="2600" dirty="0"/>
              <a:t>Musculoskeletal diseases also cause children to be immobile or less active. Children with juvenile rheumatoid arthritis have been noted to have reduced BMD and increased fracture risk. Other musculoskeletal disorders that might lead to low bone density in pediatric patients include muscular dystrophy, osteogenesis imperfecta, spina bifida, dermatomyositis, scoliosis, and idiopathic juvenile osteoporosis. Primary care providers should monitor the skeletal strength of children and adolescents with these disorders. Technologists and radiologists also must be aware of the skeletal effects of these disorders, and scanning protocols may need to be modified to gather accurate BMD measurements.</a:t>
            </a:r>
          </a:p>
        </p:txBody>
      </p:sp>
    </p:spTree>
    <p:extLst>
      <p:ext uri="{BB962C8B-B14F-4D97-AF65-F5344CB8AC3E}">
        <p14:creationId xmlns:p14="http://schemas.microsoft.com/office/powerpoint/2010/main" val="1129408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Hormonal Status</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Multiple hormones affect bone formation </a:t>
            </a:r>
            <a:r>
              <a:rPr lang="en-US" sz="2600" dirty="0" smtClean="0"/>
              <a:t>during adolescence. </a:t>
            </a:r>
            <a:r>
              <a:rPr lang="en-US" sz="2600" dirty="0"/>
              <a:t>Studies have found that patients </a:t>
            </a:r>
            <a:r>
              <a:rPr lang="en-US" sz="2600" dirty="0" smtClean="0"/>
              <a:t>who have </a:t>
            </a:r>
            <a:r>
              <a:rPr lang="en-US" sz="2600" dirty="0"/>
              <a:t>decreased hormonal status have lower levels </a:t>
            </a:r>
            <a:r>
              <a:rPr lang="en-US" sz="2600" dirty="0" smtClean="0"/>
              <a:t>of BMD compared </a:t>
            </a:r>
            <a:r>
              <a:rPr lang="en-US" sz="2600" dirty="0"/>
              <a:t>with healthy </a:t>
            </a:r>
            <a:r>
              <a:rPr lang="en-US" sz="2600" dirty="0" smtClean="0"/>
              <a:t>people. Hormone levels that </a:t>
            </a:r>
            <a:r>
              <a:rPr lang="en-US" sz="2600" dirty="0"/>
              <a:t>are either too high or too low can have a </a:t>
            </a:r>
            <a:r>
              <a:rPr lang="en-US" sz="2600" dirty="0" smtClean="0"/>
              <a:t>negative effect on bone </a:t>
            </a:r>
            <a:r>
              <a:rPr lang="en-US" sz="2600" dirty="0"/>
              <a:t>formation or may cause increased </a:t>
            </a:r>
            <a:r>
              <a:rPr lang="en-US" sz="2600" dirty="0" smtClean="0"/>
              <a:t>levels of </a:t>
            </a:r>
            <a:r>
              <a:rPr lang="en-US" sz="2600" dirty="0"/>
              <a:t>bone absorption during </a:t>
            </a:r>
            <a:r>
              <a:rPr lang="en-US" sz="2600" dirty="0" smtClean="0"/>
              <a:t>remodeling.</a:t>
            </a:r>
          </a:p>
          <a:p>
            <a:r>
              <a:rPr lang="en-US" sz="2600" dirty="0"/>
              <a:t>In particular, growth hormone plays a major role </a:t>
            </a:r>
            <a:r>
              <a:rPr lang="en-US" sz="2600" dirty="0" smtClean="0"/>
              <a:t>in bone </a:t>
            </a:r>
            <a:r>
              <a:rPr lang="en-US" sz="2600" dirty="0"/>
              <a:t>development. During puberty, having low levels </a:t>
            </a:r>
            <a:r>
              <a:rPr lang="en-US" sz="2600" dirty="0" smtClean="0"/>
              <a:t>of growth </a:t>
            </a:r>
            <a:r>
              <a:rPr lang="en-US" sz="2600" dirty="0"/>
              <a:t>hormone limits bone mineral accrual. </a:t>
            </a:r>
            <a:r>
              <a:rPr lang="en-US" sz="2600" dirty="0" smtClean="0"/>
              <a:t>Studies show </a:t>
            </a:r>
            <a:r>
              <a:rPr lang="en-US" sz="2600" dirty="0"/>
              <a:t>that patients with low growth hormone levels </a:t>
            </a:r>
            <a:r>
              <a:rPr lang="en-US" sz="2600" dirty="0" smtClean="0"/>
              <a:t>have low </a:t>
            </a:r>
            <a:r>
              <a:rPr lang="en-US" sz="2600" dirty="0"/>
              <a:t>BMD compared with people in control </a:t>
            </a:r>
            <a:r>
              <a:rPr lang="en-US" sz="2600" dirty="0" smtClean="0"/>
              <a:t>groups.</a:t>
            </a:r>
            <a:endParaRPr lang="en-US" sz="2600" dirty="0">
              <a:latin typeface="Calibri" charset="0"/>
            </a:endParaRPr>
          </a:p>
        </p:txBody>
      </p:sp>
    </p:spTree>
    <p:extLst>
      <p:ext uri="{BB962C8B-B14F-4D97-AF65-F5344CB8AC3E}">
        <p14:creationId xmlns:p14="http://schemas.microsoft.com/office/powerpoint/2010/main" val="3764515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indent="-342900" algn="ctr" fontAlgn="auto">
              <a:spcBef>
                <a:spcPct val="20000"/>
              </a:spcBef>
              <a:spcAft>
                <a:spcPts val="0"/>
              </a:spcAft>
              <a:defRPr/>
            </a:pPr>
            <a:endParaRPr lang="en-US" sz="3200" dirty="0" smtClean="0">
              <a:solidFill>
                <a:prstClr val="black"/>
              </a:solidFill>
              <a:latin typeface="Calibri"/>
              <a:cs typeface="+mn-cs"/>
            </a:endParaRPr>
          </a:p>
        </p:txBody>
      </p:sp>
      <p:sp>
        <p:nvSpPr>
          <p:cNvPr id="7" name="Titre 1"/>
          <p:cNvSpPr>
            <a:spLocks noGrp="1"/>
          </p:cNvSpPr>
          <p:nvPr>
            <p:ph type="title"/>
          </p:nvPr>
        </p:nvSpPr>
        <p:spPr/>
        <p:txBody>
          <a:bodyPr/>
          <a:lstStyle/>
          <a:p>
            <a:pPr algn="l"/>
            <a:r>
              <a:rPr lang="fr-CA" dirty="0" smtClean="0"/>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marL="0">
              <a:spcBef>
                <a:spcPts val="1320"/>
              </a:spcBef>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pPr>
            <a:r>
              <a:rPr lang="en-US" sz="2400" dirty="0" smtClean="0"/>
              <a:t>Meet the educational level of the audience.</a:t>
            </a:r>
          </a:p>
          <a:p>
            <a:pPr marL="628650" lvl="1">
              <a:spcBef>
                <a:spcPts val="1320"/>
              </a:spcBef>
              <a:buFont typeface="+mj-lt"/>
              <a:buAutoNum type="arabicPeriod"/>
            </a:pPr>
            <a:r>
              <a:rPr lang="en-US" sz="2400" dirty="0" smtClean="0"/>
              <a:t>Highlight the points in an instructor’s discussion or presentation. </a:t>
            </a:r>
          </a:p>
          <a:p>
            <a:pPr marL="0" indent="0">
              <a:spcBef>
                <a:spcPts val="1320"/>
              </a:spcBef>
            </a:pPr>
            <a:r>
              <a:rPr lang="en-US" sz="3000" dirty="0" smtClean="0"/>
              <a:t>The images are provided to enhance the learning experience and should not be reproduced for other purposes. </a:t>
            </a:r>
          </a:p>
          <a:p>
            <a:pPr marL="0"/>
            <a:endParaRPr lang="en-US" dirty="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58291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Hormonal Status</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Reproductive hormones also are important </a:t>
            </a:r>
            <a:r>
              <a:rPr lang="en-US" sz="2600" dirty="0" smtClean="0"/>
              <a:t>during adolescent </a:t>
            </a:r>
            <a:r>
              <a:rPr lang="en-US" sz="2600" dirty="0"/>
              <a:t>bone development. Estrogen has been </a:t>
            </a:r>
            <a:r>
              <a:rPr lang="en-US" sz="2600" dirty="0" smtClean="0"/>
              <a:t>shown to </a:t>
            </a:r>
            <a:r>
              <a:rPr lang="en-US" sz="2600" dirty="0"/>
              <a:t>have protective qualities that ward off bone loss </a:t>
            </a:r>
            <a:r>
              <a:rPr lang="en-US" sz="2600" dirty="0" smtClean="0"/>
              <a:t>and osteoporosis </a:t>
            </a:r>
            <a:r>
              <a:rPr lang="en-US" sz="2600" dirty="0"/>
              <a:t>in postmenopausal women</a:t>
            </a:r>
            <a:r>
              <a:rPr lang="en-US" sz="2600" dirty="0" smtClean="0"/>
              <a:t>.</a:t>
            </a:r>
            <a:r>
              <a:rPr lang="en-US" sz="2800" dirty="0"/>
              <a:t> effect </a:t>
            </a:r>
            <a:r>
              <a:rPr lang="en-US" sz="2800" dirty="0" smtClean="0"/>
              <a:t>from estrogen </a:t>
            </a:r>
            <a:r>
              <a:rPr lang="en-US" sz="2800" dirty="0"/>
              <a:t>has been found in adolescent </a:t>
            </a:r>
            <a:r>
              <a:rPr lang="en-US" sz="2800" dirty="0" smtClean="0"/>
              <a:t>girls who </a:t>
            </a:r>
            <a:r>
              <a:rPr lang="en-US" sz="2800" dirty="0"/>
              <a:t>take oral contraceptives. The low estrogen levels </a:t>
            </a:r>
            <a:r>
              <a:rPr lang="en-US" sz="2800" dirty="0" smtClean="0"/>
              <a:t>in oral </a:t>
            </a:r>
            <a:r>
              <a:rPr lang="en-US" sz="2800" dirty="0"/>
              <a:t>contraceptives are associated with reduced </a:t>
            </a:r>
            <a:r>
              <a:rPr lang="en-US" sz="2800" dirty="0" smtClean="0"/>
              <a:t>BMD when </a:t>
            </a:r>
            <a:r>
              <a:rPr lang="en-US" sz="2800" dirty="0"/>
              <a:t>the medication is taken during skeletal development</a:t>
            </a:r>
            <a:r>
              <a:rPr lang="en-US" sz="2800" dirty="0" smtClean="0"/>
              <a:t>. </a:t>
            </a:r>
            <a:r>
              <a:rPr lang="en-US" sz="2800" dirty="0"/>
              <a:t>Health care providers </a:t>
            </a:r>
            <a:r>
              <a:rPr lang="en-US" sz="2800" dirty="0" smtClean="0"/>
              <a:t>who prescribe </a:t>
            </a:r>
            <a:r>
              <a:rPr lang="en-US" sz="2800" dirty="0"/>
              <a:t>oral contraceptives during an </a:t>
            </a:r>
            <a:r>
              <a:rPr lang="en-US" sz="2800" dirty="0" smtClean="0"/>
              <a:t>adolescent’s skeletal </a:t>
            </a:r>
            <a:r>
              <a:rPr lang="en-US" sz="2800" dirty="0"/>
              <a:t>development should take mineral accrual </a:t>
            </a:r>
            <a:r>
              <a:rPr lang="en-US" sz="2800" dirty="0" smtClean="0"/>
              <a:t>into account</a:t>
            </a:r>
            <a:r>
              <a:rPr lang="en-US" sz="2800" dirty="0"/>
              <a:t>, and when needed, measure BMD.</a:t>
            </a:r>
            <a:endParaRPr lang="en-US" sz="2600" dirty="0">
              <a:latin typeface="Calibri" charset="0"/>
            </a:endParaRPr>
          </a:p>
        </p:txBody>
      </p:sp>
    </p:spTree>
    <p:extLst>
      <p:ext uri="{BB962C8B-B14F-4D97-AF65-F5344CB8AC3E}">
        <p14:creationId xmlns:p14="http://schemas.microsoft.com/office/powerpoint/2010/main" val="2216656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Chronic Medical Conditions</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Many chronic medical conditions can affect </a:t>
            </a:r>
            <a:r>
              <a:rPr lang="en-US" sz="2600" dirty="0" smtClean="0"/>
              <a:t>peak bone </a:t>
            </a:r>
            <a:r>
              <a:rPr lang="en-US" sz="2600" dirty="0"/>
              <a:t>mass development and increase a person’s </a:t>
            </a:r>
            <a:r>
              <a:rPr lang="en-US" sz="2600" dirty="0" smtClean="0"/>
              <a:t>risk for fracture. These </a:t>
            </a:r>
            <a:r>
              <a:rPr lang="en-US" sz="2600" dirty="0"/>
              <a:t>conditions also may increase </a:t>
            </a:r>
            <a:r>
              <a:rPr lang="en-US" sz="2600" dirty="0" smtClean="0"/>
              <a:t>the risk </a:t>
            </a:r>
            <a:r>
              <a:rPr lang="en-US" sz="2600" dirty="0"/>
              <a:t>of osteoporosis in adulthood. Diseases of </a:t>
            </a:r>
            <a:r>
              <a:rPr lang="en-US" sz="2600" dirty="0" smtClean="0"/>
              <a:t>specific organs </a:t>
            </a:r>
            <a:r>
              <a:rPr lang="en-US" sz="2600" dirty="0"/>
              <a:t>or </a:t>
            </a:r>
            <a:r>
              <a:rPr lang="en-US" sz="2600" dirty="0" smtClean="0"/>
              <a:t>systems, including </a:t>
            </a:r>
            <a:r>
              <a:rPr lang="en-US" sz="2600" dirty="0"/>
              <a:t>liver and kidney </a:t>
            </a:r>
            <a:r>
              <a:rPr lang="en-US" sz="2600" dirty="0" smtClean="0"/>
              <a:t>disease, affect </a:t>
            </a:r>
            <a:r>
              <a:rPr lang="en-US" sz="2600" dirty="0"/>
              <a:t>the absorption of necessary vitamins and </a:t>
            </a:r>
            <a:r>
              <a:rPr lang="en-US" sz="2600" dirty="0" smtClean="0"/>
              <a:t>minerals. Liver </a:t>
            </a:r>
            <a:r>
              <a:rPr lang="en-US" sz="2600" dirty="0"/>
              <a:t>disease can be linked to reduced </a:t>
            </a:r>
            <a:r>
              <a:rPr lang="en-US" sz="2600" dirty="0" smtClean="0"/>
              <a:t>skeletal development </a:t>
            </a:r>
            <a:r>
              <a:rPr lang="en-US" sz="2600" dirty="0"/>
              <a:t>caused by limitations on vitamin </a:t>
            </a:r>
            <a:r>
              <a:rPr lang="en-US" sz="2600" dirty="0" smtClean="0"/>
              <a:t>D activation </a:t>
            </a:r>
            <a:r>
              <a:rPr lang="en-US" sz="2600" dirty="0"/>
              <a:t>and effective absorption of </a:t>
            </a:r>
            <a:r>
              <a:rPr lang="en-US" sz="2600" dirty="0" smtClean="0"/>
              <a:t>calcium.</a:t>
            </a:r>
            <a:endParaRPr lang="en-US" sz="2600" dirty="0">
              <a:latin typeface="Calibri" charset="0"/>
            </a:endParaRPr>
          </a:p>
        </p:txBody>
      </p:sp>
    </p:spTree>
    <p:extLst>
      <p:ext uri="{BB962C8B-B14F-4D97-AF65-F5344CB8AC3E}">
        <p14:creationId xmlns:p14="http://schemas.microsoft.com/office/powerpoint/2010/main" val="2968993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Chronic Medical Conditions</a:t>
            </a:r>
            <a:endParaRPr lang="en-US" dirty="0">
              <a:latin typeface="Calibri" charset="0"/>
            </a:endParaRPr>
          </a:p>
        </p:txBody>
      </p:sp>
      <p:sp>
        <p:nvSpPr>
          <p:cNvPr id="26626" name="Content Placeholder 2"/>
          <p:cNvSpPr>
            <a:spLocks noGrp="1"/>
          </p:cNvSpPr>
          <p:nvPr>
            <p:ph idx="1"/>
          </p:nvPr>
        </p:nvSpPr>
        <p:spPr>
          <a:xfrm>
            <a:off x="381000" y="1600200"/>
            <a:ext cx="8458200" cy="4221162"/>
          </a:xfrm>
        </p:spPr>
        <p:txBody>
          <a:bodyPr/>
          <a:lstStyle/>
          <a:p>
            <a:r>
              <a:rPr lang="en-US" sz="2600" dirty="0"/>
              <a:t>Asthma also can negatively affect bone </a:t>
            </a:r>
            <a:r>
              <a:rPr lang="en-US" sz="2600" dirty="0" smtClean="0"/>
              <a:t>development. One </a:t>
            </a:r>
            <a:r>
              <a:rPr lang="en-US" sz="2600" dirty="0"/>
              <a:t>reason is that having asthma can reduce </a:t>
            </a:r>
            <a:r>
              <a:rPr lang="en-US" sz="2600" dirty="0" smtClean="0"/>
              <a:t>a young </a:t>
            </a:r>
            <a:r>
              <a:rPr lang="en-US" sz="2600" dirty="0"/>
              <a:t>person’s ability to participate in adequate </a:t>
            </a:r>
            <a:r>
              <a:rPr lang="en-US" sz="2600" dirty="0" smtClean="0"/>
              <a:t>levels of </a:t>
            </a:r>
            <a:r>
              <a:rPr lang="en-US" sz="2600" dirty="0"/>
              <a:t>weight-bearing exercise. Adolescents who </a:t>
            </a:r>
            <a:r>
              <a:rPr lang="en-US" sz="2600" dirty="0" smtClean="0"/>
              <a:t>have asthma </a:t>
            </a:r>
            <a:r>
              <a:rPr lang="en-US" sz="2600" dirty="0"/>
              <a:t>also can </a:t>
            </a:r>
            <a:r>
              <a:rPr lang="en-US" sz="2600" dirty="0" smtClean="0"/>
              <a:t>have chronic </a:t>
            </a:r>
            <a:r>
              <a:rPr lang="en-US" sz="2600" dirty="0"/>
              <a:t>hypoxia, which </a:t>
            </a:r>
            <a:r>
              <a:rPr lang="en-US" sz="2600" dirty="0" smtClean="0"/>
              <a:t>might not </a:t>
            </a:r>
            <a:r>
              <a:rPr lang="en-US" sz="2600" dirty="0"/>
              <a:t>allow for normal bone </a:t>
            </a:r>
            <a:r>
              <a:rPr lang="en-US" sz="2600" dirty="0" smtClean="0"/>
              <a:t>metabolism. </a:t>
            </a:r>
          </a:p>
          <a:p>
            <a:r>
              <a:rPr lang="en-US" sz="2600" dirty="0" smtClean="0"/>
              <a:t>Many </a:t>
            </a:r>
            <a:r>
              <a:rPr lang="en-US" sz="2600" dirty="0"/>
              <a:t>blood disorders, including chronic </a:t>
            </a:r>
            <a:r>
              <a:rPr lang="en-US" sz="2600" dirty="0" smtClean="0"/>
              <a:t>anemia, hemophilia</a:t>
            </a:r>
            <a:r>
              <a:rPr lang="en-US" sz="2600" dirty="0"/>
              <a:t>, and sickle cell anemia can affect </a:t>
            </a:r>
            <a:r>
              <a:rPr lang="en-US" sz="2600" dirty="0" smtClean="0"/>
              <a:t>bone strength and structure</a:t>
            </a:r>
            <a:r>
              <a:rPr lang="en-US" sz="2600" dirty="0"/>
              <a:t>. All of these blood </a:t>
            </a:r>
            <a:r>
              <a:rPr lang="en-US" sz="2600" dirty="0" smtClean="0"/>
              <a:t>conditions can </a:t>
            </a:r>
            <a:r>
              <a:rPr lang="en-US" sz="2600" dirty="0"/>
              <a:t>reduce a child’s or adolescent’s physical </a:t>
            </a:r>
            <a:r>
              <a:rPr lang="en-US" sz="2600" dirty="0" smtClean="0"/>
              <a:t>activity and resulting </a:t>
            </a:r>
            <a:r>
              <a:rPr lang="en-US" sz="2600" dirty="0"/>
              <a:t>skeletal loading, thereby preventing peak </a:t>
            </a:r>
            <a:r>
              <a:rPr lang="en-US" sz="2600" dirty="0" smtClean="0"/>
              <a:t>bone mass </a:t>
            </a:r>
            <a:r>
              <a:rPr lang="en-US" sz="2600" dirty="0"/>
              <a:t>from being </a:t>
            </a:r>
            <a:r>
              <a:rPr lang="en-US" sz="2600" dirty="0" smtClean="0"/>
              <a:t>reached.</a:t>
            </a:r>
            <a:endParaRPr lang="en-US" sz="2600" dirty="0">
              <a:latin typeface="Calibri" charset="0"/>
            </a:endParaRPr>
          </a:p>
        </p:txBody>
      </p:sp>
    </p:spTree>
    <p:extLst>
      <p:ext uri="{BB962C8B-B14F-4D97-AF65-F5344CB8AC3E}">
        <p14:creationId xmlns:p14="http://schemas.microsoft.com/office/powerpoint/2010/main" val="1846653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Chronic Medical Conditions</a:t>
            </a:r>
            <a:endParaRPr lang="en-US"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a:t>Various types of childhood cancer also play a role </a:t>
            </a:r>
            <a:r>
              <a:rPr lang="en-US" sz="2600" dirty="0" smtClean="0"/>
              <a:t>in the </a:t>
            </a:r>
            <a:r>
              <a:rPr lang="en-US" sz="2600" dirty="0"/>
              <a:t>development of peak bone mass. Leukemias are </a:t>
            </a:r>
            <a:r>
              <a:rPr lang="en-US" sz="2600" dirty="0" smtClean="0"/>
              <a:t>the most </a:t>
            </a:r>
            <a:r>
              <a:rPr lang="en-US" sz="2600" dirty="0"/>
              <a:t>common types of malignancy among </a:t>
            </a:r>
            <a:r>
              <a:rPr lang="en-US" sz="2600" dirty="0" smtClean="0"/>
              <a:t>children, and </a:t>
            </a:r>
            <a:r>
              <a:rPr lang="en-US" sz="2600" dirty="0"/>
              <a:t>acute lymphocytic leukemia is the most </a:t>
            </a:r>
            <a:r>
              <a:rPr lang="en-US" sz="2600" dirty="0" smtClean="0"/>
              <a:t>common leukemia </a:t>
            </a:r>
            <a:r>
              <a:rPr lang="en-US" sz="2600" dirty="0"/>
              <a:t>in </a:t>
            </a:r>
            <a:r>
              <a:rPr lang="en-US" sz="2600" dirty="0" smtClean="0"/>
              <a:t>children. The </a:t>
            </a:r>
            <a:r>
              <a:rPr lang="en-US" sz="2600" dirty="0"/>
              <a:t>treatment can correlate with low BMD up to </a:t>
            </a:r>
            <a:r>
              <a:rPr lang="en-US" sz="2600" dirty="0" smtClean="0"/>
              <a:t>20 years following treatment. Chemotherapy medications, including high-dose methotrexate</a:t>
            </a:r>
            <a:r>
              <a:rPr lang="en-US" sz="2600" dirty="0"/>
              <a:t>, are believed </a:t>
            </a:r>
            <a:r>
              <a:rPr lang="en-US" sz="2600" dirty="0" smtClean="0"/>
              <a:t>to adversely </a:t>
            </a:r>
            <a:r>
              <a:rPr lang="en-US" sz="2600" dirty="0"/>
              <a:t>affect </a:t>
            </a:r>
            <a:r>
              <a:rPr lang="en-US" sz="2600" dirty="0" smtClean="0"/>
              <a:t>BMD. </a:t>
            </a:r>
            <a:endParaRPr lang="en-US" sz="2600" dirty="0">
              <a:latin typeface="Calibri" charset="0"/>
            </a:endParaRPr>
          </a:p>
        </p:txBody>
      </p:sp>
    </p:spTree>
    <p:extLst>
      <p:ext uri="{BB962C8B-B14F-4D97-AF65-F5344CB8AC3E}">
        <p14:creationId xmlns:p14="http://schemas.microsoft.com/office/powerpoint/2010/main" val="3188172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Pediatric Skeletal Health Assessment</a:t>
            </a:r>
            <a:endParaRPr lang="en-US" sz="4000"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smtClean="0"/>
              <a:t>The selection </a:t>
            </a:r>
            <a:r>
              <a:rPr lang="en-US" sz="2600" dirty="0"/>
              <a:t>of appropriate protocols for </a:t>
            </a:r>
            <a:r>
              <a:rPr lang="en-US" sz="2600" dirty="0" smtClean="0"/>
              <a:t>measuring BMD </a:t>
            </a:r>
            <a:r>
              <a:rPr lang="en-US" sz="2600" dirty="0"/>
              <a:t>in pediatric patients is important to </a:t>
            </a:r>
            <a:r>
              <a:rPr lang="en-US" sz="2600" dirty="0" smtClean="0"/>
              <a:t>reduce radiation </a:t>
            </a:r>
            <a:r>
              <a:rPr lang="en-US" sz="2600" dirty="0"/>
              <a:t>risk and ensure that images and </a:t>
            </a:r>
            <a:r>
              <a:rPr lang="en-US" sz="2600" dirty="0" smtClean="0"/>
              <a:t>information are </a:t>
            </a:r>
            <a:r>
              <a:rPr lang="en-US" sz="2600" dirty="0"/>
              <a:t>of diagnostic </a:t>
            </a:r>
            <a:r>
              <a:rPr lang="en-US" sz="2600" dirty="0" smtClean="0"/>
              <a:t>quality. Clinicians </a:t>
            </a:r>
            <a:r>
              <a:rPr lang="en-US" sz="2600" dirty="0"/>
              <a:t>must determine whether the benefits </a:t>
            </a:r>
            <a:r>
              <a:rPr lang="en-US" sz="2600" dirty="0" smtClean="0"/>
              <a:t>of BMD </a:t>
            </a:r>
            <a:r>
              <a:rPr lang="en-US" sz="2600" dirty="0"/>
              <a:t>measurement for a child or adolescent </a:t>
            </a:r>
            <a:r>
              <a:rPr lang="en-US" sz="2600" dirty="0" smtClean="0"/>
              <a:t>outweigh risk </a:t>
            </a:r>
            <a:r>
              <a:rPr lang="en-US" sz="2600" dirty="0"/>
              <a:t>from radiation. The optimal method for </a:t>
            </a:r>
            <a:r>
              <a:rPr lang="en-US" sz="2600" dirty="0" smtClean="0"/>
              <a:t>BMD measurement </a:t>
            </a:r>
            <a:r>
              <a:rPr lang="en-US" sz="2600" dirty="0"/>
              <a:t>must be determined based on </a:t>
            </a:r>
            <a:r>
              <a:rPr lang="en-US" sz="2600" dirty="0" smtClean="0"/>
              <a:t>estimated radiation </a:t>
            </a:r>
            <a:r>
              <a:rPr lang="en-US" sz="2600" dirty="0"/>
              <a:t>dose and reports of efficacy in the </a:t>
            </a:r>
            <a:r>
              <a:rPr lang="en-US" sz="2600" dirty="0" smtClean="0"/>
              <a:t>pediatric population. </a:t>
            </a:r>
          </a:p>
        </p:txBody>
      </p:sp>
    </p:spTree>
    <p:extLst>
      <p:ext uri="{BB962C8B-B14F-4D97-AF65-F5344CB8AC3E}">
        <p14:creationId xmlns:p14="http://schemas.microsoft.com/office/powerpoint/2010/main" val="29859663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smtClean="0"/>
              <a:t>Methods</a:t>
            </a:r>
            <a:endParaRPr lang="en-US" sz="4000" dirty="0">
              <a:latin typeface="Calibri" charset="0"/>
            </a:endParaRPr>
          </a:p>
        </p:txBody>
      </p:sp>
      <p:sp>
        <p:nvSpPr>
          <p:cNvPr id="26626" name="Content Placeholder 2"/>
          <p:cNvSpPr>
            <a:spLocks noGrp="1"/>
          </p:cNvSpPr>
          <p:nvPr>
            <p:ph idx="1"/>
          </p:nvPr>
        </p:nvSpPr>
        <p:spPr>
          <a:xfrm>
            <a:off x="457200" y="1600200"/>
            <a:ext cx="8229600" cy="4221162"/>
          </a:xfrm>
        </p:spPr>
        <p:txBody>
          <a:bodyPr/>
          <a:lstStyle/>
          <a:p>
            <a:r>
              <a:rPr lang="en-US" sz="2600" dirty="0" smtClean="0"/>
              <a:t>DXA </a:t>
            </a:r>
            <a:r>
              <a:rPr lang="en-US" sz="2600" dirty="0"/>
              <a:t>is the most common method of </a:t>
            </a:r>
            <a:r>
              <a:rPr lang="en-US" sz="2600" dirty="0" smtClean="0"/>
              <a:t>evaluating BMD </a:t>
            </a:r>
            <a:r>
              <a:rPr lang="en-US" sz="2600" dirty="0"/>
              <a:t>in </a:t>
            </a:r>
            <a:r>
              <a:rPr lang="en-US" sz="2600" dirty="0" smtClean="0"/>
              <a:t>adult populations</a:t>
            </a:r>
            <a:r>
              <a:rPr lang="en-US" sz="2600" dirty="0"/>
              <a:t>. Other methods for </a:t>
            </a:r>
            <a:r>
              <a:rPr lang="en-US" sz="2600" dirty="0" smtClean="0"/>
              <a:t>measuring BMD include quantitative </a:t>
            </a:r>
            <a:r>
              <a:rPr lang="en-US" sz="2600" dirty="0"/>
              <a:t>ultrasound (QUS) </a:t>
            </a:r>
            <a:r>
              <a:rPr lang="en-US" sz="2600" dirty="0" smtClean="0"/>
              <a:t>imaging and peripheral quantitative </a:t>
            </a:r>
            <a:r>
              <a:rPr lang="en-US" sz="2600" dirty="0"/>
              <a:t>computed </a:t>
            </a:r>
            <a:r>
              <a:rPr lang="en-US" sz="2600" dirty="0" smtClean="0"/>
              <a:t>tomography (pQCT</a:t>
            </a:r>
            <a:r>
              <a:rPr lang="en-US" sz="2600" dirty="0"/>
              <a:t>). Each method has advantages and </a:t>
            </a:r>
            <a:r>
              <a:rPr lang="en-US" sz="2600" dirty="0" smtClean="0"/>
              <a:t>disadvantages that </a:t>
            </a:r>
            <a:r>
              <a:rPr lang="en-US" sz="2600" dirty="0"/>
              <a:t>factor into the clinician’s decision.</a:t>
            </a:r>
            <a:endParaRPr lang="en-US" sz="2600" dirty="0">
              <a:latin typeface="Calibri" charset="0"/>
            </a:endParaRPr>
          </a:p>
        </p:txBody>
      </p:sp>
    </p:spTree>
    <p:extLst>
      <p:ext uri="{BB962C8B-B14F-4D97-AF65-F5344CB8AC3E}">
        <p14:creationId xmlns:p14="http://schemas.microsoft.com/office/powerpoint/2010/main" val="1475747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DXA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DXA uses 2 levels of x-ray photon energy to </a:t>
            </a:r>
            <a:r>
              <a:rPr lang="en-US" sz="2600" dirty="0" smtClean="0"/>
              <a:t>measure the amount </a:t>
            </a:r>
            <a:r>
              <a:rPr lang="en-US" sz="2600" dirty="0"/>
              <a:t>of minerals in bone. The difference </a:t>
            </a:r>
            <a:r>
              <a:rPr lang="en-US" sz="2600" dirty="0" smtClean="0"/>
              <a:t>in attenuation </a:t>
            </a:r>
            <a:r>
              <a:rPr lang="en-US" sz="2600" dirty="0"/>
              <a:t>of the x-rays by bone generates 2-D </a:t>
            </a:r>
            <a:r>
              <a:rPr lang="en-US" sz="2600" dirty="0" smtClean="0"/>
              <a:t>measurements of </a:t>
            </a:r>
            <a:r>
              <a:rPr lang="en-US" sz="2600" dirty="0"/>
              <a:t>bone mineral content in grams and </a:t>
            </a:r>
            <a:r>
              <a:rPr lang="en-US" sz="2600" dirty="0" smtClean="0"/>
              <a:t>areal BMD</a:t>
            </a:r>
            <a:r>
              <a:rPr lang="en-US" sz="2600" dirty="0"/>
              <a:t>. DXA x-rays are produced with a fan beam or </a:t>
            </a:r>
            <a:r>
              <a:rPr lang="en-US" sz="2600" dirty="0" smtClean="0"/>
              <a:t>a pencil </a:t>
            </a:r>
            <a:r>
              <a:rPr lang="en-US" sz="2600" dirty="0"/>
              <a:t>beam. Pencil-beam equipment uses small, </a:t>
            </a:r>
            <a:r>
              <a:rPr lang="en-US" sz="2600" dirty="0" smtClean="0"/>
              <a:t>angled x-ray </a:t>
            </a:r>
            <a:r>
              <a:rPr lang="en-US" sz="2600" dirty="0"/>
              <a:t>beams that move across the patient in a </a:t>
            </a:r>
            <a:r>
              <a:rPr lang="en-US" sz="2600" dirty="0" smtClean="0"/>
              <a:t>linear direction. The </a:t>
            </a:r>
            <a:r>
              <a:rPr lang="en-US" sz="2600" dirty="0"/>
              <a:t>fan-beam generators use a wider </a:t>
            </a:r>
            <a:r>
              <a:rPr lang="en-US" sz="2600" dirty="0" smtClean="0"/>
              <a:t>beam that </a:t>
            </a:r>
            <a:r>
              <a:rPr lang="en-US" sz="2600" dirty="0"/>
              <a:t>reduces scan times </a:t>
            </a:r>
            <a:r>
              <a:rPr lang="en-US" sz="2600" dirty="0" smtClean="0"/>
              <a:t>but increases </a:t>
            </a:r>
            <a:r>
              <a:rPr lang="en-US" sz="2600" dirty="0"/>
              <a:t>radiation dose </a:t>
            </a:r>
            <a:r>
              <a:rPr lang="en-US" sz="2600" dirty="0" smtClean="0"/>
              <a:t>to patients. The choice between </a:t>
            </a:r>
            <a:r>
              <a:rPr lang="en-US" sz="2600" dirty="0"/>
              <a:t>fan-beam and </a:t>
            </a:r>
            <a:r>
              <a:rPr lang="en-US" sz="2600" dirty="0" smtClean="0"/>
              <a:t>pencil-beam technology </a:t>
            </a:r>
            <a:r>
              <a:rPr lang="en-US" sz="2600" dirty="0"/>
              <a:t>is an important consideration when </a:t>
            </a:r>
            <a:r>
              <a:rPr lang="en-US" sz="2600" dirty="0" smtClean="0"/>
              <a:t>a radiology </a:t>
            </a:r>
            <a:r>
              <a:rPr lang="en-US" sz="2600" dirty="0"/>
              <a:t>department develops protocols or </a:t>
            </a:r>
            <a:r>
              <a:rPr lang="en-US" sz="2600" dirty="0" smtClean="0"/>
              <a:t>purchases equipment for pediatric </a:t>
            </a:r>
            <a:r>
              <a:rPr lang="en-US" sz="2600" dirty="0"/>
              <a:t>bone densitometry.</a:t>
            </a:r>
            <a:endParaRPr lang="en-US" sz="2600" dirty="0">
              <a:latin typeface="Calibri" charset="0"/>
            </a:endParaRPr>
          </a:p>
        </p:txBody>
      </p:sp>
    </p:spTree>
    <p:extLst>
      <p:ext uri="{BB962C8B-B14F-4D97-AF65-F5344CB8AC3E}">
        <p14:creationId xmlns:p14="http://schemas.microsoft.com/office/powerpoint/2010/main" val="1155200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DXA Works</a:t>
            </a:r>
            <a:endParaRPr lang="en-US" sz="4000" dirty="0">
              <a:latin typeface="Calibri" charset="0"/>
            </a:endParaRPr>
          </a:p>
        </p:txBody>
      </p:sp>
      <p:sp>
        <p:nvSpPr>
          <p:cNvPr id="26626" name="Content Placeholder 2"/>
          <p:cNvSpPr>
            <a:spLocks noGrp="1"/>
          </p:cNvSpPr>
          <p:nvPr>
            <p:ph idx="1"/>
          </p:nvPr>
        </p:nvSpPr>
        <p:spPr>
          <a:xfrm>
            <a:off x="1447800" y="4114800"/>
            <a:ext cx="6096000" cy="838200"/>
          </a:xfrm>
        </p:spPr>
        <p:txBody>
          <a:bodyPr/>
          <a:lstStyle/>
          <a:p>
            <a:pPr algn="ctr"/>
            <a:r>
              <a:rPr lang="en-US" sz="1600" i="1" dirty="0">
                <a:latin typeface="Calibri" charset="0"/>
              </a:rPr>
              <a:t>Automated simulation </a:t>
            </a:r>
            <a:r>
              <a:rPr lang="en-US" sz="1600" i="1" dirty="0" smtClean="0">
                <a:latin typeface="Calibri" charset="0"/>
              </a:rPr>
              <a:t>of areal </a:t>
            </a:r>
            <a:r>
              <a:rPr lang="en-US" sz="1600" i="1" dirty="0">
                <a:latin typeface="Calibri" charset="0"/>
              </a:rPr>
              <a:t>bone mineral density (</a:t>
            </a:r>
            <a:r>
              <a:rPr lang="en-US" sz="1600" i="1" dirty="0" smtClean="0">
                <a:latin typeface="Calibri" charset="0"/>
              </a:rPr>
              <a:t>BMD) assessment </a:t>
            </a:r>
            <a:r>
              <a:rPr lang="en-US" sz="1600" i="1" dirty="0">
                <a:latin typeface="Calibri" charset="0"/>
              </a:rPr>
              <a:t>in the distal radius </a:t>
            </a:r>
            <a:r>
              <a:rPr lang="en-US" sz="1600" i="1" dirty="0" smtClean="0">
                <a:latin typeface="Calibri" charset="0"/>
              </a:rPr>
              <a:t>from high-resolution peripheral quantitative computed </a:t>
            </a:r>
            <a:r>
              <a:rPr lang="en-US" sz="1600" i="1" dirty="0">
                <a:latin typeface="Calibri" charset="0"/>
              </a:rPr>
              <a:t>tomography (pQCT).</a:t>
            </a:r>
            <a:endParaRPr lang="en-US" sz="1600" i="1" dirty="0">
              <a:latin typeface="Calibri"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050" y="2057400"/>
            <a:ext cx="7308988" cy="201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83492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DXA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DXA uses 2 levels of x-ray photon energy to </a:t>
            </a:r>
            <a:r>
              <a:rPr lang="en-US" sz="2600" dirty="0" smtClean="0"/>
              <a:t>measure the amount </a:t>
            </a:r>
            <a:r>
              <a:rPr lang="en-US" sz="2600" dirty="0"/>
              <a:t>of minerals in bone. The difference </a:t>
            </a:r>
            <a:r>
              <a:rPr lang="en-US" sz="2600" dirty="0" smtClean="0"/>
              <a:t>in attenuation </a:t>
            </a:r>
            <a:r>
              <a:rPr lang="en-US" sz="2600" dirty="0"/>
              <a:t>of the x-rays by bone generates 2-D </a:t>
            </a:r>
            <a:r>
              <a:rPr lang="en-US" sz="2600" dirty="0" smtClean="0"/>
              <a:t>measurements of </a:t>
            </a:r>
            <a:r>
              <a:rPr lang="en-US" sz="2600" dirty="0"/>
              <a:t>bone mineral content in grams and </a:t>
            </a:r>
            <a:r>
              <a:rPr lang="en-US" sz="2600" dirty="0" smtClean="0"/>
              <a:t>areal BMD</a:t>
            </a:r>
            <a:r>
              <a:rPr lang="en-US" sz="2600" dirty="0"/>
              <a:t>. DXA x-rays are produced with a fan beam or </a:t>
            </a:r>
            <a:r>
              <a:rPr lang="en-US" sz="2600" dirty="0" smtClean="0"/>
              <a:t>a pencil </a:t>
            </a:r>
            <a:r>
              <a:rPr lang="en-US" sz="2600" dirty="0"/>
              <a:t>beam. Pencil-beam equipment uses small, </a:t>
            </a:r>
            <a:r>
              <a:rPr lang="en-US" sz="2600" dirty="0" smtClean="0"/>
              <a:t>angled x-ray </a:t>
            </a:r>
            <a:r>
              <a:rPr lang="en-US" sz="2600" dirty="0"/>
              <a:t>beams that move across the patient in a </a:t>
            </a:r>
            <a:r>
              <a:rPr lang="en-US" sz="2600" dirty="0" smtClean="0"/>
              <a:t>linear direction. The </a:t>
            </a:r>
            <a:r>
              <a:rPr lang="en-US" sz="2600" dirty="0"/>
              <a:t>fan-beam generators use a wider </a:t>
            </a:r>
            <a:r>
              <a:rPr lang="en-US" sz="2600" dirty="0" smtClean="0"/>
              <a:t>beam that </a:t>
            </a:r>
            <a:r>
              <a:rPr lang="en-US" sz="2600" dirty="0"/>
              <a:t>reduces scan times </a:t>
            </a:r>
            <a:r>
              <a:rPr lang="en-US" sz="2600" dirty="0" smtClean="0"/>
              <a:t>but increases </a:t>
            </a:r>
            <a:r>
              <a:rPr lang="en-US" sz="2600" dirty="0"/>
              <a:t>radiation dose </a:t>
            </a:r>
            <a:r>
              <a:rPr lang="en-US" sz="2600" dirty="0" smtClean="0"/>
              <a:t>to patients. The choice between </a:t>
            </a:r>
            <a:r>
              <a:rPr lang="en-US" sz="2600" dirty="0"/>
              <a:t>fan-beam and </a:t>
            </a:r>
            <a:r>
              <a:rPr lang="en-US" sz="2600" dirty="0" smtClean="0"/>
              <a:t>pencil-beam technology </a:t>
            </a:r>
            <a:r>
              <a:rPr lang="en-US" sz="2600" dirty="0"/>
              <a:t>is an important consideration when </a:t>
            </a:r>
            <a:r>
              <a:rPr lang="en-US" sz="2600" dirty="0" smtClean="0"/>
              <a:t>a radiology </a:t>
            </a:r>
            <a:r>
              <a:rPr lang="en-US" sz="2600" dirty="0"/>
              <a:t>department develops protocols or </a:t>
            </a:r>
            <a:r>
              <a:rPr lang="en-US" sz="2600" dirty="0" smtClean="0"/>
              <a:t>purchases equipment for pediatric </a:t>
            </a:r>
            <a:r>
              <a:rPr lang="en-US" sz="2600" dirty="0"/>
              <a:t>bone densitometry.</a:t>
            </a:r>
            <a:endParaRPr lang="en-US" sz="2600" dirty="0">
              <a:latin typeface="Calibri" charset="0"/>
            </a:endParaRPr>
          </a:p>
        </p:txBody>
      </p:sp>
    </p:spTree>
    <p:extLst>
      <p:ext uri="{BB962C8B-B14F-4D97-AF65-F5344CB8AC3E}">
        <p14:creationId xmlns:p14="http://schemas.microsoft.com/office/powerpoint/2010/main" val="30684165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DXA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Magnification also is a concern with </a:t>
            </a:r>
            <a:r>
              <a:rPr lang="en-US" sz="2600" dirty="0" smtClean="0"/>
              <a:t>fan-beam DXA </a:t>
            </a:r>
            <a:r>
              <a:rPr lang="en-US" sz="2600" dirty="0"/>
              <a:t>scanners. The child’s body thickness </a:t>
            </a:r>
            <a:r>
              <a:rPr lang="en-US" sz="2600" dirty="0" smtClean="0"/>
              <a:t>can increase </a:t>
            </a:r>
            <a:r>
              <a:rPr lang="en-US" sz="2600" dirty="0"/>
              <a:t>object-to-image receptor distance (OID) </a:t>
            </a:r>
            <a:r>
              <a:rPr lang="en-US" sz="2600" dirty="0" smtClean="0"/>
              <a:t>and size </a:t>
            </a:r>
            <a:r>
              <a:rPr lang="en-US" sz="2600" dirty="0"/>
              <a:t>distortion on the </a:t>
            </a:r>
            <a:r>
              <a:rPr lang="en-US" sz="2600" dirty="0" smtClean="0"/>
              <a:t>resulting </a:t>
            </a:r>
            <a:r>
              <a:rPr lang="en-US" sz="2600" dirty="0"/>
              <a:t>image. DXA </a:t>
            </a:r>
            <a:r>
              <a:rPr lang="en-US" sz="2600" dirty="0" smtClean="0"/>
              <a:t>equipment is </a:t>
            </a:r>
            <a:r>
              <a:rPr lang="en-US" sz="2600" dirty="0"/>
              <a:t>designed for use with adults, and its </a:t>
            </a:r>
            <a:r>
              <a:rPr lang="en-US" sz="2600" dirty="0" smtClean="0"/>
              <a:t>algorithms for </a:t>
            </a:r>
            <a:r>
              <a:rPr lang="en-US" sz="2600" dirty="0"/>
              <a:t>OID are based on an average-sized </a:t>
            </a:r>
            <a:r>
              <a:rPr lang="en-US" sz="2600" dirty="0" smtClean="0"/>
              <a:t>adult. This </a:t>
            </a:r>
            <a:r>
              <a:rPr lang="en-US" sz="2600" dirty="0"/>
              <a:t>makes the development of </a:t>
            </a:r>
            <a:r>
              <a:rPr lang="en-US" sz="2600" dirty="0" smtClean="0"/>
              <a:t>scanning protocols and </a:t>
            </a:r>
            <a:r>
              <a:rPr lang="en-US" sz="2600" dirty="0"/>
              <a:t>interpretation for pediatric DXA difficult. </a:t>
            </a:r>
            <a:r>
              <a:rPr lang="en-US" sz="2600" dirty="0" smtClean="0"/>
              <a:t>With standard </a:t>
            </a:r>
            <a:r>
              <a:rPr lang="en-US" sz="2600" dirty="0"/>
              <a:t>equipment, the radiologist must </a:t>
            </a:r>
            <a:r>
              <a:rPr lang="en-US" sz="2600" dirty="0" smtClean="0"/>
              <a:t>compensate for the </a:t>
            </a:r>
            <a:r>
              <a:rPr lang="en-US" sz="2600" dirty="0"/>
              <a:t>differences between adults and children</a:t>
            </a:r>
            <a:r>
              <a:rPr lang="en-US" sz="2600" dirty="0" smtClean="0"/>
              <a:t>.</a:t>
            </a:r>
          </a:p>
          <a:p>
            <a:r>
              <a:rPr lang="en-US" sz="2600" dirty="0"/>
              <a:t>The measurement of BMD is in </a:t>
            </a:r>
            <a:r>
              <a:rPr lang="en-US" sz="2600" dirty="0" smtClean="0"/>
              <a:t>2 dimensions</a:t>
            </a:r>
            <a:r>
              <a:rPr lang="en-US" sz="2600" dirty="0"/>
              <a:t>, and </a:t>
            </a:r>
            <a:r>
              <a:rPr lang="en-US" sz="2600" dirty="0" smtClean="0"/>
              <a:t>the measurement </a:t>
            </a:r>
            <a:r>
              <a:rPr lang="en-US" sz="2600" dirty="0"/>
              <a:t>can be </a:t>
            </a:r>
            <a:r>
              <a:rPr lang="en-US" sz="2600" dirty="0" smtClean="0"/>
              <a:t>overstated for </a:t>
            </a:r>
            <a:r>
              <a:rPr lang="en-US" sz="2600" dirty="0"/>
              <a:t>larger subjects and understated for small </a:t>
            </a:r>
            <a:r>
              <a:rPr lang="en-US" sz="2600" dirty="0" smtClean="0"/>
              <a:t>children.</a:t>
            </a:r>
            <a:endParaRPr lang="en-US" sz="2600" dirty="0">
              <a:latin typeface="Calibri" charset="0"/>
            </a:endParaRPr>
          </a:p>
        </p:txBody>
      </p:sp>
    </p:spTree>
    <p:extLst>
      <p:ext uri="{BB962C8B-B14F-4D97-AF65-F5344CB8AC3E}">
        <p14:creationId xmlns:p14="http://schemas.microsoft.com/office/powerpoint/2010/main" val="1110103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Introduction</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Discussions regarding </a:t>
            </a:r>
            <a:r>
              <a:rPr lang="en-US" sz="2600" dirty="0" smtClean="0">
                <a:latin typeface="Calibri" charset="0"/>
              </a:rPr>
              <a:t>bone density </a:t>
            </a:r>
            <a:r>
              <a:rPr lang="en-US" sz="2600" dirty="0">
                <a:latin typeface="Calibri" charset="0"/>
              </a:rPr>
              <a:t>typically focus </a:t>
            </a:r>
            <a:r>
              <a:rPr lang="en-US" sz="2600" dirty="0" smtClean="0">
                <a:latin typeface="Calibri" charset="0"/>
              </a:rPr>
              <a:t>on postmenopausal women, osteoporosis</a:t>
            </a:r>
            <a:r>
              <a:rPr lang="en-US" sz="2600" dirty="0">
                <a:latin typeface="Calibri" charset="0"/>
              </a:rPr>
              <a:t>, and </a:t>
            </a:r>
            <a:r>
              <a:rPr lang="en-US" sz="2600" dirty="0" smtClean="0">
                <a:latin typeface="Calibri" charset="0"/>
              </a:rPr>
              <a:t>fracture risk</a:t>
            </a:r>
            <a:r>
              <a:rPr lang="en-US" sz="2600" dirty="0">
                <a:latin typeface="Calibri" charset="0"/>
              </a:rPr>
              <a:t>. Although these </a:t>
            </a:r>
            <a:r>
              <a:rPr lang="en-US" sz="2600" dirty="0" smtClean="0">
                <a:latin typeface="Calibri" charset="0"/>
              </a:rPr>
              <a:t>are the </a:t>
            </a:r>
            <a:r>
              <a:rPr lang="en-US" sz="2600" dirty="0">
                <a:latin typeface="Calibri" charset="0"/>
              </a:rPr>
              <a:t>most common </a:t>
            </a:r>
            <a:r>
              <a:rPr lang="en-US" sz="2600" dirty="0" smtClean="0">
                <a:latin typeface="Calibri" charset="0"/>
              </a:rPr>
              <a:t>reasons patients </a:t>
            </a:r>
            <a:r>
              <a:rPr lang="en-US" sz="2600" dirty="0">
                <a:latin typeface="Calibri" charset="0"/>
              </a:rPr>
              <a:t>have skeletal </a:t>
            </a:r>
            <a:r>
              <a:rPr lang="en-US" sz="2600" dirty="0" smtClean="0">
                <a:latin typeface="Calibri" charset="0"/>
              </a:rPr>
              <a:t>strength assessments</a:t>
            </a:r>
            <a:r>
              <a:rPr lang="en-US" sz="2600" dirty="0">
                <a:latin typeface="Calibri" charset="0"/>
              </a:rPr>
              <a:t>, the use of </a:t>
            </a:r>
            <a:r>
              <a:rPr lang="en-US" sz="2600" dirty="0" smtClean="0">
                <a:latin typeface="Calibri" charset="0"/>
              </a:rPr>
              <a:t>bone densitometry </a:t>
            </a:r>
            <a:r>
              <a:rPr lang="en-US" sz="2600" dirty="0">
                <a:latin typeface="Calibri" charset="0"/>
              </a:rPr>
              <a:t>and bone </a:t>
            </a:r>
            <a:r>
              <a:rPr lang="en-US" sz="2600" dirty="0" smtClean="0">
                <a:latin typeface="Calibri" charset="0"/>
              </a:rPr>
              <a:t>mineral density </a:t>
            </a:r>
            <a:r>
              <a:rPr lang="en-US" sz="2600" dirty="0">
                <a:latin typeface="Calibri" charset="0"/>
              </a:rPr>
              <a:t>measurement </a:t>
            </a:r>
            <a:r>
              <a:rPr lang="en-US" sz="2600" dirty="0" smtClean="0">
                <a:latin typeface="Calibri" charset="0"/>
              </a:rPr>
              <a:t>in pediatric </a:t>
            </a:r>
            <a:r>
              <a:rPr lang="en-US" sz="2600" dirty="0">
                <a:latin typeface="Calibri" charset="0"/>
              </a:rPr>
              <a:t>patients is </a:t>
            </a:r>
            <a:r>
              <a:rPr lang="en-US" sz="2600" dirty="0" smtClean="0">
                <a:latin typeface="Calibri" charset="0"/>
              </a:rPr>
              <a:t>becoming increasingly </a:t>
            </a:r>
            <a:r>
              <a:rPr lang="en-US" sz="2600" dirty="0">
                <a:latin typeface="Calibri" charset="0"/>
              </a:rPr>
              <a:t>valuable </a:t>
            </a:r>
            <a:r>
              <a:rPr lang="en-US" sz="2600" dirty="0" smtClean="0">
                <a:latin typeface="Calibri" charset="0"/>
              </a:rPr>
              <a:t>to assess children </a:t>
            </a:r>
            <a:r>
              <a:rPr lang="en-US" sz="2600" dirty="0">
                <a:latin typeface="Calibri" charset="0"/>
              </a:rPr>
              <a:t>with diseases </a:t>
            </a:r>
            <a:r>
              <a:rPr lang="en-US" sz="2600" dirty="0" smtClean="0">
                <a:latin typeface="Calibri" charset="0"/>
              </a:rPr>
              <a:t>that cause </a:t>
            </a:r>
            <a:r>
              <a:rPr lang="en-US" sz="2600" dirty="0">
                <a:latin typeface="Calibri" charset="0"/>
              </a:rPr>
              <a:t>inadequate bone </a:t>
            </a:r>
            <a:r>
              <a:rPr lang="en-US" sz="2600" dirty="0" smtClean="0">
                <a:latin typeface="Calibri" charset="0"/>
              </a:rPr>
              <a:t>growth. This </a:t>
            </a:r>
            <a:r>
              <a:rPr lang="en-US" sz="2600" dirty="0">
                <a:latin typeface="Calibri" charset="0"/>
              </a:rPr>
              <a:t>article discusses </a:t>
            </a:r>
            <a:r>
              <a:rPr lang="en-US" sz="2600" dirty="0" smtClean="0">
                <a:latin typeface="Calibri" charset="0"/>
              </a:rPr>
              <a:t>pediatric bone </a:t>
            </a:r>
            <a:r>
              <a:rPr lang="en-US" sz="2600" dirty="0">
                <a:latin typeface="Calibri" charset="0"/>
              </a:rPr>
              <a:t>disease </a:t>
            </a:r>
            <a:r>
              <a:rPr lang="en-US" sz="2600" dirty="0" smtClean="0">
                <a:latin typeface="Calibri" charset="0"/>
              </a:rPr>
              <a:t>and current and emerging </a:t>
            </a:r>
            <a:r>
              <a:rPr lang="en-US" sz="2600" dirty="0">
                <a:latin typeface="Calibri" charset="0"/>
              </a:rPr>
              <a:t>imaging </a:t>
            </a:r>
            <a:r>
              <a:rPr lang="en-US" sz="2600" dirty="0" smtClean="0">
                <a:latin typeface="Calibri" charset="0"/>
              </a:rPr>
              <a:t>options for </a:t>
            </a:r>
            <a:r>
              <a:rPr lang="en-US" sz="2600" dirty="0">
                <a:latin typeface="Calibri" charset="0"/>
              </a:rPr>
              <a:t>assessing </a:t>
            </a:r>
            <a:r>
              <a:rPr lang="en-US" sz="2600" dirty="0" smtClean="0">
                <a:latin typeface="Calibri" charset="0"/>
              </a:rPr>
              <a:t>bone density in children </a:t>
            </a:r>
            <a:r>
              <a:rPr lang="en-US" sz="2600" dirty="0">
                <a:latin typeface="Calibri" charset="0"/>
              </a:rPr>
              <a:t>and adolescents.</a:t>
            </a:r>
            <a:endParaRPr lang="en-US" sz="2600" dirty="0">
              <a:latin typeface="Calibri"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DXA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Developing children are sensitive to </a:t>
            </a:r>
            <a:r>
              <a:rPr lang="en-US" sz="2600" dirty="0" smtClean="0"/>
              <a:t>radiation dose </a:t>
            </a:r>
            <a:r>
              <a:rPr lang="en-US" sz="2600" dirty="0"/>
              <a:t>and the principles of ALARA always must </a:t>
            </a:r>
            <a:r>
              <a:rPr lang="en-US" sz="2600" dirty="0" smtClean="0"/>
              <a:t>be followed</a:t>
            </a:r>
            <a:r>
              <a:rPr lang="en-US" sz="2600" dirty="0"/>
              <a:t>. DXA uses a relatively low radiation dose </a:t>
            </a:r>
            <a:r>
              <a:rPr lang="en-US" sz="2600" dirty="0" smtClean="0"/>
              <a:t>to accurately </a:t>
            </a:r>
            <a:r>
              <a:rPr lang="en-US" sz="2600" dirty="0"/>
              <a:t>measure </a:t>
            </a:r>
            <a:r>
              <a:rPr lang="en-US" sz="2600" dirty="0" smtClean="0"/>
              <a:t>BMD. For </a:t>
            </a:r>
            <a:r>
              <a:rPr lang="en-US" sz="2600" dirty="0"/>
              <a:t>pediatric DXA, </a:t>
            </a:r>
            <a:r>
              <a:rPr lang="en-US" sz="2600" dirty="0" smtClean="0"/>
              <a:t>the pre-imaging </a:t>
            </a:r>
            <a:r>
              <a:rPr lang="en-US" sz="2600" dirty="0"/>
              <a:t>questionnaire </a:t>
            </a:r>
            <a:r>
              <a:rPr lang="en-US" sz="2600" dirty="0" smtClean="0"/>
              <a:t>must provide </a:t>
            </a:r>
            <a:r>
              <a:rPr lang="en-US" sz="2600" dirty="0"/>
              <a:t>a </a:t>
            </a:r>
            <a:r>
              <a:rPr lang="en-US" sz="2600" dirty="0" smtClean="0"/>
              <a:t>detailed patient </a:t>
            </a:r>
            <a:r>
              <a:rPr lang="en-US" sz="2600" dirty="0"/>
              <a:t>history; different protocols might be </a:t>
            </a:r>
            <a:r>
              <a:rPr lang="en-US" sz="2600" dirty="0" smtClean="0"/>
              <a:t>necessary depending </a:t>
            </a:r>
            <a:r>
              <a:rPr lang="en-US" sz="2600" dirty="0"/>
              <a:t>on a patient’s risk factors. </a:t>
            </a:r>
            <a:r>
              <a:rPr lang="en-US" sz="2600" dirty="0" smtClean="0"/>
              <a:t>BMD measurements of </a:t>
            </a:r>
            <a:r>
              <a:rPr lang="en-US" sz="2600" dirty="0"/>
              <a:t>several areas of the body can be </a:t>
            </a:r>
            <a:r>
              <a:rPr lang="en-US" sz="2600" dirty="0" smtClean="0"/>
              <a:t>made including </a:t>
            </a:r>
            <a:r>
              <a:rPr lang="en-US" sz="2600" dirty="0"/>
              <a:t>the hip, lumbar spine, and distal </a:t>
            </a:r>
            <a:r>
              <a:rPr lang="en-US" sz="2600" dirty="0" smtClean="0"/>
              <a:t>radius. The </a:t>
            </a:r>
            <a:r>
              <a:rPr lang="en-US" sz="2600" dirty="0"/>
              <a:t>hip is the most commonly measured area.</a:t>
            </a:r>
            <a:endParaRPr lang="en-US" sz="2600" dirty="0">
              <a:latin typeface="Calibri" charset="0"/>
            </a:endParaRPr>
          </a:p>
        </p:txBody>
      </p:sp>
    </p:spTree>
    <p:extLst>
      <p:ext uri="{BB962C8B-B14F-4D97-AF65-F5344CB8AC3E}">
        <p14:creationId xmlns:p14="http://schemas.microsoft.com/office/powerpoint/2010/main" val="30651779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smtClean="0"/>
              <a:t>Advantages </a:t>
            </a:r>
            <a:r>
              <a:rPr lang="en-US" sz="4000" dirty="0"/>
              <a:t>of </a:t>
            </a:r>
            <a:r>
              <a:rPr lang="en-US" sz="4000" dirty="0" smtClean="0"/>
              <a:t>DXA</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A main advantage of DXA for use with </a:t>
            </a:r>
            <a:r>
              <a:rPr lang="en-US" sz="2600" dirty="0" smtClean="0"/>
              <a:t>pediatric patients </a:t>
            </a:r>
            <a:r>
              <a:rPr lang="en-US" sz="2600" dirty="0"/>
              <a:t>is the relatively low radiation </a:t>
            </a:r>
            <a:r>
              <a:rPr lang="en-US" sz="2600" dirty="0" smtClean="0"/>
              <a:t>exposure. With use of appropriate </a:t>
            </a:r>
            <a:r>
              <a:rPr lang="en-US" sz="2600" dirty="0"/>
              <a:t>pediatric scanning parameters, </a:t>
            </a:r>
            <a:r>
              <a:rPr lang="en-US" sz="2600" dirty="0" smtClean="0"/>
              <a:t>the dose from DXA </a:t>
            </a:r>
            <a:r>
              <a:rPr lang="en-US" sz="2600" dirty="0"/>
              <a:t>is less than 0.013 mSv,4 well below </a:t>
            </a:r>
            <a:r>
              <a:rPr lang="en-US" sz="2600" dirty="0" smtClean="0"/>
              <a:t>the yearly </a:t>
            </a:r>
            <a:r>
              <a:rPr lang="en-US" sz="2600" dirty="0"/>
              <a:t>exposure rate of 5 mSv that the National </a:t>
            </a:r>
            <a:r>
              <a:rPr lang="en-US" sz="2600" dirty="0" smtClean="0"/>
              <a:t>Council for Radiation Protection </a:t>
            </a:r>
            <a:r>
              <a:rPr lang="en-US" sz="2600" dirty="0"/>
              <a:t>recommends as an </a:t>
            </a:r>
            <a:r>
              <a:rPr lang="en-US" sz="2600" dirty="0" smtClean="0"/>
              <a:t>exposure </a:t>
            </a:r>
            <a:r>
              <a:rPr lang="en-US" sz="2800" dirty="0"/>
              <a:t>limit for pediatric medical </a:t>
            </a:r>
            <a:r>
              <a:rPr lang="en-US" sz="2800" dirty="0" smtClean="0"/>
              <a:t>procedures. The radiation exposure </a:t>
            </a:r>
            <a:r>
              <a:rPr lang="en-US" sz="2800" dirty="0"/>
              <a:t>from </a:t>
            </a:r>
            <a:r>
              <a:rPr lang="en-US" sz="2800" dirty="0" smtClean="0"/>
              <a:t>a pediatric </a:t>
            </a:r>
            <a:r>
              <a:rPr lang="en-US" sz="2800" dirty="0"/>
              <a:t>whole body scan is </a:t>
            </a:r>
            <a:r>
              <a:rPr lang="en-US" sz="2800" dirty="0" smtClean="0"/>
              <a:t>comparable to the exposure </a:t>
            </a:r>
            <a:r>
              <a:rPr lang="en-US" sz="2800" dirty="0"/>
              <a:t>from a coast-to-coast U.S. </a:t>
            </a:r>
            <a:r>
              <a:rPr lang="en-US" sz="2800" dirty="0" smtClean="0"/>
              <a:t>flight. Relatively </a:t>
            </a:r>
            <a:r>
              <a:rPr lang="en-US" sz="2800" dirty="0"/>
              <a:t>low radiation exposure makes DXA </a:t>
            </a:r>
            <a:r>
              <a:rPr lang="en-US" sz="2800" dirty="0" smtClean="0"/>
              <a:t>an advantageous </a:t>
            </a:r>
            <a:r>
              <a:rPr lang="en-US" sz="2800" dirty="0"/>
              <a:t>choice for BMD measurement of </a:t>
            </a:r>
            <a:r>
              <a:rPr lang="en-US" sz="2800" dirty="0" smtClean="0"/>
              <a:t>pediatric patients </a:t>
            </a:r>
            <a:r>
              <a:rPr lang="en-US" sz="2800" dirty="0"/>
              <a:t>and likely contributes to its widespread use.</a:t>
            </a:r>
            <a:endParaRPr lang="en-US" sz="2600" dirty="0">
              <a:latin typeface="Calibri" charset="0"/>
            </a:endParaRPr>
          </a:p>
        </p:txBody>
      </p:sp>
    </p:spTree>
    <p:extLst>
      <p:ext uri="{BB962C8B-B14F-4D97-AF65-F5344CB8AC3E}">
        <p14:creationId xmlns:p14="http://schemas.microsoft.com/office/powerpoint/2010/main" val="22470108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Advantages of DXA</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Another advantage of DXA is its availability. </a:t>
            </a:r>
            <a:r>
              <a:rPr lang="en-US" sz="2600" dirty="0" smtClean="0"/>
              <a:t>Because DXA </a:t>
            </a:r>
            <a:r>
              <a:rPr lang="en-US" sz="2600" dirty="0"/>
              <a:t>is used to assess BMD and diagnose </a:t>
            </a:r>
            <a:r>
              <a:rPr lang="en-US" sz="2600" dirty="0" smtClean="0"/>
              <a:t>osteoporosis in postmenopausal </a:t>
            </a:r>
            <a:r>
              <a:rPr lang="en-US" sz="2600" dirty="0"/>
              <a:t>women, the equipment is located </a:t>
            </a:r>
            <a:r>
              <a:rPr lang="en-US" sz="2600" dirty="0" smtClean="0"/>
              <a:t>in many </a:t>
            </a:r>
            <a:r>
              <a:rPr lang="en-US" sz="2600" dirty="0"/>
              <a:t>geographical areas. For this reason, </a:t>
            </a:r>
            <a:r>
              <a:rPr lang="en-US" sz="2600" dirty="0" smtClean="0"/>
              <a:t>equipment is </a:t>
            </a:r>
            <a:r>
              <a:rPr lang="en-US" sz="2600" dirty="0"/>
              <a:t>available for measurement of BMD in children </a:t>
            </a:r>
            <a:r>
              <a:rPr lang="en-US" sz="2600" dirty="0" smtClean="0"/>
              <a:t>and adolescents without </a:t>
            </a:r>
            <a:r>
              <a:rPr lang="en-US" sz="2600" dirty="0"/>
              <a:t>causing onerous driving times </a:t>
            </a:r>
            <a:r>
              <a:rPr lang="en-US" sz="2600" dirty="0" smtClean="0"/>
              <a:t>for parents or scheduling </a:t>
            </a:r>
            <a:r>
              <a:rPr lang="en-US" sz="2600" dirty="0"/>
              <a:t>delays caused by limited access </a:t>
            </a:r>
            <a:r>
              <a:rPr lang="en-US" sz="2600" dirty="0" smtClean="0"/>
              <a:t>to specialized </a:t>
            </a:r>
            <a:r>
              <a:rPr lang="en-US" sz="2600" dirty="0"/>
              <a:t>pediatric BMD measurement equipment</a:t>
            </a:r>
            <a:r>
              <a:rPr lang="en-US" sz="2600" dirty="0" smtClean="0"/>
              <a:t>.</a:t>
            </a:r>
            <a:endParaRPr lang="en-US" sz="2600" dirty="0">
              <a:latin typeface="Calibri" charset="0"/>
            </a:endParaRPr>
          </a:p>
        </p:txBody>
      </p:sp>
    </p:spTree>
    <p:extLst>
      <p:ext uri="{BB962C8B-B14F-4D97-AF65-F5344CB8AC3E}">
        <p14:creationId xmlns:p14="http://schemas.microsoft.com/office/powerpoint/2010/main" val="2608274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Advantages of DXA</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The scan time for DXA typically lasts less than </a:t>
            </a:r>
            <a:r>
              <a:rPr lang="en-US" sz="2600" dirty="0" smtClean="0"/>
              <a:t>3 minutes </a:t>
            </a:r>
            <a:r>
              <a:rPr lang="en-US" sz="2600" dirty="0"/>
              <a:t>for pediatric protocols.4 The DXA’s </a:t>
            </a:r>
            <a:r>
              <a:rPr lang="en-US" sz="2600" dirty="0" smtClean="0"/>
              <a:t>shorter scan </a:t>
            </a:r>
            <a:r>
              <a:rPr lang="en-US" sz="2600" dirty="0"/>
              <a:t>time </a:t>
            </a:r>
            <a:r>
              <a:rPr lang="en-US" sz="2600" dirty="0" smtClean="0"/>
              <a:t>is advantageous </a:t>
            </a:r>
            <a:r>
              <a:rPr lang="en-US" sz="2600" dirty="0"/>
              <a:t>because the radiology </a:t>
            </a:r>
            <a:r>
              <a:rPr lang="en-US" sz="2600" dirty="0" smtClean="0"/>
              <a:t>department can </a:t>
            </a:r>
            <a:r>
              <a:rPr lang="en-US" sz="2600" dirty="0"/>
              <a:t>be intimidating for pediatric patients and </a:t>
            </a:r>
            <a:r>
              <a:rPr lang="en-US" sz="2600" dirty="0" smtClean="0"/>
              <a:t>long scan </a:t>
            </a:r>
            <a:r>
              <a:rPr lang="en-US" sz="2600" dirty="0"/>
              <a:t>times might add to patients’ anxiety. In </a:t>
            </a:r>
            <a:r>
              <a:rPr lang="en-US" sz="2600" dirty="0" smtClean="0"/>
              <a:t>addition, DXA </a:t>
            </a:r>
            <a:r>
              <a:rPr lang="en-US" sz="2600" dirty="0"/>
              <a:t>scans can </a:t>
            </a:r>
            <a:r>
              <a:rPr lang="en-US" sz="2600" dirty="0" smtClean="0"/>
              <a:t>be performed </a:t>
            </a:r>
            <a:r>
              <a:rPr lang="en-US" sz="2600" dirty="0"/>
              <a:t>without the patient </a:t>
            </a:r>
            <a:r>
              <a:rPr lang="en-US" sz="2600" dirty="0" smtClean="0"/>
              <a:t>needing to </a:t>
            </a:r>
            <a:r>
              <a:rPr lang="en-US" sz="2600" dirty="0"/>
              <a:t>change into </a:t>
            </a:r>
            <a:r>
              <a:rPr lang="en-US" sz="2600" dirty="0" smtClean="0"/>
              <a:t>a gown</a:t>
            </a:r>
            <a:r>
              <a:rPr lang="en-US" sz="2600" dirty="0"/>
              <a:t>, as long as no metal </a:t>
            </a:r>
            <a:r>
              <a:rPr lang="en-US" sz="2600" dirty="0" smtClean="0"/>
              <a:t>covers the </a:t>
            </a:r>
            <a:r>
              <a:rPr lang="en-US" sz="2600" dirty="0"/>
              <a:t>scan field. </a:t>
            </a:r>
            <a:r>
              <a:rPr lang="en-US" sz="2600" dirty="0" smtClean="0"/>
              <a:t>Wearing their </a:t>
            </a:r>
            <a:r>
              <a:rPr lang="en-US" sz="2600" dirty="0"/>
              <a:t>own clothes makes </a:t>
            </a:r>
            <a:r>
              <a:rPr lang="en-US" sz="2600" dirty="0" smtClean="0"/>
              <a:t>the modality </a:t>
            </a:r>
            <a:r>
              <a:rPr lang="en-US" sz="2600" dirty="0"/>
              <a:t>more comfortable for pediatric patients </a:t>
            </a:r>
            <a:r>
              <a:rPr lang="en-US" sz="2600" dirty="0" smtClean="0"/>
              <a:t>who might </a:t>
            </a:r>
            <a:r>
              <a:rPr lang="en-US" sz="2600" dirty="0"/>
              <a:t>feel shy.</a:t>
            </a:r>
            <a:endParaRPr lang="en-US" sz="2600" dirty="0">
              <a:latin typeface="Calibri" charset="0"/>
            </a:endParaRPr>
          </a:p>
        </p:txBody>
      </p:sp>
    </p:spTree>
    <p:extLst>
      <p:ext uri="{BB962C8B-B14F-4D97-AF65-F5344CB8AC3E}">
        <p14:creationId xmlns:p14="http://schemas.microsoft.com/office/powerpoint/2010/main" val="13403979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smtClean="0"/>
              <a:t>Disadvantages </a:t>
            </a:r>
            <a:r>
              <a:rPr lang="en-US" sz="4000" dirty="0"/>
              <a:t>of DXA</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DXA has some disadvantages as a method for </a:t>
            </a:r>
            <a:r>
              <a:rPr lang="en-US" sz="2600" dirty="0" smtClean="0"/>
              <a:t>measuring BMD </a:t>
            </a:r>
            <a:r>
              <a:rPr lang="en-US" sz="2600" dirty="0"/>
              <a:t>in pediatric patients. The </a:t>
            </a:r>
            <a:r>
              <a:rPr lang="en-US" sz="2600" dirty="0" smtClean="0"/>
              <a:t>measurement provided </a:t>
            </a:r>
            <a:r>
              <a:rPr lang="en-US" sz="2600" dirty="0"/>
              <a:t>by DXA scanners is a 2-D representation </a:t>
            </a:r>
            <a:r>
              <a:rPr lang="en-US" sz="2600" dirty="0" smtClean="0"/>
              <a:t>of areal </a:t>
            </a:r>
            <a:r>
              <a:rPr lang="en-US" sz="2600" dirty="0"/>
              <a:t>BMD. A DXA measurement is not a true </a:t>
            </a:r>
            <a:r>
              <a:rPr lang="en-US" sz="2600" dirty="0" smtClean="0"/>
              <a:t>volumetric evaluation </a:t>
            </a:r>
            <a:r>
              <a:rPr lang="en-US" sz="2600" dirty="0"/>
              <a:t>of </a:t>
            </a:r>
            <a:r>
              <a:rPr lang="en-US" sz="2600" dirty="0" smtClean="0"/>
              <a:t>the BMD</a:t>
            </a:r>
            <a:r>
              <a:rPr lang="en-US" sz="2600" dirty="0"/>
              <a:t>. For this reason, DXA </a:t>
            </a:r>
            <a:r>
              <a:rPr lang="en-US" sz="2600" dirty="0" smtClean="0"/>
              <a:t>accuracy may </a:t>
            </a:r>
            <a:r>
              <a:rPr lang="en-US" sz="2600" dirty="0"/>
              <a:t>be affected by the actual size of the </a:t>
            </a:r>
            <a:r>
              <a:rPr lang="en-US" sz="2600" dirty="0" smtClean="0"/>
              <a:t>measured area</a:t>
            </a:r>
            <a:r>
              <a:rPr lang="en-US" sz="2600" dirty="0"/>
              <a:t>. Children develop and grow differently, </a:t>
            </a:r>
            <a:r>
              <a:rPr lang="en-US" sz="2600" dirty="0" smtClean="0"/>
              <a:t>making compilation </a:t>
            </a:r>
            <a:r>
              <a:rPr lang="en-US" sz="2600" dirty="0"/>
              <a:t>of an age-based reference database for </a:t>
            </a:r>
            <a:r>
              <a:rPr lang="en-US" sz="2600" dirty="0" smtClean="0"/>
              <a:t>comparison difficult</a:t>
            </a:r>
            <a:r>
              <a:rPr lang="en-US" sz="2600" dirty="0"/>
              <a:t>. A developmental age-based </a:t>
            </a:r>
            <a:r>
              <a:rPr lang="en-US" sz="2600" dirty="0" smtClean="0"/>
              <a:t>comparison may </a:t>
            </a:r>
            <a:r>
              <a:rPr lang="en-US" sz="2600" dirty="0"/>
              <a:t>be more accurate and provide an </a:t>
            </a:r>
            <a:r>
              <a:rPr lang="en-US" sz="2600" dirty="0" smtClean="0"/>
              <a:t>appropriate comparison</a:t>
            </a:r>
            <a:r>
              <a:rPr lang="en-US" sz="2600" dirty="0"/>
              <a:t>. </a:t>
            </a:r>
            <a:endParaRPr lang="en-US" sz="2600" dirty="0">
              <a:latin typeface="Calibri" charset="0"/>
            </a:endParaRPr>
          </a:p>
        </p:txBody>
      </p:sp>
    </p:spTree>
    <p:extLst>
      <p:ext uri="{BB962C8B-B14F-4D97-AF65-F5344CB8AC3E}">
        <p14:creationId xmlns:p14="http://schemas.microsoft.com/office/powerpoint/2010/main" val="25132239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smtClean="0"/>
              <a:t>Disadvantages </a:t>
            </a:r>
            <a:r>
              <a:rPr lang="en-US" sz="4000" dirty="0"/>
              <a:t>of DXA</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Pediatric patients who require BMD measurement can have certain disease risk factors, which also affect the developmental size of their skeleton. This information must be considered by the technologist and interpreting radiologist to ensure the measurement and comparison information provide accurate results</a:t>
            </a:r>
            <a:r>
              <a:rPr lang="en-US" sz="2600" dirty="0" smtClean="0"/>
              <a:t>.</a:t>
            </a:r>
          </a:p>
          <a:p>
            <a:r>
              <a:rPr lang="en-US" sz="2600" dirty="0"/>
              <a:t>DXA cannot distinguish between cortical and </a:t>
            </a:r>
            <a:r>
              <a:rPr lang="en-US" sz="2600" dirty="0" smtClean="0"/>
              <a:t>trabecular bone</a:t>
            </a:r>
            <a:r>
              <a:rPr lang="en-US" sz="2600" dirty="0"/>
              <a:t>. This makes it impossible to measure </a:t>
            </a:r>
            <a:r>
              <a:rPr lang="en-US" sz="2600" dirty="0" smtClean="0"/>
              <a:t>the changes </a:t>
            </a:r>
            <a:r>
              <a:rPr lang="en-US" sz="2600" dirty="0"/>
              <a:t>in the patient’s skeletal structure that are </a:t>
            </a:r>
            <a:r>
              <a:rPr lang="en-US" sz="2600" dirty="0" smtClean="0"/>
              <a:t>taking place </a:t>
            </a:r>
            <a:r>
              <a:rPr lang="en-US" sz="2600" dirty="0"/>
              <a:t>during </a:t>
            </a:r>
            <a:r>
              <a:rPr lang="en-US" sz="2600" dirty="0" smtClean="0"/>
              <a:t>puberty. The </a:t>
            </a:r>
            <a:r>
              <a:rPr lang="en-US" sz="2600" dirty="0"/>
              <a:t>changes occurring </a:t>
            </a:r>
            <a:r>
              <a:rPr lang="en-US" sz="2600" dirty="0" smtClean="0"/>
              <a:t>during adolescence </a:t>
            </a:r>
            <a:r>
              <a:rPr lang="en-US" sz="2600" dirty="0"/>
              <a:t>play a role in the strength of the </a:t>
            </a:r>
            <a:r>
              <a:rPr lang="en-US" sz="2600" dirty="0" smtClean="0"/>
              <a:t>bone, and </a:t>
            </a:r>
            <a:r>
              <a:rPr lang="en-US" sz="2600" dirty="0"/>
              <a:t>may help to indicate which patients are at </a:t>
            </a:r>
            <a:r>
              <a:rPr lang="en-US" sz="2600" dirty="0" smtClean="0"/>
              <a:t>increased risk for </a:t>
            </a:r>
            <a:r>
              <a:rPr lang="en-US" sz="2600" dirty="0"/>
              <a:t>fracture.</a:t>
            </a:r>
            <a:endParaRPr lang="en-US" sz="2600" dirty="0"/>
          </a:p>
        </p:txBody>
      </p:sp>
    </p:spTree>
    <p:extLst>
      <p:ext uri="{BB962C8B-B14F-4D97-AF65-F5344CB8AC3E}">
        <p14:creationId xmlns:p14="http://schemas.microsoft.com/office/powerpoint/2010/main" val="23605102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Quantitative Computed Tomography</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Computed tomography (CT) can be used to </a:t>
            </a:r>
            <a:r>
              <a:rPr lang="en-US" sz="2600" dirty="0" smtClean="0"/>
              <a:t>quantitatively measure </a:t>
            </a:r>
            <a:r>
              <a:rPr lang="en-US" sz="2600" dirty="0"/>
              <a:t>the strength of the pediatric </a:t>
            </a:r>
            <a:r>
              <a:rPr lang="en-US" sz="2600" dirty="0" smtClean="0"/>
              <a:t>skeleton. QCT </a:t>
            </a:r>
            <a:r>
              <a:rPr lang="en-US" sz="2600" dirty="0"/>
              <a:t>is considered the preferred method for </a:t>
            </a:r>
            <a:r>
              <a:rPr lang="en-US" sz="2600" dirty="0" smtClean="0"/>
              <a:t>noninvasive evaluation </a:t>
            </a:r>
            <a:r>
              <a:rPr lang="en-US" sz="2600" dirty="0"/>
              <a:t>of bone strength, BMD, and bone </a:t>
            </a:r>
            <a:r>
              <a:rPr lang="en-US" sz="2600" dirty="0" smtClean="0"/>
              <a:t>mineral content. Additional </a:t>
            </a:r>
            <a:r>
              <a:rPr lang="en-US" sz="2600" dirty="0"/>
              <a:t>software is required to measure </a:t>
            </a:r>
            <a:r>
              <a:rPr lang="en-US" sz="2600" dirty="0" smtClean="0"/>
              <a:t>BMD with a standard </a:t>
            </a:r>
            <a:r>
              <a:rPr lang="en-US" sz="2600" dirty="0"/>
              <a:t>CT scanner. The software </a:t>
            </a:r>
            <a:r>
              <a:rPr lang="en-US" sz="2600" dirty="0" smtClean="0"/>
              <a:t>contains algorithms </a:t>
            </a:r>
            <a:r>
              <a:rPr lang="en-US" sz="2600" dirty="0"/>
              <a:t>and protocols designed to measure </a:t>
            </a:r>
            <a:r>
              <a:rPr lang="en-US" sz="2600" dirty="0" smtClean="0"/>
              <a:t>volumetric BMD</a:t>
            </a:r>
            <a:r>
              <a:rPr lang="en-US" sz="2600" dirty="0"/>
              <a:t>. </a:t>
            </a:r>
            <a:r>
              <a:rPr lang="en-US" sz="2600" dirty="0" smtClean="0"/>
              <a:t>BMD measurement </a:t>
            </a:r>
            <a:r>
              <a:rPr lang="en-US" sz="2600" dirty="0"/>
              <a:t>software is not </a:t>
            </a:r>
            <a:r>
              <a:rPr lang="en-US" sz="2600" dirty="0" smtClean="0"/>
              <a:t>standard on </a:t>
            </a:r>
            <a:r>
              <a:rPr lang="en-US" sz="2600" dirty="0"/>
              <a:t>CT scanners and must be purchased separately for </a:t>
            </a:r>
            <a:r>
              <a:rPr lang="en-US" sz="2600" dirty="0" smtClean="0"/>
              <a:t>a relatively </a:t>
            </a:r>
            <a:r>
              <a:rPr lang="en-US" sz="2600" dirty="0"/>
              <a:t>high cost</a:t>
            </a:r>
            <a:r>
              <a:rPr lang="en-US" sz="2600" dirty="0" smtClean="0"/>
              <a:t>.</a:t>
            </a:r>
            <a:endParaRPr lang="en-US" sz="2600" dirty="0"/>
          </a:p>
        </p:txBody>
      </p:sp>
    </p:spTree>
    <p:extLst>
      <p:ext uri="{BB962C8B-B14F-4D97-AF65-F5344CB8AC3E}">
        <p14:creationId xmlns:p14="http://schemas.microsoft.com/office/powerpoint/2010/main" val="23042413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QCT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The volumetric BMD measurement is reported </a:t>
            </a:r>
            <a:r>
              <a:rPr lang="en-US" sz="2600" dirty="0" smtClean="0"/>
              <a:t>in grams/cm3 </a:t>
            </a:r>
            <a:r>
              <a:rPr lang="en-US" sz="2600" dirty="0"/>
              <a:t>and is not affected by patient size. </a:t>
            </a:r>
            <a:r>
              <a:rPr lang="en-US" sz="2600" dirty="0" smtClean="0"/>
              <a:t>With these </a:t>
            </a:r>
            <a:r>
              <a:rPr lang="en-US" sz="2600" dirty="0"/>
              <a:t>measurements, the QCT system can </a:t>
            </a:r>
            <a:r>
              <a:rPr lang="en-US" sz="2600" dirty="0" smtClean="0"/>
              <a:t>calculate multiple </a:t>
            </a:r>
            <a:r>
              <a:rPr lang="en-US" sz="2600" dirty="0"/>
              <a:t>other factors that indicate bone strength. </a:t>
            </a:r>
            <a:r>
              <a:rPr lang="en-US" sz="2600" dirty="0" smtClean="0"/>
              <a:t>The size </a:t>
            </a:r>
            <a:r>
              <a:rPr lang="en-US" sz="2600" dirty="0"/>
              <a:t>and geometric factors of bone can be </a:t>
            </a:r>
            <a:r>
              <a:rPr lang="en-US" sz="2600" dirty="0" smtClean="0"/>
              <a:t>assessed, which </a:t>
            </a:r>
            <a:r>
              <a:rPr lang="en-US" sz="2600" dirty="0"/>
              <a:t>provides </a:t>
            </a:r>
            <a:r>
              <a:rPr lang="en-US" sz="2600" dirty="0" smtClean="0"/>
              <a:t>the interpreting </a:t>
            </a:r>
            <a:r>
              <a:rPr lang="en-US" sz="2600" dirty="0"/>
              <a:t>radiologist </a:t>
            </a:r>
            <a:r>
              <a:rPr lang="en-US" sz="2600" dirty="0" smtClean="0"/>
              <a:t>additional information </a:t>
            </a:r>
            <a:r>
              <a:rPr lang="en-US" sz="2600" dirty="0"/>
              <a:t>regarding the patient’s bone strength. </a:t>
            </a:r>
            <a:r>
              <a:rPr lang="en-US" sz="2600" dirty="0" smtClean="0"/>
              <a:t>The QCT </a:t>
            </a:r>
            <a:r>
              <a:rPr lang="en-US" sz="2600" dirty="0"/>
              <a:t>scan can show </a:t>
            </a:r>
            <a:r>
              <a:rPr lang="en-US" sz="2600" dirty="0" smtClean="0"/>
              <a:t>the patient’s </a:t>
            </a:r>
            <a:r>
              <a:rPr lang="en-US" sz="2600" dirty="0"/>
              <a:t>periosteal and </a:t>
            </a:r>
            <a:r>
              <a:rPr lang="en-US" sz="2600" dirty="0" smtClean="0"/>
              <a:t>endosteal circumferences</a:t>
            </a:r>
            <a:r>
              <a:rPr lang="en-US" sz="2600" dirty="0"/>
              <a:t>, along with the actual </a:t>
            </a:r>
            <a:r>
              <a:rPr lang="en-US" sz="2600" dirty="0" smtClean="0"/>
              <a:t>cortical area </a:t>
            </a:r>
            <a:r>
              <a:rPr lang="en-US" sz="2600" dirty="0"/>
              <a:t>and thickness. Cortical BMD can be </a:t>
            </a:r>
            <a:r>
              <a:rPr lang="en-US" sz="2600" dirty="0" smtClean="0"/>
              <a:t>accurately measured </a:t>
            </a:r>
            <a:r>
              <a:rPr lang="en-US" sz="2600" dirty="0"/>
              <a:t>at distal radius sites </a:t>
            </a:r>
            <a:r>
              <a:rPr lang="en-US" sz="2600" dirty="0" smtClean="0"/>
              <a:t>using peripheral QCT (pQCT).</a:t>
            </a:r>
            <a:endParaRPr lang="en-US" sz="2600" dirty="0"/>
          </a:p>
        </p:txBody>
      </p:sp>
    </p:spTree>
    <p:extLst>
      <p:ext uri="{BB962C8B-B14F-4D97-AF65-F5344CB8AC3E}">
        <p14:creationId xmlns:p14="http://schemas.microsoft.com/office/powerpoint/2010/main" val="26923922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QCT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Specifically, the pQCT scan can provide </a:t>
            </a:r>
            <a:r>
              <a:rPr lang="en-US" sz="2600" dirty="0" smtClean="0"/>
              <a:t>measurements of </a:t>
            </a:r>
            <a:r>
              <a:rPr lang="en-US" sz="2600" dirty="0"/>
              <a:t>cortical bone area, trabecular bone area, </a:t>
            </a:r>
            <a:r>
              <a:rPr lang="en-US" sz="2600" dirty="0" smtClean="0"/>
              <a:t>cortical thickness</a:t>
            </a:r>
            <a:r>
              <a:rPr lang="en-US" sz="2600" dirty="0"/>
              <a:t>, and periosteal/endosteal </a:t>
            </a:r>
            <a:r>
              <a:rPr lang="en-US" sz="2600" dirty="0" smtClean="0"/>
              <a:t>circumferences. </a:t>
            </a:r>
            <a:r>
              <a:rPr lang="en-US" sz="2800" dirty="0" smtClean="0"/>
              <a:t>Using this information, the </a:t>
            </a:r>
            <a:r>
              <a:rPr lang="en-US" sz="2800" dirty="0"/>
              <a:t>pQCT software then can calculate the </a:t>
            </a:r>
            <a:r>
              <a:rPr lang="en-US" sz="2800" dirty="0" smtClean="0"/>
              <a:t>cortical and </a:t>
            </a:r>
            <a:r>
              <a:rPr lang="en-US" sz="2800" dirty="0"/>
              <a:t>trabecular volumetric BMD, along </a:t>
            </a:r>
            <a:r>
              <a:rPr lang="en-US" sz="2800" dirty="0" smtClean="0"/>
              <a:t>with other measurements </a:t>
            </a:r>
            <a:r>
              <a:rPr lang="en-US" sz="2800" dirty="0"/>
              <a:t>of bone strength, including polar </a:t>
            </a:r>
            <a:r>
              <a:rPr lang="en-US" sz="2800" dirty="0" smtClean="0"/>
              <a:t>moment of </a:t>
            </a:r>
            <a:r>
              <a:rPr lang="en-US" sz="2800" dirty="0"/>
              <a:t>inertia and polar strength-strain </a:t>
            </a:r>
            <a:r>
              <a:rPr lang="en-US" sz="2800" dirty="0" smtClean="0"/>
              <a:t>index.</a:t>
            </a:r>
            <a:endParaRPr lang="en-US" sz="2600" dirty="0"/>
          </a:p>
        </p:txBody>
      </p:sp>
    </p:spTree>
    <p:extLst>
      <p:ext uri="{BB962C8B-B14F-4D97-AF65-F5344CB8AC3E}">
        <p14:creationId xmlns:p14="http://schemas.microsoft.com/office/powerpoint/2010/main" val="6541980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smtClean="0"/>
              <a:t>Cortical pQCT</a:t>
            </a:r>
            <a:endParaRPr lang="en-US" sz="4000" dirty="0">
              <a:latin typeface="Calibri" charset="0"/>
            </a:endParaRPr>
          </a:p>
        </p:txBody>
      </p:sp>
      <p:sp>
        <p:nvSpPr>
          <p:cNvPr id="2" name="Content Placeholder 1"/>
          <p:cNvSpPr>
            <a:spLocks noGrp="1"/>
          </p:cNvSpPr>
          <p:nvPr>
            <p:ph idx="1"/>
          </p:nvPr>
        </p:nvSpPr>
        <p:spPr>
          <a:xfrm>
            <a:off x="457200" y="2027238"/>
            <a:ext cx="4495800" cy="4221162"/>
          </a:xfrm>
        </p:spPr>
        <p:txBody>
          <a:bodyPr/>
          <a:lstStyle/>
          <a:p>
            <a:r>
              <a:rPr lang="en-US" sz="2400" dirty="0"/>
              <a:t>Cortical bone </a:t>
            </a:r>
            <a:r>
              <a:rPr lang="en-US" sz="2400" dirty="0" smtClean="0"/>
              <a:t>measurement using pQCT</a:t>
            </a:r>
            <a:r>
              <a:rPr lang="en-US" sz="2400" dirty="0"/>
              <a:t>. Patient in A </a:t>
            </a:r>
            <a:r>
              <a:rPr lang="en-US" sz="2400" dirty="0" smtClean="0"/>
              <a:t>has significant </a:t>
            </a:r>
            <a:r>
              <a:rPr lang="en-US" sz="2400" dirty="0"/>
              <a:t>reduction of cortical bone </a:t>
            </a:r>
            <a:r>
              <a:rPr lang="en-US" sz="2400" dirty="0" smtClean="0"/>
              <a:t>volume when </a:t>
            </a:r>
            <a:r>
              <a:rPr lang="en-US" sz="2400" dirty="0"/>
              <a:t>compared with </a:t>
            </a:r>
            <a:r>
              <a:rPr lang="en-US" sz="2400" dirty="0" smtClean="0"/>
              <a:t>a healthy </a:t>
            </a:r>
            <a:r>
              <a:rPr lang="en-US" sz="2400" dirty="0"/>
              <a:t>control (B).</a:t>
            </a:r>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76800" y="1676400"/>
            <a:ext cx="3481387" cy="463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5179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Pediatric </a:t>
            </a:r>
            <a:r>
              <a:rPr lang="en-US" dirty="0" smtClean="0">
                <a:latin typeface="Calibri" charset="0"/>
              </a:rPr>
              <a:t>Skeletal Development</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Adolescence is a period of </a:t>
            </a:r>
            <a:r>
              <a:rPr lang="en-US" sz="2600" dirty="0" smtClean="0">
                <a:latin typeface="Calibri" charset="0"/>
              </a:rPr>
              <a:t>rapid development </a:t>
            </a:r>
            <a:r>
              <a:rPr lang="en-US" sz="2600" dirty="0">
                <a:latin typeface="Calibri" charset="0"/>
              </a:rPr>
              <a:t>and a critical step </a:t>
            </a:r>
            <a:r>
              <a:rPr lang="en-US" sz="2600" dirty="0" smtClean="0">
                <a:latin typeface="Calibri" charset="0"/>
              </a:rPr>
              <a:t>toward building </a:t>
            </a:r>
            <a:r>
              <a:rPr lang="en-US" sz="2600" dirty="0">
                <a:latin typeface="Calibri" charset="0"/>
              </a:rPr>
              <a:t>adult skeletal strength. </a:t>
            </a:r>
            <a:r>
              <a:rPr lang="en-US" sz="2600" dirty="0" smtClean="0">
                <a:latin typeface="Calibri" charset="0"/>
              </a:rPr>
              <a:t>During childhood </a:t>
            </a:r>
            <a:r>
              <a:rPr lang="en-US" sz="2600" dirty="0">
                <a:latin typeface="Calibri" charset="0"/>
              </a:rPr>
              <a:t>and adolescent years, </a:t>
            </a:r>
            <a:r>
              <a:rPr lang="en-US" sz="2600" dirty="0" smtClean="0">
                <a:latin typeface="Calibri" charset="0"/>
              </a:rPr>
              <a:t>the skeleton </a:t>
            </a:r>
            <a:r>
              <a:rPr lang="en-US" sz="2600" dirty="0">
                <a:latin typeface="Calibri" charset="0"/>
              </a:rPr>
              <a:t>accumulates bone mass </a:t>
            </a:r>
            <a:r>
              <a:rPr lang="en-US" sz="2600" dirty="0" smtClean="0">
                <a:latin typeface="Calibri" charset="0"/>
              </a:rPr>
              <a:t>and generally </a:t>
            </a:r>
            <a:r>
              <a:rPr lang="en-US" sz="2600" dirty="0">
                <a:latin typeface="Calibri" charset="0"/>
              </a:rPr>
              <a:t>reaches a peak level of </a:t>
            </a:r>
            <a:r>
              <a:rPr lang="en-US" sz="2600" dirty="0" smtClean="0">
                <a:latin typeface="Calibri" charset="0"/>
              </a:rPr>
              <a:t>bone </a:t>
            </a:r>
            <a:r>
              <a:rPr lang="en-US" sz="2800" dirty="0" smtClean="0"/>
              <a:t>strength </a:t>
            </a:r>
            <a:r>
              <a:rPr lang="en-US" sz="2800" dirty="0"/>
              <a:t>in late adolescence. If factors prevent </a:t>
            </a:r>
            <a:r>
              <a:rPr lang="en-US" sz="2800" dirty="0" smtClean="0"/>
              <a:t>a teenager’s skeleton </a:t>
            </a:r>
            <a:r>
              <a:rPr lang="en-US" sz="2800" dirty="0"/>
              <a:t>from growing and strengthening </a:t>
            </a:r>
            <a:r>
              <a:rPr lang="en-US" sz="2800" dirty="0" smtClean="0"/>
              <a:t>during this </a:t>
            </a:r>
            <a:r>
              <a:rPr lang="en-US" sz="2800" dirty="0"/>
              <a:t>time, his or her adult skeleton will not reach </a:t>
            </a:r>
            <a:r>
              <a:rPr lang="en-US" sz="2800" dirty="0" smtClean="0"/>
              <a:t>an adequate </a:t>
            </a:r>
            <a:r>
              <a:rPr lang="en-US" sz="2800" dirty="0"/>
              <a:t>level of bone mass and the risk for adult </a:t>
            </a:r>
            <a:r>
              <a:rPr lang="en-US" sz="2800" dirty="0" smtClean="0"/>
              <a:t>osteoporosis and </a:t>
            </a:r>
            <a:r>
              <a:rPr lang="en-US" sz="2800" dirty="0"/>
              <a:t>fracture increases</a:t>
            </a:r>
            <a:r>
              <a:rPr lang="en-US" sz="2800" dirty="0" smtClean="0"/>
              <a:t>.</a:t>
            </a:r>
            <a:endParaRPr lang="en-US" sz="2600" dirty="0">
              <a:latin typeface="Calibri" charset="0"/>
            </a:endParaRPr>
          </a:p>
        </p:txBody>
      </p:sp>
    </p:spTree>
    <p:extLst>
      <p:ext uri="{BB962C8B-B14F-4D97-AF65-F5344CB8AC3E}">
        <p14:creationId xmlns:p14="http://schemas.microsoft.com/office/powerpoint/2010/main" val="10474674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QCT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A QCT system is unable to accurately image </a:t>
            </a:r>
            <a:r>
              <a:rPr lang="en-US" sz="2600" dirty="0" smtClean="0"/>
              <a:t>cortical bone </a:t>
            </a:r>
            <a:r>
              <a:rPr lang="en-US" sz="2600" dirty="0"/>
              <a:t>that is less than 2 mm in size, which results </a:t>
            </a:r>
            <a:r>
              <a:rPr lang="en-US" sz="2600" dirty="0" smtClean="0"/>
              <a:t>in </a:t>
            </a:r>
            <a:r>
              <a:rPr lang="en-US" sz="2800" dirty="0" smtClean="0"/>
              <a:t>reduced spatial </a:t>
            </a:r>
            <a:r>
              <a:rPr lang="en-US" sz="2800" dirty="0"/>
              <a:t>resolution and underestimation of </a:t>
            </a:r>
            <a:r>
              <a:rPr lang="en-US" sz="2800" dirty="0" smtClean="0"/>
              <a:t>the volumetric BMD. When </a:t>
            </a:r>
            <a:r>
              <a:rPr lang="en-US" sz="2800" dirty="0"/>
              <a:t>the area of cortical bone is </a:t>
            </a:r>
            <a:r>
              <a:rPr lang="en-US" sz="2800" dirty="0" smtClean="0"/>
              <a:t>less than </a:t>
            </a:r>
            <a:r>
              <a:rPr lang="en-US" sz="2800" dirty="0"/>
              <a:t>2 mm, a partial volume effect can interfere </a:t>
            </a:r>
            <a:r>
              <a:rPr lang="en-US" sz="2800" dirty="0" smtClean="0"/>
              <a:t>with the </a:t>
            </a:r>
            <a:r>
              <a:rPr lang="en-US" sz="2800" dirty="0"/>
              <a:t>computations generating the measurements</a:t>
            </a:r>
            <a:r>
              <a:rPr lang="en-US" sz="2800" dirty="0" smtClean="0"/>
              <a:t>.</a:t>
            </a:r>
          </a:p>
        </p:txBody>
      </p:sp>
    </p:spTree>
    <p:extLst>
      <p:ext uri="{BB962C8B-B14F-4D97-AF65-F5344CB8AC3E}">
        <p14:creationId xmlns:p14="http://schemas.microsoft.com/office/powerpoint/2010/main" val="20836427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QCT Works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QCT measurements are difficult to perform </a:t>
            </a:r>
            <a:r>
              <a:rPr lang="en-US" sz="2600" dirty="0" smtClean="0"/>
              <a:t>serially in pediatric </a:t>
            </a:r>
            <a:r>
              <a:rPr lang="en-US" sz="2600" dirty="0"/>
              <a:t>patients because of the changing </a:t>
            </a:r>
            <a:r>
              <a:rPr lang="en-US" sz="2600" dirty="0" smtClean="0"/>
              <a:t>size and </a:t>
            </a:r>
            <a:r>
              <a:rPr lang="en-US" sz="2600" dirty="0"/>
              <a:t>shape of the bones during </a:t>
            </a:r>
            <a:r>
              <a:rPr lang="en-US" sz="2600" dirty="0" smtClean="0"/>
              <a:t>growth. In addition, patient </a:t>
            </a:r>
            <a:r>
              <a:rPr lang="en-US" sz="2600" dirty="0"/>
              <a:t>movement between scans, or between the </a:t>
            </a:r>
            <a:r>
              <a:rPr lang="en-US" sz="2600" dirty="0" smtClean="0"/>
              <a:t>scout image </a:t>
            </a:r>
            <a:r>
              <a:rPr lang="en-US" sz="2600" dirty="0"/>
              <a:t>and scan, can interfere with imaging </a:t>
            </a:r>
            <a:r>
              <a:rPr lang="en-US" sz="2600" dirty="0" smtClean="0"/>
              <a:t>accuracy. Technologists </a:t>
            </a:r>
            <a:r>
              <a:rPr lang="en-US" sz="2600" dirty="0"/>
              <a:t>need to consider this when imaging </a:t>
            </a:r>
            <a:r>
              <a:rPr lang="en-US" sz="2600" dirty="0" smtClean="0"/>
              <a:t>pediatric patients </a:t>
            </a:r>
            <a:r>
              <a:rPr lang="en-US" sz="2600" dirty="0"/>
              <a:t>who are unable to remain still or are </a:t>
            </a:r>
            <a:r>
              <a:rPr lang="en-US" sz="2600" dirty="0" smtClean="0"/>
              <a:t>less able </a:t>
            </a:r>
            <a:r>
              <a:rPr lang="en-US" sz="2600" dirty="0"/>
              <a:t>to understand and follow instructions.</a:t>
            </a:r>
          </a:p>
        </p:txBody>
      </p:sp>
    </p:spTree>
    <p:extLst>
      <p:ext uri="{BB962C8B-B14F-4D97-AF65-F5344CB8AC3E}">
        <p14:creationId xmlns:p14="http://schemas.microsoft.com/office/powerpoint/2010/main" val="570179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smtClean="0"/>
              <a:t>pQCT Images</a:t>
            </a:r>
            <a:endParaRPr lang="en-US" sz="4000" dirty="0">
              <a:latin typeface="Calibri" charset="0"/>
            </a:endParaRPr>
          </a:p>
        </p:txBody>
      </p:sp>
      <p:sp>
        <p:nvSpPr>
          <p:cNvPr id="2" name="Content Placeholder 1"/>
          <p:cNvSpPr>
            <a:spLocks noGrp="1"/>
          </p:cNvSpPr>
          <p:nvPr>
            <p:ph idx="1"/>
          </p:nvPr>
        </p:nvSpPr>
        <p:spPr>
          <a:xfrm>
            <a:off x="457200" y="2027238"/>
            <a:ext cx="4191000" cy="4221162"/>
          </a:xfrm>
        </p:spPr>
        <p:txBody>
          <a:bodyPr/>
          <a:lstStyle/>
          <a:p>
            <a:r>
              <a:rPr lang="en-US" sz="2000" dirty="0"/>
              <a:t>Images A and B show pQCT images through the </a:t>
            </a:r>
            <a:r>
              <a:rPr lang="en-US" sz="2000" dirty="0" smtClean="0"/>
              <a:t>distal radius </a:t>
            </a:r>
            <a:r>
              <a:rPr lang="en-US" sz="2000" dirty="0"/>
              <a:t>of </a:t>
            </a:r>
            <a:r>
              <a:rPr lang="en-US" sz="2000" dirty="0" smtClean="0"/>
              <a:t>2 patients </a:t>
            </a:r>
            <a:r>
              <a:rPr lang="en-US" sz="2000" dirty="0"/>
              <a:t>with </a:t>
            </a:r>
            <a:r>
              <a:rPr lang="en-US" sz="2000" dirty="0" smtClean="0"/>
              <a:t>substantial differences </a:t>
            </a:r>
            <a:r>
              <a:rPr lang="en-US" sz="2000" dirty="0"/>
              <a:t>in trabecular </a:t>
            </a:r>
            <a:r>
              <a:rPr lang="en-US" sz="2000" dirty="0" smtClean="0"/>
              <a:t>and cortical </a:t>
            </a:r>
            <a:r>
              <a:rPr lang="en-US" sz="2000" dirty="0"/>
              <a:t>structure. The 2 patients have identical BMD </a:t>
            </a:r>
            <a:r>
              <a:rPr lang="en-US" sz="2000" dirty="0" smtClean="0"/>
              <a:t>measurements in </a:t>
            </a:r>
            <a:r>
              <a:rPr lang="en-US" sz="2000" dirty="0"/>
              <a:t>this region using dual-energy x-ray absorptiometry. Images C </a:t>
            </a:r>
            <a:r>
              <a:rPr lang="en-US" sz="2000" dirty="0" smtClean="0"/>
              <a:t>and D </a:t>
            </a:r>
            <a:r>
              <a:rPr lang="en-US" sz="2000" dirty="0"/>
              <a:t>depict 3-D reconstructions of the cortical and trabecular </a:t>
            </a:r>
            <a:r>
              <a:rPr lang="en-US" sz="2000" dirty="0" smtClean="0"/>
              <a:t>bone compartments</a:t>
            </a:r>
            <a:r>
              <a:rPr lang="en-US" sz="2000" dirty="0"/>
              <a:t>. Red areas depict porosity of the cortical bone</a:t>
            </a:r>
            <a:r>
              <a:rPr lang="en-US" sz="2400" dirty="0"/>
              <a:t>.</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981200"/>
            <a:ext cx="4362450" cy="307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9578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Use of QCT for Pediatric Patients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QCT and pQCT create true volumetric data </a:t>
            </a:r>
            <a:r>
              <a:rPr lang="en-US" sz="2600" dirty="0" smtClean="0"/>
              <a:t>sets by </a:t>
            </a:r>
            <a:r>
              <a:rPr lang="en-US" sz="2600" dirty="0"/>
              <a:t>measuring the bone in 3 dimensions, while </a:t>
            </a:r>
            <a:r>
              <a:rPr lang="en-US" sz="2600" dirty="0" smtClean="0"/>
              <a:t>DXA provides </a:t>
            </a:r>
            <a:r>
              <a:rPr lang="en-US" sz="2600" dirty="0"/>
              <a:t>2-D measurement. The use of CT for </a:t>
            </a:r>
            <a:r>
              <a:rPr lang="en-US" sz="2600" dirty="0" smtClean="0"/>
              <a:t>the measurement </a:t>
            </a:r>
            <a:r>
              <a:rPr lang="en-US" sz="2600" dirty="0"/>
              <a:t>of BMD and skeletal strength has </a:t>
            </a:r>
            <a:r>
              <a:rPr lang="en-US" sz="2600" dirty="0" smtClean="0"/>
              <a:t>many advantages </a:t>
            </a:r>
            <a:r>
              <a:rPr lang="en-US" sz="2600" dirty="0"/>
              <a:t>that </a:t>
            </a:r>
            <a:r>
              <a:rPr lang="en-US" sz="2600" dirty="0" smtClean="0"/>
              <a:t>are somewhat </a:t>
            </a:r>
            <a:r>
              <a:rPr lang="en-US" sz="2600" dirty="0"/>
              <a:t>outweighed by a </a:t>
            </a:r>
            <a:r>
              <a:rPr lang="en-US" sz="2600" dirty="0" smtClean="0"/>
              <a:t>higher </a:t>
            </a:r>
            <a:r>
              <a:rPr lang="en-US" sz="2600" dirty="0"/>
              <a:t>radiation dose. This is an important factor when </a:t>
            </a:r>
            <a:r>
              <a:rPr lang="en-US" sz="2600" dirty="0" smtClean="0"/>
              <a:t>considering the pediatric patient’s </a:t>
            </a:r>
            <a:r>
              <a:rPr lang="en-US" sz="2600" dirty="0"/>
              <a:t>sensitivity to ionizing </a:t>
            </a:r>
            <a:r>
              <a:rPr lang="en-US" sz="2600" dirty="0" smtClean="0"/>
              <a:t>radiation and </a:t>
            </a:r>
            <a:r>
              <a:rPr lang="en-US" sz="2600" dirty="0"/>
              <a:t>the potential for increased cancer risk</a:t>
            </a:r>
            <a:r>
              <a:rPr lang="en-US" sz="2600" dirty="0" smtClean="0"/>
              <a:t>.</a:t>
            </a:r>
          </a:p>
          <a:p>
            <a:r>
              <a:rPr lang="en-US" sz="2600" dirty="0"/>
              <a:t>QCT also can help differentiate between </a:t>
            </a:r>
            <a:r>
              <a:rPr lang="en-US" sz="2600" dirty="0" smtClean="0"/>
              <a:t>cortical and </a:t>
            </a:r>
            <a:r>
              <a:rPr lang="en-US" sz="2600" dirty="0"/>
              <a:t>trabecular </a:t>
            </a:r>
            <a:r>
              <a:rPr lang="en-US" sz="2600" dirty="0" smtClean="0"/>
              <a:t>bone. The </a:t>
            </a:r>
            <a:r>
              <a:rPr lang="en-US" sz="2600" dirty="0"/>
              <a:t>differentiation allows </a:t>
            </a:r>
            <a:r>
              <a:rPr lang="en-US" sz="2600" dirty="0" smtClean="0"/>
              <a:t>the radiologist </a:t>
            </a:r>
            <a:r>
              <a:rPr lang="en-US" sz="2600" dirty="0"/>
              <a:t>to track the true changes in the size </a:t>
            </a:r>
            <a:r>
              <a:rPr lang="en-US" sz="2600" dirty="0" smtClean="0"/>
              <a:t>and shape </a:t>
            </a:r>
            <a:r>
              <a:rPr lang="en-US" sz="2600" dirty="0"/>
              <a:t>of bone that occur during puberty, which can </a:t>
            </a:r>
            <a:r>
              <a:rPr lang="en-US" sz="2600" dirty="0" smtClean="0"/>
              <a:t>aid in </a:t>
            </a:r>
            <a:r>
              <a:rPr lang="en-US" sz="2600" dirty="0"/>
              <a:t>diagnosis</a:t>
            </a:r>
            <a:endParaRPr lang="en-US" sz="2600" dirty="0"/>
          </a:p>
        </p:txBody>
      </p:sp>
    </p:spTree>
    <p:extLst>
      <p:ext uri="{BB962C8B-B14F-4D97-AF65-F5344CB8AC3E}">
        <p14:creationId xmlns:p14="http://schemas.microsoft.com/office/powerpoint/2010/main" val="21055123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Use of QCT for Pediatric Patients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A drawback of QCT for pediatric patients is that </a:t>
            </a:r>
            <a:r>
              <a:rPr lang="en-US" sz="2600" dirty="0" smtClean="0"/>
              <a:t>the modality </a:t>
            </a:r>
            <a:r>
              <a:rPr lang="en-US" sz="2600" dirty="0"/>
              <a:t>requires use of more radiation than does </a:t>
            </a:r>
            <a:r>
              <a:rPr lang="en-US" sz="2600" dirty="0" smtClean="0"/>
              <a:t>DXA. A QCT examination </a:t>
            </a:r>
            <a:r>
              <a:rPr lang="en-US" sz="2600" dirty="0"/>
              <a:t>using a low-dose protocol is </a:t>
            </a:r>
            <a:r>
              <a:rPr lang="en-US" sz="2600" dirty="0" smtClean="0"/>
              <a:t>associated with </a:t>
            </a:r>
            <a:r>
              <a:rPr lang="en-US" sz="2600" dirty="0"/>
              <a:t>a radiation exposure of approximately </a:t>
            </a:r>
            <a:r>
              <a:rPr lang="en-US" sz="2600" dirty="0" smtClean="0"/>
              <a:t>0.03 mSv </a:t>
            </a:r>
            <a:r>
              <a:rPr lang="en-US" sz="2600" dirty="0"/>
              <a:t>to 0.3 mSv.60 Although the dose still is well </a:t>
            </a:r>
            <a:r>
              <a:rPr lang="en-US" sz="2600" dirty="0" smtClean="0"/>
              <a:t>below the recommended annual </a:t>
            </a:r>
            <a:r>
              <a:rPr lang="en-US" sz="2600" dirty="0"/>
              <a:t>dose of 5 mSv, </a:t>
            </a:r>
            <a:r>
              <a:rPr lang="en-US" sz="2600" dirty="0" smtClean="0"/>
              <a:t>radiographers and </a:t>
            </a:r>
            <a:r>
              <a:rPr lang="en-US" sz="2600" dirty="0"/>
              <a:t>other health care providers must consider the </a:t>
            </a:r>
            <a:r>
              <a:rPr lang="en-US" sz="2600" dirty="0" smtClean="0"/>
              <a:t>fact that </a:t>
            </a:r>
            <a:r>
              <a:rPr lang="en-US" sz="2600" dirty="0"/>
              <a:t>pediatric patients requiring BMD </a:t>
            </a:r>
            <a:r>
              <a:rPr lang="en-US" sz="2600" dirty="0" smtClean="0"/>
              <a:t>measurement most </a:t>
            </a:r>
            <a:r>
              <a:rPr lang="en-US" sz="2600" dirty="0"/>
              <a:t>likely have medical conditions that require </a:t>
            </a:r>
            <a:r>
              <a:rPr lang="en-US" sz="2600" dirty="0" smtClean="0"/>
              <a:t>other imaging </a:t>
            </a:r>
            <a:r>
              <a:rPr lang="en-US" sz="2600" dirty="0"/>
              <a:t>examinations. The combination of </a:t>
            </a:r>
            <a:r>
              <a:rPr lang="en-US" sz="2600" dirty="0" smtClean="0"/>
              <a:t>additional radiographic </a:t>
            </a:r>
            <a:r>
              <a:rPr lang="en-US" sz="2600" dirty="0"/>
              <a:t>examinations and QCT skeletal </a:t>
            </a:r>
            <a:r>
              <a:rPr lang="en-US" sz="2600" dirty="0" smtClean="0"/>
              <a:t>assessment can </a:t>
            </a:r>
            <a:r>
              <a:rPr lang="en-US" sz="2600" dirty="0"/>
              <a:t>contribute to a patient’s cumulative radiation exposure.</a:t>
            </a:r>
          </a:p>
        </p:txBody>
      </p:sp>
    </p:spTree>
    <p:extLst>
      <p:ext uri="{BB962C8B-B14F-4D97-AF65-F5344CB8AC3E}">
        <p14:creationId xmlns:p14="http://schemas.microsoft.com/office/powerpoint/2010/main" val="37935643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Quantitative Ultrasound</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QUS uses sound waves traveling through bone </a:t>
            </a:r>
            <a:r>
              <a:rPr lang="en-US" sz="2600" dirty="0" smtClean="0"/>
              <a:t>to measure </a:t>
            </a:r>
            <a:r>
              <a:rPr lang="en-US" sz="2600" dirty="0"/>
              <a:t>how the signal strength is attenuated by </a:t>
            </a:r>
            <a:r>
              <a:rPr lang="en-US" sz="2600" dirty="0" smtClean="0"/>
              <a:t>the structure</a:t>
            </a:r>
            <a:r>
              <a:rPr lang="en-US" sz="2600" dirty="0"/>
              <a:t>. </a:t>
            </a:r>
            <a:r>
              <a:rPr lang="en-US" sz="2600" dirty="0" smtClean="0"/>
              <a:t>Because </a:t>
            </a:r>
            <a:r>
              <a:rPr lang="en-US" sz="2600" dirty="0"/>
              <a:t>ultrasonography uses no </a:t>
            </a:r>
            <a:r>
              <a:rPr lang="en-US" sz="2600" dirty="0" smtClean="0"/>
              <a:t>ionizing radiation</a:t>
            </a:r>
            <a:r>
              <a:rPr lang="en-US" sz="2600" dirty="0"/>
              <a:t>, it has excellent potential for use in </a:t>
            </a:r>
            <a:r>
              <a:rPr lang="en-US" sz="2600" dirty="0" smtClean="0"/>
              <a:t>measuring skeletal </a:t>
            </a:r>
            <a:r>
              <a:rPr lang="en-US" sz="2600" dirty="0"/>
              <a:t>development in pediatric </a:t>
            </a:r>
            <a:r>
              <a:rPr lang="en-US" sz="2600" dirty="0" smtClean="0"/>
              <a:t>patients.</a:t>
            </a:r>
            <a:endParaRPr lang="en-US" sz="2600" dirty="0"/>
          </a:p>
        </p:txBody>
      </p:sp>
    </p:spTree>
    <p:extLst>
      <p:ext uri="{BB962C8B-B14F-4D97-AF65-F5344CB8AC3E}">
        <p14:creationId xmlns:p14="http://schemas.microsoft.com/office/powerpoint/2010/main" val="19521840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How Quantitative Ultrasound Works</a:t>
            </a:r>
            <a:endParaRPr lang="en-US" sz="4000" dirty="0">
              <a:latin typeface="Calibri" charset="0"/>
            </a:endParaRPr>
          </a:p>
        </p:txBody>
      </p:sp>
      <p:sp>
        <p:nvSpPr>
          <p:cNvPr id="2" name="Content Placeholder 1"/>
          <p:cNvSpPr>
            <a:spLocks noGrp="1"/>
          </p:cNvSpPr>
          <p:nvPr>
            <p:ph idx="1"/>
          </p:nvPr>
        </p:nvSpPr>
        <p:spPr>
          <a:xfrm>
            <a:off x="457200" y="1600200"/>
            <a:ext cx="8458200" cy="4221162"/>
          </a:xfrm>
        </p:spPr>
        <p:txBody>
          <a:bodyPr/>
          <a:lstStyle/>
          <a:p>
            <a:r>
              <a:rPr lang="en-US" sz="2600" dirty="0"/>
              <a:t>QUS reports the strength of bone as speed of </a:t>
            </a:r>
            <a:r>
              <a:rPr lang="en-US" sz="2600" dirty="0" smtClean="0"/>
              <a:t>sound or </a:t>
            </a:r>
            <a:r>
              <a:rPr lang="en-US" sz="2600" dirty="0"/>
              <a:t>broadband ultrasound attenuation. Speed of </a:t>
            </a:r>
            <a:r>
              <a:rPr lang="en-US" sz="2600" dirty="0" smtClean="0"/>
              <a:t>sound measures </a:t>
            </a:r>
            <a:r>
              <a:rPr lang="en-US" sz="2600" dirty="0"/>
              <a:t>the strength and elastic modulus of bone </a:t>
            </a:r>
            <a:r>
              <a:rPr lang="en-US" sz="2600" dirty="0" smtClean="0"/>
              <a:t>using a </a:t>
            </a:r>
            <a:r>
              <a:rPr lang="en-US" sz="2600" dirty="0"/>
              <a:t>ratio of distance to travel time for the sound </a:t>
            </a:r>
            <a:r>
              <a:rPr lang="en-US" sz="2600" dirty="0" smtClean="0"/>
              <a:t>waves produced by </a:t>
            </a:r>
            <a:r>
              <a:rPr lang="en-US" sz="2600" dirty="0"/>
              <a:t>the transducer as the waves move through </a:t>
            </a:r>
            <a:r>
              <a:rPr lang="en-US" sz="2600" dirty="0" smtClean="0"/>
              <a:t>the skeletal </a:t>
            </a:r>
            <a:r>
              <a:rPr lang="en-US" sz="2600" dirty="0"/>
              <a:t>site being </a:t>
            </a:r>
            <a:r>
              <a:rPr lang="en-US" sz="2600" dirty="0" smtClean="0"/>
              <a:t>imaged. The </a:t>
            </a:r>
            <a:r>
              <a:rPr lang="en-US" sz="2600" dirty="0"/>
              <a:t>speed of </a:t>
            </a:r>
            <a:r>
              <a:rPr lang="en-US" sz="2600" dirty="0" smtClean="0"/>
              <a:t>sound measurement can </a:t>
            </a:r>
            <a:r>
              <a:rPr lang="en-US" sz="2600" dirty="0"/>
              <a:t>indicate the stiffness of a substance, which </a:t>
            </a:r>
            <a:r>
              <a:rPr lang="en-US" sz="2600" dirty="0" smtClean="0"/>
              <a:t>in this </a:t>
            </a:r>
            <a:r>
              <a:rPr lang="en-US" sz="2600" dirty="0"/>
              <a:t>case would be the bone of a child </a:t>
            </a:r>
            <a:r>
              <a:rPr lang="en-US" sz="2600" dirty="0" smtClean="0"/>
              <a:t>or adolescent. The broadband ultrasound attenuation </a:t>
            </a:r>
            <a:r>
              <a:rPr lang="en-US" sz="2600" dirty="0"/>
              <a:t>measures how </a:t>
            </a:r>
            <a:r>
              <a:rPr lang="en-US" sz="2600" dirty="0" smtClean="0"/>
              <a:t>much energy </a:t>
            </a:r>
            <a:r>
              <a:rPr lang="en-US" sz="2600" dirty="0"/>
              <a:t>of the sound wave is lost from bone </a:t>
            </a:r>
            <a:r>
              <a:rPr lang="en-US" sz="2600" dirty="0" smtClean="0"/>
              <a:t>attenuation. The </a:t>
            </a:r>
            <a:r>
              <a:rPr lang="en-US" sz="2600" dirty="0"/>
              <a:t>information can be used to measure the bone’s </a:t>
            </a:r>
            <a:r>
              <a:rPr lang="en-US" sz="2600" dirty="0" smtClean="0"/>
              <a:t>physical properties</a:t>
            </a:r>
            <a:r>
              <a:rPr lang="en-US" sz="2600" dirty="0"/>
              <a:t>, including bone density, and results </a:t>
            </a:r>
            <a:r>
              <a:rPr lang="en-US" sz="2600" dirty="0" smtClean="0"/>
              <a:t>appear to </a:t>
            </a:r>
            <a:r>
              <a:rPr lang="en-US" sz="2600" dirty="0"/>
              <a:t>be comparable to DXA in accuracy for adult </a:t>
            </a:r>
            <a:r>
              <a:rPr lang="en-US" sz="2600" dirty="0" smtClean="0"/>
              <a:t>patients.</a:t>
            </a:r>
            <a:endParaRPr lang="en-US" sz="2600" dirty="0"/>
          </a:p>
        </p:txBody>
      </p:sp>
    </p:spTree>
    <p:extLst>
      <p:ext uri="{BB962C8B-B14F-4D97-AF65-F5344CB8AC3E}">
        <p14:creationId xmlns:p14="http://schemas.microsoft.com/office/powerpoint/2010/main" val="29624874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QUS in the Pediatric Population</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The developing bodies of children and adolescents </a:t>
            </a:r>
            <a:r>
              <a:rPr lang="en-US" sz="2600" dirty="0" smtClean="0"/>
              <a:t>are sensitive </a:t>
            </a:r>
            <a:r>
              <a:rPr lang="en-US" sz="2600" dirty="0"/>
              <a:t>to the effects of ionizing radiation. For this </a:t>
            </a:r>
            <a:r>
              <a:rPr lang="en-US" sz="2600" dirty="0" smtClean="0"/>
              <a:t>reason, ultrasonography </a:t>
            </a:r>
            <a:r>
              <a:rPr lang="en-US" sz="2600" dirty="0"/>
              <a:t>can be extremely useful as a </a:t>
            </a:r>
            <a:r>
              <a:rPr lang="en-US" sz="2600" dirty="0" smtClean="0"/>
              <a:t>skeletal strength </a:t>
            </a:r>
            <a:r>
              <a:rPr lang="en-US" sz="2600" dirty="0"/>
              <a:t>measurement technique for pediatric </a:t>
            </a:r>
            <a:r>
              <a:rPr lang="en-US" sz="2600" dirty="0" smtClean="0"/>
              <a:t>patients. Additionally</a:t>
            </a:r>
            <a:r>
              <a:rPr lang="en-US" sz="2600" dirty="0"/>
              <a:t>, QUS is portable, less expensive than DXA </a:t>
            </a:r>
            <a:r>
              <a:rPr lang="en-US" sz="2600" dirty="0" smtClean="0"/>
              <a:t>or QCT</a:t>
            </a:r>
            <a:r>
              <a:rPr lang="en-US" sz="2600" dirty="0"/>
              <a:t>, and has the potential to provide rapid </a:t>
            </a:r>
            <a:r>
              <a:rPr lang="en-US" sz="2600" dirty="0" smtClean="0"/>
              <a:t>office-based BMD </a:t>
            </a:r>
            <a:r>
              <a:rPr lang="en-US" sz="2600" dirty="0"/>
              <a:t>measurement.57 The QUS measurements can </a:t>
            </a:r>
            <a:r>
              <a:rPr lang="en-US" sz="2600" dirty="0" smtClean="0"/>
              <a:t>be taken </a:t>
            </a:r>
            <a:r>
              <a:rPr lang="en-US" sz="2600" dirty="0"/>
              <a:t>using a portable scanner, which is convenient for </a:t>
            </a:r>
            <a:r>
              <a:rPr lang="en-US" sz="2600" dirty="0" smtClean="0"/>
              <a:t>the radiology </a:t>
            </a:r>
            <a:r>
              <a:rPr lang="en-US" sz="2600" dirty="0"/>
              <a:t>department</a:t>
            </a:r>
            <a:r>
              <a:rPr lang="en-US" sz="2600" dirty="0" smtClean="0"/>
              <a:t>.</a:t>
            </a:r>
            <a:endParaRPr lang="en-US" sz="2600" dirty="0"/>
          </a:p>
        </p:txBody>
      </p:sp>
    </p:spTree>
    <p:extLst>
      <p:ext uri="{BB962C8B-B14F-4D97-AF65-F5344CB8AC3E}">
        <p14:creationId xmlns:p14="http://schemas.microsoft.com/office/powerpoint/2010/main" val="20849138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QUS in the Pediatric Population</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Many studies have compared results of QUS </a:t>
            </a:r>
            <a:r>
              <a:rPr lang="en-US" sz="2600" dirty="0" smtClean="0"/>
              <a:t>measurements with </a:t>
            </a:r>
            <a:r>
              <a:rPr lang="en-US" sz="2600" dirty="0"/>
              <a:t>DXA and QCT measurements of </a:t>
            </a:r>
            <a:r>
              <a:rPr lang="en-US" sz="2600" dirty="0" smtClean="0"/>
              <a:t>BMD. Some </a:t>
            </a:r>
            <a:r>
              <a:rPr lang="en-US" sz="2600" dirty="0"/>
              <a:t>studies suggest that QUS results correlate </a:t>
            </a:r>
            <a:r>
              <a:rPr lang="en-US" sz="2600" dirty="0" smtClean="0"/>
              <a:t>with BMD, but </a:t>
            </a:r>
            <a:r>
              <a:rPr lang="en-US" sz="2600" dirty="0"/>
              <a:t>other studies state that QUS findings </a:t>
            </a:r>
            <a:r>
              <a:rPr lang="en-US" sz="2600" dirty="0" smtClean="0"/>
              <a:t>do not </a:t>
            </a:r>
            <a:r>
              <a:rPr lang="en-US" sz="2600" dirty="0"/>
              <a:t>correlate with BMD </a:t>
            </a:r>
            <a:r>
              <a:rPr lang="en-US" sz="2600" dirty="0" smtClean="0"/>
              <a:t>measurement. </a:t>
            </a:r>
            <a:r>
              <a:rPr lang="en-US" sz="2600" dirty="0"/>
              <a:t>For this </a:t>
            </a:r>
            <a:r>
              <a:rPr lang="en-US" sz="2600" dirty="0" smtClean="0"/>
              <a:t>reason QUS </a:t>
            </a:r>
            <a:r>
              <a:rPr lang="en-US" sz="2600" dirty="0"/>
              <a:t>is not used for pediatric diagnosis of low BMD </a:t>
            </a:r>
            <a:r>
              <a:rPr lang="en-US" sz="2600" dirty="0" smtClean="0"/>
              <a:t>in the </a:t>
            </a:r>
            <a:r>
              <a:rPr lang="en-US" sz="2600" dirty="0"/>
              <a:t>United States. With increased research and </a:t>
            </a:r>
            <a:r>
              <a:rPr lang="en-US" sz="2600" dirty="0" smtClean="0"/>
              <a:t>development of </a:t>
            </a:r>
            <a:r>
              <a:rPr lang="en-US" sz="2600" dirty="0"/>
              <a:t>pediatric-specific QUS imaging devices, </a:t>
            </a:r>
            <a:r>
              <a:rPr lang="en-US" sz="2600" dirty="0" smtClean="0"/>
              <a:t>this modality </a:t>
            </a:r>
            <a:r>
              <a:rPr lang="en-US" sz="2600" dirty="0"/>
              <a:t>could become a common choice for </a:t>
            </a:r>
            <a:r>
              <a:rPr lang="en-US" sz="2600" dirty="0" smtClean="0"/>
              <a:t>pediatric skeletal </a:t>
            </a:r>
            <a:r>
              <a:rPr lang="en-US" sz="2600" dirty="0"/>
              <a:t>assessment</a:t>
            </a:r>
            <a:r>
              <a:rPr lang="en-US" sz="2600" dirty="0" smtClean="0"/>
              <a:t>.</a:t>
            </a:r>
            <a:endParaRPr lang="en-US" sz="2600" dirty="0"/>
          </a:p>
        </p:txBody>
      </p:sp>
    </p:spTree>
    <p:extLst>
      <p:ext uri="{BB962C8B-B14F-4D97-AF65-F5344CB8AC3E}">
        <p14:creationId xmlns:p14="http://schemas.microsoft.com/office/powerpoint/2010/main" val="27500634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QUS in the Pediatric Population</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At this point, use of QUS for BMD measurement in pediatric patients is not widely accepted. Standard ultrasound imaging equipment is manufactured with transducer sizes for adult patients that will not work for pediatric patients. Inadequate data exists to develop effective comparison populations for children. This method for BMD measurement needs further research and development of technical reference and comparison databases. In the future, QUS might become a more viable option for evaluating the skeletal health of pediatric patients.</a:t>
            </a:r>
            <a:endParaRPr lang="en-US" sz="2600" dirty="0"/>
          </a:p>
        </p:txBody>
      </p:sp>
    </p:spTree>
    <p:extLst>
      <p:ext uri="{BB962C8B-B14F-4D97-AF65-F5344CB8AC3E}">
        <p14:creationId xmlns:p14="http://schemas.microsoft.com/office/powerpoint/2010/main" val="349338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Skeletal Anatomy</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 human skeleton is made up of long, </a:t>
            </a:r>
            <a:r>
              <a:rPr lang="en-US" sz="2600" dirty="0" smtClean="0">
                <a:latin typeface="Calibri" charset="0"/>
              </a:rPr>
              <a:t>short, flat</a:t>
            </a:r>
            <a:r>
              <a:rPr lang="en-US" sz="2600" dirty="0">
                <a:latin typeface="Calibri" charset="0"/>
              </a:rPr>
              <a:t>, </a:t>
            </a:r>
            <a:r>
              <a:rPr lang="en-US" sz="2600" dirty="0" smtClean="0">
                <a:latin typeface="Calibri" charset="0"/>
              </a:rPr>
              <a:t>and irregular </a:t>
            </a:r>
            <a:r>
              <a:rPr lang="en-US" sz="2600" dirty="0">
                <a:latin typeface="Calibri" charset="0"/>
              </a:rPr>
              <a:t>bones. Typical long bones include </a:t>
            </a:r>
            <a:r>
              <a:rPr lang="en-US" sz="2600" dirty="0" smtClean="0">
                <a:latin typeface="Calibri" charset="0"/>
              </a:rPr>
              <a:t>the humerus, radius</a:t>
            </a:r>
            <a:r>
              <a:rPr lang="en-US" sz="2600" dirty="0">
                <a:latin typeface="Calibri" charset="0"/>
              </a:rPr>
              <a:t>, and ulna. Short bones include the </a:t>
            </a:r>
            <a:r>
              <a:rPr lang="en-US" sz="2600" dirty="0" smtClean="0">
                <a:latin typeface="Calibri" charset="0"/>
              </a:rPr>
              <a:t>carpal and </a:t>
            </a:r>
            <a:r>
              <a:rPr lang="en-US" sz="2600" dirty="0">
                <a:latin typeface="Calibri" charset="0"/>
              </a:rPr>
              <a:t>tarsal bones, which form the wrists and </a:t>
            </a:r>
            <a:r>
              <a:rPr lang="en-US" sz="2600" dirty="0" smtClean="0">
                <a:latin typeface="Calibri" charset="0"/>
              </a:rPr>
              <a:t>ankles. Flat </a:t>
            </a:r>
            <a:r>
              <a:rPr lang="en-US" sz="2600" dirty="0">
                <a:latin typeface="Calibri" charset="0"/>
              </a:rPr>
              <a:t>bones make up the bony structures of the skull, </a:t>
            </a:r>
            <a:r>
              <a:rPr lang="en-US" sz="2600" dirty="0" smtClean="0">
                <a:latin typeface="Calibri" charset="0"/>
              </a:rPr>
              <a:t>and irregular bones include </a:t>
            </a:r>
            <a:r>
              <a:rPr lang="en-US" sz="2600" dirty="0">
                <a:latin typeface="Calibri" charset="0"/>
              </a:rPr>
              <a:t>the </a:t>
            </a:r>
            <a:r>
              <a:rPr lang="en-US" sz="2600" dirty="0" smtClean="0">
                <a:latin typeface="Calibri" charset="0"/>
              </a:rPr>
              <a:t>vertebrae. </a:t>
            </a:r>
            <a:endParaRPr lang="en-US" sz="2600" dirty="0">
              <a:latin typeface="Calibri" charset="0"/>
            </a:endParaRPr>
          </a:p>
        </p:txBody>
      </p:sp>
    </p:spTree>
    <p:extLst>
      <p:ext uri="{BB962C8B-B14F-4D97-AF65-F5344CB8AC3E}">
        <p14:creationId xmlns:p14="http://schemas.microsoft.com/office/powerpoint/2010/main" val="38810418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Use of BMD in Pediatric Patients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Before using pediatric BMD measurement, the </a:t>
            </a:r>
            <a:r>
              <a:rPr lang="en-US" sz="2600" dirty="0" smtClean="0"/>
              <a:t>radiologist, technologist</a:t>
            </a:r>
            <a:r>
              <a:rPr lang="en-US" sz="2600" dirty="0"/>
              <a:t>, and referring clinician need </a:t>
            </a:r>
            <a:r>
              <a:rPr lang="en-US" sz="2600" dirty="0" smtClean="0"/>
              <a:t>to understand </a:t>
            </a:r>
            <a:r>
              <a:rPr lang="en-US" sz="2600" dirty="0"/>
              <a:t>the protocols and procedure to ensure </a:t>
            </a:r>
            <a:r>
              <a:rPr lang="en-US" sz="2600" dirty="0" smtClean="0"/>
              <a:t>that accurate </a:t>
            </a:r>
            <a:r>
              <a:rPr lang="en-US" sz="2600" dirty="0"/>
              <a:t>results and patient safety are obtained</a:t>
            </a:r>
            <a:r>
              <a:rPr lang="en-US" sz="2600" dirty="0" smtClean="0"/>
              <a:t>.</a:t>
            </a:r>
          </a:p>
          <a:p>
            <a:r>
              <a:rPr lang="en-US" sz="2600" dirty="0"/>
              <a:t>For pediatricians, the goal of BMD </a:t>
            </a:r>
            <a:r>
              <a:rPr lang="en-US" sz="2600" dirty="0" smtClean="0"/>
              <a:t>measurement is </a:t>
            </a:r>
            <a:r>
              <a:rPr lang="en-US" sz="2600" dirty="0"/>
              <a:t>to successfully identify patients at risk for low </a:t>
            </a:r>
            <a:r>
              <a:rPr lang="en-US" sz="2600" dirty="0" smtClean="0"/>
              <a:t>bone density </a:t>
            </a:r>
            <a:r>
              <a:rPr lang="en-US" sz="2600" dirty="0"/>
              <a:t>and fracture to decide whether treatment </a:t>
            </a:r>
            <a:r>
              <a:rPr lang="en-US" sz="2600" dirty="0" smtClean="0"/>
              <a:t>for low </a:t>
            </a:r>
            <a:r>
              <a:rPr lang="en-US" sz="2600" dirty="0"/>
              <a:t>BMD is necessary. BMD also is used to </a:t>
            </a:r>
            <a:r>
              <a:rPr lang="en-US" sz="2600" dirty="0" smtClean="0"/>
              <a:t>monitor the </a:t>
            </a:r>
            <a:r>
              <a:rPr lang="en-US" sz="2600" dirty="0"/>
              <a:t>successes or failure of an intervention when </a:t>
            </a:r>
            <a:r>
              <a:rPr lang="en-US" sz="2600" dirty="0" smtClean="0"/>
              <a:t>patients require </a:t>
            </a:r>
            <a:r>
              <a:rPr lang="en-US" sz="2600" dirty="0"/>
              <a:t>treatment.</a:t>
            </a:r>
          </a:p>
        </p:txBody>
      </p:sp>
    </p:spTree>
    <p:extLst>
      <p:ext uri="{BB962C8B-B14F-4D97-AF65-F5344CB8AC3E}">
        <p14:creationId xmlns:p14="http://schemas.microsoft.com/office/powerpoint/2010/main" val="33772492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t>Use of BMD in Pediatric Patients</a:t>
            </a:r>
            <a:endParaRPr lang="en-US" sz="4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The decision to measure BMD is a difficult </a:t>
            </a:r>
            <a:r>
              <a:rPr lang="en-US" sz="2600" dirty="0" smtClean="0"/>
              <a:t>choice that </a:t>
            </a:r>
            <a:r>
              <a:rPr lang="en-US" sz="2600" dirty="0"/>
              <a:t>requires a firm understanding of the </a:t>
            </a:r>
            <a:r>
              <a:rPr lang="en-US" sz="2600" dirty="0" smtClean="0"/>
              <a:t>advantages and disadvantages </a:t>
            </a:r>
            <a:r>
              <a:rPr lang="en-US" sz="2600" dirty="0"/>
              <a:t>of the examination. </a:t>
            </a:r>
            <a:r>
              <a:rPr lang="en-US" sz="2600" dirty="0" smtClean="0"/>
              <a:t>When </a:t>
            </a:r>
            <a:r>
              <a:rPr lang="en-US" sz="2600" dirty="0"/>
              <a:t>the decision is made to refer a pediatric </a:t>
            </a:r>
            <a:r>
              <a:rPr lang="en-US" sz="2600" dirty="0" smtClean="0"/>
              <a:t>patient for </a:t>
            </a:r>
            <a:r>
              <a:rPr lang="en-US" sz="2600" dirty="0"/>
              <a:t>BMD measurement the clinician should work </a:t>
            </a:r>
            <a:r>
              <a:rPr lang="en-US" sz="2600" dirty="0" smtClean="0"/>
              <a:t>with the </a:t>
            </a:r>
            <a:r>
              <a:rPr lang="en-US" sz="2600" dirty="0"/>
              <a:t>interpreting radiologist to ensure that the </a:t>
            </a:r>
            <a:r>
              <a:rPr lang="en-US" sz="2600" dirty="0" smtClean="0"/>
              <a:t>appropriate examination </a:t>
            </a:r>
            <a:r>
              <a:rPr lang="en-US" sz="2600" dirty="0"/>
              <a:t>is ordered and that the referral is </a:t>
            </a:r>
            <a:r>
              <a:rPr lang="en-US" sz="2600" dirty="0" smtClean="0"/>
              <a:t>based on </a:t>
            </a:r>
            <a:r>
              <a:rPr lang="en-US" sz="2600" dirty="0"/>
              <a:t>sound recommendations. This helps ensure that </a:t>
            </a:r>
            <a:r>
              <a:rPr lang="en-US" sz="2600" dirty="0" smtClean="0"/>
              <a:t>the appropriate </a:t>
            </a:r>
            <a:r>
              <a:rPr lang="en-US" sz="2600" dirty="0"/>
              <a:t>choice is made and the patient has the </a:t>
            </a:r>
            <a:r>
              <a:rPr lang="en-US" sz="2600" dirty="0" smtClean="0"/>
              <a:t>best opportunity </a:t>
            </a:r>
            <a:r>
              <a:rPr lang="en-US" sz="2600" dirty="0"/>
              <a:t>for accurate measurement of BMD.</a:t>
            </a:r>
            <a:endParaRPr lang="en-US" sz="2600" dirty="0"/>
          </a:p>
        </p:txBody>
      </p:sp>
    </p:spTree>
    <p:extLst>
      <p:ext uri="{BB962C8B-B14F-4D97-AF65-F5344CB8AC3E}">
        <p14:creationId xmlns:p14="http://schemas.microsoft.com/office/powerpoint/2010/main" val="15541664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600" dirty="0"/>
              <a:t>Choosing a BMD </a:t>
            </a:r>
            <a:r>
              <a:rPr lang="en-US" sz="3600" dirty="0" smtClean="0"/>
              <a:t>Measurement Modality</a:t>
            </a:r>
            <a:endParaRPr lang="en-US" sz="36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After the decision to measure BMD has been </a:t>
            </a:r>
            <a:r>
              <a:rPr lang="en-US" sz="2600" dirty="0" smtClean="0"/>
              <a:t>made by </a:t>
            </a:r>
            <a:r>
              <a:rPr lang="en-US" sz="2600" dirty="0"/>
              <a:t>the pediatric clinician it is still necessary to </a:t>
            </a:r>
            <a:r>
              <a:rPr lang="en-US" sz="2600" dirty="0" smtClean="0"/>
              <a:t>decide which </a:t>
            </a:r>
            <a:r>
              <a:rPr lang="en-US" sz="2600" dirty="0"/>
              <a:t>method is best suited to the patient. There </a:t>
            </a:r>
            <a:r>
              <a:rPr lang="en-US" sz="2600" dirty="0" smtClean="0"/>
              <a:t>are advantages </a:t>
            </a:r>
            <a:r>
              <a:rPr lang="en-US" sz="2600" dirty="0"/>
              <a:t>and disadvantages to each modality. DXA </a:t>
            </a:r>
            <a:r>
              <a:rPr lang="en-US" sz="2600" dirty="0" smtClean="0"/>
              <a:t>is associated </a:t>
            </a:r>
            <a:r>
              <a:rPr lang="en-US" sz="2600" dirty="0"/>
              <a:t>with low radiation dose, but does not give </a:t>
            </a:r>
            <a:r>
              <a:rPr lang="en-US" sz="2600" dirty="0" smtClean="0"/>
              <a:t>a true </a:t>
            </a:r>
            <a:r>
              <a:rPr lang="en-US" sz="2600" dirty="0"/>
              <a:t>volumetric measurement of BMD. The CT </a:t>
            </a:r>
            <a:r>
              <a:rPr lang="en-US" sz="2600" dirty="0" smtClean="0"/>
              <a:t>options provide </a:t>
            </a:r>
            <a:r>
              <a:rPr lang="en-US" sz="2600" dirty="0"/>
              <a:t>very accurate results, but also are </a:t>
            </a:r>
            <a:r>
              <a:rPr lang="en-US" sz="2600" dirty="0" smtClean="0"/>
              <a:t>associated with </a:t>
            </a:r>
            <a:r>
              <a:rPr lang="en-US" sz="2600" dirty="0"/>
              <a:t>higher radiation dose. QUS uses no radiation, </a:t>
            </a:r>
            <a:r>
              <a:rPr lang="en-US" sz="2600" dirty="0" smtClean="0"/>
              <a:t>but is </a:t>
            </a:r>
            <a:r>
              <a:rPr lang="en-US" sz="2600" dirty="0"/>
              <a:t>not yet fully understood. It is important for </a:t>
            </a:r>
            <a:r>
              <a:rPr lang="en-US" sz="2600" dirty="0" smtClean="0"/>
              <a:t>pediatric clinicians </a:t>
            </a:r>
            <a:r>
              <a:rPr lang="en-US" sz="2600" dirty="0"/>
              <a:t>to consult with orthopedic specialists or </a:t>
            </a:r>
            <a:r>
              <a:rPr lang="en-US" sz="2600" dirty="0" smtClean="0"/>
              <a:t>radiologists to </a:t>
            </a:r>
            <a:r>
              <a:rPr lang="en-US" sz="2600" dirty="0"/>
              <a:t>decide which </a:t>
            </a:r>
            <a:r>
              <a:rPr lang="en-US" sz="2600" dirty="0" smtClean="0"/>
              <a:t>measurement </a:t>
            </a:r>
            <a:r>
              <a:rPr lang="en-US" sz="2600" dirty="0"/>
              <a:t>method is </a:t>
            </a:r>
            <a:r>
              <a:rPr lang="en-US" sz="2600" dirty="0" smtClean="0"/>
              <a:t>most appropriate </a:t>
            </a:r>
            <a:r>
              <a:rPr lang="en-US" sz="2600" dirty="0"/>
              <a:t>for their patients.</a:t>
            </a:r>
            <a:endParaRPr lang="en-US" sz="2600" dirty="0"/>
          </a:p>
        </p:txBody>
      </p:sp>
    </p:spTree>
    <p:extLst>
      <p:ext uri="{BB962C8B-B14F-4D97-AF65-F5344CB8AC3E}">
        <p14:creationId xmlns:p14="http://schemas.microsoft.com/office/powerpoint/2010/main" val="425273243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sz="3000" dirty="0"/>
              <a:t>Recommendations for Pediatric </a:t>
            </a:r>
            <a:r>
              <a:rPr lang="en-US" sz="3000" dirty="0" smtClean="0"/>
              <a:t>Skeletal Measurement</a:t>
            </a:r>
            <a:endParaRPr lang="en-US" sz="3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Currently, DXA is the most widely used </a:t>
            </a:r>
            <a:r>
              <a:rPr lang="en-US" sz="2600" dirty="0" smtClean="0"/>
              <a:t>method for measuring </a:t>
            </a:r>
            <a:r>
              <a:rPr lang="en-US" sz="2600" dirty="0"/>
              <a:t>pediatric BMD and pediatric </a:t>
            </a:r>
            <a:r>
              <a:rPr lang="en-US" sz="2600" dirty="0" smtClean="0"/>
              <a:t>skeletal strength </a:t>
            </a:r>
            <a:r>
              <a:rPr lang="en-US" sz="2600" dirty="0"/>
              <a:t>in clinical settings. Although no U.S. </a:t>
            </a:r>
            <a:r>
              <a:rPr lang="en-US" sz="2600" dirty="0" smtClean="0"/>
              <a:t>pediatric or orthopedic organizations </a:t>
            </a:r>
            <a:r>
              <a:rPr lang="en-US" sz="2600" dirty="0"/>
              <a:t>have published </a:t>
            </a:r>
            <a:r>
              <a:rPr lang="en-US" sz="2600" dirty="0" smtClean="0"/>
              <a:t>recommendations, the </a:t>
            </a:r>
            <a:r>
              <a:rPr lang="en-US" sz="2600" dirty="0"/>
              <a:t>British Paediatric and Adolescent </a:t>
            </a:r>
            <a:r>
              <a:rPr lang="en-US" sz="2600" dirty="0" smtClean="0"/>
              <a:t>Bone Group </a:t>
            </a:r>
            <a:r>
              <a:rPr lang="en-US" sz="2600" dirty="0"/>
              <a:t>and the ISCD recommend the use of DXA </a:t>
            </a:r>
            <a:r>
              <a:rPr lang="en-US" sz="2600" dirty="0" smtClean="0"/>
              <a:t>for pediatric </a:t>
            </a:r>
            <a:r>
              <a:rPr lang="en-US" sz="2600" dirty="0"/>
              <a:t>skeletal assessment. DXA provides a </a:t>
            </a:r>
            <a:r>
              <a:rPr lang="en-US" sz="2600" dirty="0" smtClean="0"/>
              <a:t>low-dose option </a:t>
            </a:r>
            <a:r>
              <a:rPr lang="en-US" sz="2600" dirty="0"/>
              <a:t>for skeletal strength assessment and is </a:t>
            </a:r>
            <a:r>
              <a:rPr lang="en-US" sz="2600" dirty="0" smtClean="0"/>
              <a:t>widely studied </a:t>
            </a:r>
            <a:r>
              <a:rPr lang="en-US" sz="2600" dirty="0"/>
              <a:t>and understood.</a:t>
            </a:r>
            <a:endParaRPr lang="en-US" sz="2600" dirty="0"/>
          </a:p>
        </p:txBody>
      </p:sp>
    </p:spTree>
    <p:extLst>
      <p:ext uri="{BB962C8B-B14F-4D97-AF65-F5344CB8AC3E}">
        <p14:creationId xmlns:p14="http://schemas.microsoft.com/office/powerpoint/2010/main" val="40333809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sz="3000" dirty="0"/>
              <a:t>Interpretation of Pediatric Skeletal Measurement</a:t>
            </a:r>
            <a:endParaRPr lang="en-US" sz="3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DXA scans are recommended for </a:t>
            </a:r>
            <a:r>
              <a:rPr lang="en-US" sz="2600" dirty="0" smtClean="0"/>
              <a:t>measurement of </a:t>
            </a:r>
            <a:r>
              <a:rPr lang="en-US" sz="2600" dirty="0"/>
              <a:t>BMD in pediatric patients who have a </a:t>
            </a:r>
            <a:r>
              <a:rPr lang="en-US" sz="2600" dirty="0" smtClean="0"/>
              <a:t>condition that </a:t>
            </a:r>
            <a:r>
              <a:rPr lang="en-US" sz="2600" dirty="0"/>
              <a:t>increases risk of skeletal weakness, along with </a:t>
            </a:r>
            <a:r>
              <a:rPr lang="en-US" sz="2600" dirty="0" smtClean="0"/>
              <a:t>a secondary </a:t>
            </a:r>
            <a:r>
              <a:rPr lang="en-US" sz="2600" dirty="0"/>
              <a:t>condition such as recurrent fractures, </a:t>
            </a:r>
            <a:r>
              <a:rPr lang="en-US" sz="2600" dirty="0" smtClean="0"/>
              <a:t>lowimpact trauma </a:t>
            </a:r>
            <a:r>
              <a:rPr lang="en-US" sz="2600" dirty="0"/>
              <a:t>fractures, back pain, spinal </a:t>
            </a:r>
            <a:r>
              <a:rPr lang="en-US" sz="2600" dirty="0" smtClean="0"/>
              <a:t>deformity, height </a:t>
            </a:r>
            <a:r>
              <a:rPr lang="en-US" sz="2600" dirty="0"/>
              <a:t>loss, change in ability to ambulate, or </a:t>
            </a:r>
            <a:r>
              <a:rPr lang="en-US" sz="2600" dirty="0" smtClean="0"/>
              <a:t>diagnosed malnutrition. When </a:t>
            </a:r>
            <a:r>
              <a:rPr lang="en-US" sz="2600" dirty="0"/>
              <a:t>the decision to measure </a:t>
            </a:r>
            <a:r>
              <a:rPr lang="en-US" sz="2600" dirty="0" smtClean="0"/>
              <a:t>pediatric skeletal </a:t>
            </a:r>
            <a:r>
              <a:rPr lang="en-US" sz="2600" dirty="0"/>
              <a:t>strength is made and a DXA scan is </a:t>
            </a:r>
            <a:r>
              <a:rPr lang="en-US" sz="2600" dirty="0" smtClean="0"/>
              <a:t>performed, the </a:t>
            </a:r>
            <a:r>
              <a:rPr lang="en-US" sz="2600" dirty="0"/>
              <a:t>performing DXA technologist </a:t>
            </a:r>
            <a:r>
              <a:rPr lang="en-US" sz="2600" dirty="0" smtClean="0"/>
              <a:t>and interpreting radiologist </a:t>
            </a:r>
            <a:r>
              <a:rPr lang="en-US" sz="2600" dirty="0"/>
              <a:t>must make special considerations.</a:t>
            </a:r>
            <a:endParaRPr lang="en-US" sz="2600" dirty="0"/>
          </a:p>
        </p:txBody>
      </p:sp>
    </p:spTree>
    <p:extLst>
      <p:ext uri="{BB962C8B-B14F-4D97-AF65-F5344CB8AC3E}">
        <p14:creationId xmlns:p14="http://schemas.microsoft.com/office/powerpoint/2010/main" val="11298240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sz="3000" dirty="0"/>
              <a:t>Interpretation of Pediatric Skeletal Measurement</a:t>
            </a:r>
            <a:endParaRPr lang="en-US" sz="3000"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DXA scans are recommended for </a:t>
            </a:r>
            <a:r>
              <a:rPr lang="en-US" sz="2600" dirty="0" smtClean="0"/>
              <a:t>measurement of </a:t>
            </a:r>
            <a:r>
              <a:rPr lang="en-US" sz="2600" dirty="0"/>
              <a:t>BMD in pediatric patients who have a </a:t>
            </a:r>
            <a:r>
              <a:rPr lang="en-US" sz="2600" dirty="0" smtClean="0"/>
              <a:t>condition that </a:t>
            </a:r>
            <a:r>
              <a:rPr lang="en-US" sz="2600" dirty="0"/>
              <a:t>increases risk of skeletal weakness, along with </a:t>
            </a:r>
            <a:r>
              <a:rPr lang="en-US" sz="2600" dirty="0" smtClean="0"/>
              <a:t>a secondary </a:t>
            </a:r>
            <a:r>
              <a:rPr lang="en-US" sz="2600" dirty="0"/>
              <a:t>condition such as recurrent fractures, </a:t>
            </a:r>
            <a:r>
              <a:rPr lang="en-US" sz="2600" dirty="0" smtClean="0"/>
              <a:t>lowimpact trauma </a:t>
            </a:r>
            <a:r>
              <a:rPr lang="en-US" sz="2600" dirty="0"/>
              <a:t>fractures, back pain, spinal </a:t>
            </a:r>
            <a:r>
              <a:rPr lang="en-US" sz="2600" dirty="0" smtClean="0"/>
              <a:t>deformity, height </a:t>
            </a:r>
            <a:r>
              <a:rPr lang="en-US" sz="2600" dirty="0"/>
              <a:t>loss, change in ability to ambulate, or </a:t>
            </a:r>
            <a:r>
              <a:rPr lang="en-US" sz="2600" dirty="0" smtClean="0"/>
              <a:t>diagnosed malnutrition. </a:t>
            </a:r>
          </a:p>
          <a:p>
            <a:r>
              <a:rPr lang="en-US" sz="2600" dirty="0" smtClean="0"/>
              <a:t>With </a:t>
            </a:r>
            <a:r>
              <a:rPr lang="en-US" sz="2600" dirty="0"/>
              <a:t>knowledge and skill, the </a:t>
            </a:r>
            <a:r>
              <a:rPr lang="en-US" sz="2600" dirty="0" smtClean="0"/>
              <a:t>technologist and radiologist </a:t>
            </a:r>
            <a:r>
              <a:rPr lang="en-US" sz="2600" dirty="0"/>
              <a:t>can develop protocols that use </a:t>
            </a:r>
            <a:r>
              <a:rPr lang="en-US" sz="2600" dirty="0" smtClean="0"/>
              <a:t>appropriate reference </a:t>
            </a:r>
            <a:r>
              <a:rPr lang="en-US" sz="2600" dirty="0"/>
              <a:t>data and produce accurate </a:t>
            </a:r>
            <a:r>
              <a:rPr lang="en-US" sz="2600" dirty="0" smtClean="0"/>
              <a:t>interpretations of </a:t>
            </a:r>
            <a:r>
              <a:rPr lang="en-US" sz="2600" dirty="0"/>
              <a:t>pediatric skeletal strength using DXA</a:t>
            </a:r>
            <a:r>
              <a:rPr lang="en-US" sz="2600" dirty="0" smtClean="0"/>
              <a:t>. </a:t>
            </a:r>
            <a:endParaRPr lang="en-US" sz="2600" dirty="0"/>
          </a:p>
        </p:txBody>
      </p:sp>
    </p:spTree>
    <p:extLst>
      <p:ext uri="{BB962C8B-B14F-4D97-AF65-F5344CB8AC3E}">
        <p14:creationId xmlns:p14="http://schemas.microsoft.com/office/powerpoint/2010/main" val="11320888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dirty="0"/>
              <a:t>Diagnosis</a:t>
            </a:r>
            <a:endParaRPr lang="en-US"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When a pediatric patient’s measurements are </a:t>
            </a:r>
            <a:r>
              <a:rPr lang="en-US" sz="2600" dirty="0" smtClean="0"/>
              <a:t>less than </a:t>
            </a:r>
            <a:r>
              <a:rPr lang="en-US" sz="2600" dirty="0"/>
              <a:t>2 standard deviations from the standard </a:t>
            </a:r>
            <a:r>
              <a:rPr lang="en-US" sz="2600" dirty="0" smtClean="0"/>
              <a:t>mean, the </a:t>
            </a:r>
            <a:r>
              <a:rPr lang="en-US" sz="2600" dirty="0"/>
              <a:t>report should indicate that the patient’s </a:t>
            </a:r>
            <a:r>
              <a:rPr lang="en-US" sz="2600" dirty="0" smtClean="0"/>
              <a:t>skeletal strength </a:t>
            </a:r>
            <a:r>
              <a:rPr lang="en-US" sz="2600" dirty="0"/>
              <a:t>is “low for age</a:t>
            </a:r>
            <a:r>
              <a:rPr lang="en-US" sz="2600" dirty="0" smtClean="0"/>
              <a:t>.” Terminology </a:t>
            </a:r>
            <a:r>
              <a:rPr lang="en-US" sz="2600" dirty="0"/>
              <a:t>such as </a:t>
            </a:r>
            <a:r>
              <a:rPr lang="en-US" sz="2600" dirty="0" smtClean="0"/>
              <a:t>osteopenia and </a:t>
            </a:r>
            <a:r>
              <a:rPr lang="en-US" sz="2600" dirty="0"/>
              <a:t>osteoporosis that is used for adult DXA </a:t>
            </a:r>
            <a:r>
              <a:rPr lang="en-US" sz="2600" dirty="0" smtClean="0"/>
              <a:t>interpretation should </a:t>
            </a:r>
            <a:r>
              <a:rPr lang="en-US" sz="2600" dirty="0"/>
              <a:t>not be used in pediatric DXA </a:t>
            </a:r>
            <a:r>
              <a:rPr lang="en-US" sz="2600" dirty="0" smtClean="0"/>
              <a:t>reports unless </a:t>
            </a:r>
            <a:r>
              <a:rPr lang="en-US" sz="2600" dirty="0"/>
              <a:t>certain criteria is </a:t>
            </a:r>
            <a:r>
              <a:rPr lang="en-US" sz="2600" dirty="0" smtClean="0"/>
              <a:t>met. The </a:t>
            </a:r>
            <a:r>
              <a:rPr lang="en-US" sz="2600" dirty="0"/>
              <a:t>ISCD </a:t>
            </a:r>
            <a:r>
              <a:rPr lang="en-US" sz="2600" dirty="0" smtClean="0"/>
              <a:t>guidelines state </a:t>
            </a:r>
            <a:r>
              <a:rPr lang="en-US" sz="2600" dirty="0"/>
              <a:t>that a diagnosis of osteoporosis be made when </a:t>
            </a:r>
            <a:r>
              <a:rPr lang="en-US" sz="2600" dirty="0" smtClean="0"/>
              <a:t>the a </a:t>
            </a:r>
            <a:r>
              <a:rPr lang="en-US" sz="2600" dirty="0"/>
              <a:t>pediatric patient has a DXA diagnosis of “low for </a:t>
            </a:r>
            <a:r>
              <a:rPr lang="en-US" sz="2600" dirty="0" smtClean="0"/>
              <a:t>age "in </a:t>
            </a:r>
            <a:r>
              <a:rPr lang="en-US" sz="2600" dirty="0"/>
              <a:t>addition to a significant fracture </a:t>
            </a:r>
            <a:r>
              <a:rPr lang="en-US" sz="2600" dirty="0" smtClean="0"/>
              <a:t>history.</a:t>
            </a:r>
            <a:endParaRPr lang="en-US" sz="2600" dirty="0"/>
          </a:p>
        </p:txBody>
      </p:sp>
    </p:spTree>
    <p:extLst>
      <p:ext uri="{BB962C8B-B14F-4D97-AF65-F5344CB8AC3E}">
        <p14:creationId xmlns:p14="http://schemas.microsoft.com/office/powerpoint/2010/main" val="5887517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dirty="0" smtClean="0"/>
              <a:t>Risks </a:t>
            </a:r>
            <a:r>
              <a:rPr lang="en-US" dirty="0"/>
              <a:t>of Pediatric DXA</a:t>
            </a:r>
            <a:endParaRPr lang="en-US"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DXA requires the use of ionizing radiation to </a:t>
            </a:r>
            <a:r>
              <a:rPr lang="en-US" sz="2600" dirty="0" smtClean="0"/>
              <a:t>establish BMD </a:t>
            </a:r>
            <a:r>
              <a:rPr lang="en-US" sz="2600" dirty="0"/>
              <a:t>measurements and predict fracture risk. </a:t>
            </a:r>
            <a:r>
              <a:rPr lang="en-US" sz="2600" dirty="0" smtClean="0"/>
              <a:t>The pediatric clinician </a:t>
            </a:r>
            <a:r>
              <a:rPr lang="en-US" sz="2600" dirty="0"/>
              <a:t>must decide whether the </a:t>
            </a:r>
            <a:r>
              <a:rPr lang="en-US" sz="2600" dirty="0" smtClean="0"/>
              <a:t>diagnostic </a:t>
            </a:r>
            <a:r>
              <a:rPr lang="en-US" sz="2800" dirty="0"/>
              <a:t>benefit </a:t>
            </a:r>
            <a:r>
              <a:rPr lang="en-US" sz="2800" dirty="0" smtClean="0"/>
              <a:t>of skeletal </a:t>
            </a:r>
            <a:r>
              <a:rPr lang="en-US" sz="2800" dirty="0"/>
              <a:t>measurement outweighs the risk </a:t>
            </a:r>
            <a:r>
              <a:rPr lang="en-US" sz="2800" dirty="0" smtClean="0"/>
              <a:t>of radiation </a:t>
            </a:r>
            <a:r>
              <a:rPr lang="en-US" sz="2800" dirty="0"/>
              <a:t>dose. The dose from DXA is relatively </a:t>
            </a:r>
            <a:r>
              <a:rPr lang="en-US" sz="2800" dirty="0" smtClean="0"/>
              <a:t>small when a typical </a:t>
            </a:r>
            <a:r>
              <a:rPr lang="en-US" sz="2800" dirty="0"/>
              <a:t>pediatric scan protocol is </a:t>
            </a:r>
            <a:r>
              <a:rPr lang="en-US" sz="2800" dirty="0" smtClean="0"/>
              <a:t>used. The </a:t>
            </a:r>
            <a:r>
              <a:rPr lang="en-US" sz="2800" dirty="0"/>
              <a:t>risk </a:t>
            </a:r>
            <a:r>
              <a:rPr lang="en-US" sz="2800" dirty="0" smtClean="0"/>
              <a:t>of misdiagnosis </a:t>
            </a:r>
            <a:r>
              <a:rPr lang="en-US" sz="2800" dirty="0"/>
              <a:t>is an important </a:t>
            </a:r>
            <a:r>
              <a:rPr lang="en-US" sz="2800" dirty="0" smtClean="0"/>
              <a:t>consideration for the pediatric </a:t>
            </a:r>
            <a:r>
              <a:rPr lang="en-US" sz="2800" dirty="0"/>
              <a:t>clinician when deciding </a:t>
            </a:r>
            <a:r>
              <a:rPr lang="en-US" sz="2800" dirty="0" smtClean="0"/>
              <a:t>whether to </a:t>
            </a:r>
            <a:r>
              <a:rPr lang="en-US" sz="2800" dirty="0"/>
              <a:t>measure pediatric bone density. The pediatric </a:t>
            </a:r>
            <a:r>
              <a:rPr lang="en-US" sz="2800" dirty="0" smtClean="0"/>
              <a:t>clinician must ensure </a:t>
            </a:r>
            <a:r>
              <a:rPr lang="en-US" sz="2800" dirty="0"/>
              <a:t>that the patient is referred to a </a:t>
            </a:r>
            <a:r>
              <a:rPr lang="en-US" sz="2800" dirty="0" smtClean="0"/>
              <a:t>facility that </a:t>
            </a:r>
            <a:r>
              <a:rPr lang="en-US" sz="2800" dirty="0"/>
              <a:t>uses established pediatric DXA protocols.</a:t>
            </a:r>
            <a:endParaRPr lang="en-US" sz="2600" dirty="0"/>
          </a:p>
        </p:txBody>
      </p:sp>
    </p:spTree>
    <p:extLst>
      <p:ext uri="{BB962C8B-B14F-4D97-AF65-F5344CB8AC3E}">
        <p14:creationId xmlns:p14="http://schemas.microsoft.com/office/powerpoint/2010/main" val="29478025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dirty="0" smtClean="0"/>
              <a:t>Risks </a:t>
            </a:r>
            <a:r>
              <a:rPr lang="en-US" dirty="0"/>
              <a:t>of Pediatric DXA</a:t>
            </a:r>
            <a:endParaRPr lang="en-US"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Facilities providing DXA </a:t>
            </a:r>
            <a:r>
              <a:rPr lang="en-US" sz="2600" dirty="0" smtClean="0"/>
              <a:t>for pediatric </a:t>
            </a:r>
            <a:r>
              <a:rPr lang="en-US" sz="2600" dirty="0"/>
              <a:t>patients must ensure that the </a:t>
            </a:r>
            <a:r>
              <a:rPr lang="en-US" sz="2600" dirty="0" smtClean="0"/>
              <a:t>technologists and </a:t>
            </a:r>
            <a:r>
              <a:rPr lang="en-US" sz="2600" dirty="0"/>
              <a:t>interpreting radiologists are trained and skilled </a:t>
            </a:r>
            <a:r>
              <a:rPr lang="en-US" sz="2600" dirty="0" smtClean="0"/>
              <a:t>in performing </a:t>
            </a:r>
            <a:r>
              <a:rPr lang="en-US" sz="2600" dirty="0"/>
              <a:t>DXA for pediatric patients. When </a:t>
            </a:r>
            <a:r>
              <a:rPr lang="en-US" sz="2600" dirty="0" smtClean="0"/>
              <a:t>misdiagnosis occurs</a:t>
            </a:r>
            <a:r>
              <a:rPr lang="en-US" sz="2600" dirty="0"/>
              <a:t>, the pediatric patient may be </a:t>
            </a:r>
            <a:r>
              <a:rPr lang="en-US" sz="2600" dirty="0" smtClean="0"/>
              <a:t>prescribed unnecessary </a:t>
            </a:r>
            <a:r>
              <a:rPr lang="en-US" sz="2600" dirty="0"/>
              <a:t>treatments, such as medications or </a:t>
            </a:r>
            <a:r>
              <a:rPr lang="en-US" sz="2600" dirty="0" smtClean="0"/>
              <a:t>activity restrictions. These </a:t>
            </a:r>
            <a:r>
              <a:rPr lang="en-US" sz="2600" dirty="0"/>
              <a:t>interventions may have </a:t>
            </a:r>
            <a:r>
              <a:rPr lang="en-US" sz="2600" dirty="0" smtClean="0"/>
              <a:t>financial and </a:t>
            </a:r>
            <a:r>
              <a:rPr lang="en-US" sz="2600" dirty="0"/>
              <a:t>physical effects on the patient, yet provide no </a:t>
            </a:r>
            <a:r>
              <a:rPr lang="en-US" sz="2600" dirty="0" smtClean="0"/>
              <a:t>clinical benefit</a:t>
            </a:r>
            <a:r>
              <a:rPr lang="en-US" sz="2600" dirty="0"/>
              <a:t>.</a:t>
            </a:r>
            <a:endParaRPr lang="en-US" sz="2600" dirty="0"/>
          </a:p>
        </p:txBody>
      </p:sp>
    </p:spTree>
    <p:extLst>
      <p:ext uri="{BB962C8B-B14F-4D97-AF65-F5344CB8AC3E}">
        <p14:creationId xmlns:p14="http://schemas.microsoft.com/office/powerpoint/2010/main" val="11875140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dirty="0" smtClean="0"/>
              <a:t>Benefits </a:t>
            </a:r>
            <a:r>
              <a:rPr lang="en-US" dirty="0"/>
              <a:t>of Pediatric DXA</a:t>
            </a:r>
            <a:endParaRPr lang="en-US"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If the ordering clinician, technologist, and </a:t>
            </a:r>
            <a:r>
              <a:rPr lang="en-US" sz="2600" dirty="0" smtClean="0"/>
              <a:t>interpreting radiologist </a:t>
            </a:r>
            <a:r>
              <a:rPr lang="en-US" sz="2600" dirty="0"/>
              <a:t>ensure that the pediatric DXA </a:t>
            </a:r>
            <a:r>
              <a:rPr lang="en-US" sz="2600" dirty="0" smtClean="0"/>
              <a:t>examination is </a:t>
            </a:r>
            <a:r>
              <a:rPr lang="en-US" sz="2600" dirty="0"/>
              <a:t>performed correctly and provides </a:t>
            </a:r>
            <a:r>
              <a:rPr lang="en-US" sz="2600" dirty="0" smtClean="0"/>
              <a:t>accurate results</a:t>
            </a:r>
            <a:r>
              <a:rPr lang="en-US" sz="2600" dirty="0"/>
              <a:t>, </a:t>
            </a:r>
            <a:r>
              <a:rPr lang="en-US" sz="2600" dirty="0" smtClean="0"/>
              <a:t>the examination </a:t>
            </a:r>
            <a:r>
              <a:rPr lang="en-US" sz="2600" dirty="0"/>
              <a:t>can provide great benefit to </a:t>
            </a:r>
            <a:r>
              <a:rPr lang="en-US" sz="2600" dirty="0" smtClean="0"/>
              <a:t>the patient</a:t>
            </a:r>
            <a:r>
              <a:rPr lang="en-US" sz="2600" dirty="0"/>
              <a:t>. </a:t>
            </a:r>
            <a:r>
              <a:rPr lang="en-US" sz="2600" dirty="0" smtClean="0"/>
              <a:t>In cases </a:t>
            </a:r>
            <a:r>
              <a:rPr lang="en-US" sz="2600" dirty="0"/>
              <a:t>of “low for age” BMD and </a:t>
            </a:r>
            <a:r>
              <a:rPr lang="en-US" sz="2600" dirty="0" smtClean="0"/>
              <a:t>childhood predictors of adult </a:t>
            </a:r>
            <a:r>
              <a:rPr lang="en-US" sz="2600" dirty="0"/>
              <a:t>osteoporosis, there are many </a:t>
            </a:r>
            <a:r>
              <a:rPr lang="en-US" sz="2600" dirty="0" smtClean="0"/>
              <a:t>interventions available </a:t>
            </a:r>
            <a:r>
              <a:rPr lang="en-US" sz="2600" dirty="0"/>
              <a:t>that can improve the patient’s </a:t>
            </a:r>
            <a:r>
              <a:rPr lang="en-US" sz="2600" dirty="0" smtClean="0"/>
              <a:t>skeletal health </a:t>
            </a:r>
            <a:r>
              <a:rPr lang="en-US" sz="2600" dirty="0"/>
              <a:t>and return bone mass to normal levels</a:t>
            </a:r>
            <a:r>
              <a:rPr lang="en-US" sz="2600" dirty="0" smtClean="0"/>
              <a:t>.</a:t>
            </a:r>
          </a:p>
          <a:p>
            <a:r>
              <a:rPr lang="en-US" sz="2600" dirty="0"/>
              <a:t>Current recommendations for pediatric </a:t>
            </a:r>
            <a:r>
              <a:rPr lang="en-US" sz="2600" dirty="0" smtClean="0"/>
              <a:t>patients include </a:t>
            </a:r>
            <a:r>
              <a:rPr lang="en-US" sz="2600" dirty="0"/>
              <a:t>appropriate nutrition such as calcium </a:t>
            </a:r>
            <a:r>
              <a:rPr lang="en-US" sz="2600" dirty="0" smtClean="0"/>
              <a:t>and vitamin D, encouragement </a:t>
            </a:r>
            <a:r>
              <a:rPr lang="en-US" sz="2600" dirty="0"/>
              <a:t>of weight-bearing </a:t>
            </a:r>
            <a:r>
              <a:rPr lang="en-US" sz="2600" dirty="0" smtClean="0"/>
              <a:t>activity, and </a:t>
            </a:r>
            <a:r>
              <a:rPr lang="en-US" sz="2600" dirty="0"/>
              <a:t>physical </a:t>
            </a:r>
            <a:r>
              <a:rPr lang="en-US" sz="2600" dirty="0" smtClean="0"/>
              <a:t>exercise.</a:t>
            </a:r>
            <a:endParaRPr lang="en-US" sz="2600" dirty="0"/>
          </a:p>
        </p:txBody>
      </p:sp>
    </p:spTree>
    <p:extLst>
      <p:ext uri="{BB962C8B-B14F-4D97-AF65-F5344CB8AC3E}">
        <p14:creationId xmlns:p14="http://schemas.microsoft.com/office/powerpoint/2010/main" val="1682303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Skeletal Anatomy</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There are 2 types of bone tissue in the human skeleton: cortical (compact) bone and trabecular (spongy or cancellous) bone. Cortical bone includes tightly packed haversian systems, or osteons, each of which contains a central haversian canal surrounded by rings of bony matrix. Within these rings of bony matrix are mature bone cells (osteocytes) in spaces called lacunae. These systems include small canals called canaliculi that allow blood vessels to pass through the tightly packed hard matrix. Trabecular bone is softer and less dense than cortical bone. Individual plates called trabeculae align around irregular cavities that provide space for red bone marrow.</a:t>
            </a:r>
            <a:endParaRPr lang="en-US" sz="2600" dirty="0">
              <a:latin typeface="Calibri" charset="0"/>
            </a:endParaRPr>
          </a:p>
        </p:txBody>
      </p:sp>
    </p:spTree>
    <p:extLst>
      <p:ext uri="{BB962C8B-B14F-4D97-AF65-F5344CB8AC3E}">
        <p14:creationId xmlns:p14="http://schemas.microsoft.com/office/powerpoint/2010/main" val="290274124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dirty="0" smtClean="0"/>
              <a:t>Benefits </a:t>
            </a:r>
            <a:r>
              <a:rPr lang="en-US" dirty="0"/>
              <a:t>of Pediatric DXA</a:t>
            </a:r>
            <a:endParaRPr lang="en-US"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a:t>DXA can provide great benefit to pediatric </a:t>
            </a:r>
            <a:r>
              <a:rPr lang="en-US" sz="2600" dirty="0" smtClean="0"/>
              <a:t>patients with </a:t>
            </a:r>
            <a:r>
              <a:rPr lang="en-US" sz="2600" dirty="0"/>
              <a:t>low bone density and can be a great tool for </a:t>
            </a:r>
            <a:r>
              <a:rPr lang="en-US" sz="2600" dirty="0" smtClean="0"/>
              <a:t>clinicians. With appropriate </a:t>
            </a:r>
            <a:r>
              <a:rPr lang="en-US" sz="2600" dirty="0"/>
              <a:t>use and design of </a:t>
            </a:r>
            <a:r>
              <a:rPr lang="en-US" sz="2600" dirty="0" smtClean="0"/>
              <a:t>protocols, the DXA technologist </a:t>
            </a:r>
            <a:r>
              <a:rPr lang="en-US" sz="2600" dirty="0"/>
              <a:t>can provide extremely </a:t>
            </a:r>
            <a:r>
              <a:rPr lang="en-US" sz="2600" dirty="0" smtClean="0"/>
              <a:t>valuable diagnostic information </a:t>
            </a:r>
            <a:r>
              <a:rPr lang="en-US" sz="2600" dirty="0"/>
              <a:t>for the interpreting </a:t>
            </a:r>
            <a:r>
              <a:rPr lang="en-US" sz="2600" dirty="0" smtClean="0"/>
              <a:t>radiologist. With this information </a:t>
            </a:r>
            <a:r>
              <a:rPr lang="en-US" sz="2600" dirty="0"/>
              <a:t>and expert DXA </a:t>
            </a:r>
            <a:r>
              <a:rPr lang="en-US" sz="2600" dirty="0" smtClean="0"/>
              <a:t>interpretation, the </a:t>
            </a:r>
            <a:r>
              <a:rPr lang="en-US" sz="2600" dirty="0"/>
              <a:t>clinician can create and monitor interventions </a:t>
            </a:r>
            <a:r>
              <a:rPr lang="en-US" sz="2600" dirty="0" smtClean="0"/>
              <a:t>and help </a:t>
            </a:r>
            <a:r>
              <a:rPr lang="en-US" sz="2600" dirty="0"/>
              <a:t>patients regain their skeletal strength and </a:t>
            </a:r>
            <a:r>
              <a:rPr lang="en-US" sz="2600" dirty="0" smtClean="0"/>
              <a:t>reduce their </a:t>
            </a:r>
            <a:r>
              <a:rPr lang="en-US" sz="2600" dirty="0"/>
              <a:t>risk for fracture.</a:t>
            </a:r>
            <a:endParaRPr lang="en-US" sz="2600" dirty="0"/>
          </a:p>
        </p:txBody>
      </p:sp>
    </p:spTree>
    <p:extLst>
      <p:ext uri="{BB962C8B-B14F-4D97-AF65-F5344CB8AC3E}">
        <p14:creationId xmlns:p14="http://schemas.microsoft.com/office/powerpoint/2010/main" val="11070910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dirty="0"/>
              <a:t>Conclusion</a:t>
            </a:r>
            <a:endParaRPr lang="en-US"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smtClean="0"/>
              <a:t>By </a:t>
            </a:r>
            <a:r>
              <a:rPr lang="en-US" sz="2600" dirty="0"/>
              <a:t>using DXA the pediatric </a:t>
            </a:r>
            <a:r>
              <a:rPr lang="en-US" sz="2600" dirty="0" smtClean="0"/>
              <a:t>clinician can </a:t>
            </a:r>
            <a:r>
              <a:rPr lang="en-US" sz="2600" dirty="0"/>
              <a:t>ensure that their patients have a quick, safe, </a:t>
            </a:r>
            <a:r>
              <a:rPr lang="en-US" sz="2600" dirty="0" smtClean="0"/>
              <a:t>and accurate </a:t>
            </a:r>
            <a:r>
              <a:rPr lang="en-US" sz="2600" dirty="0"/>
              <a:t>measurement of BMD with an </a:t>
            </a:r>
            <a:r>
              <a:rPr lang="en-US" sz="2600" dirty="0" smtClean="0"/>
              <a:t>insignificant amount </a:t>
            </a:r>
            <a:r>
              <a:rPr lang="en-US" sz="2600" dirty="0"/>
              <a:t>of exposure to radiation. Although DXA </a:t>
            </a:r>
            <a:r>
              <a:rPr lang="en-US" sz="2600" dirty="0" smtClean="0"/>
              <a:t>has some </a:t>
            </a:r>
            <a:r>
              <a:rPr lang="en-US" sz="2600" dirty="0"/>
              <a:t>limitations for use with pediatric patients, it </a:t>
            </a:r>
            <a:r>
              <a:rPr lang="en-US" sz="2600" dirty="0" smtClean="0"/>
              <a:t>is currently </a:t>
            </a:r>
            <a:r>
              <a:rPr lang="en-US" sz="2600" dirty="0"/>
              <a:t>the recommended method </a:t>
            </a:r>
            <a:r>
              <a:rPr lang="en-US" sz="2600" dirty="0" smtClean="0"/>
              <a:t>of measurement of </a:t>
            </a:r>
            <a:r>
              <a:rPr lang="en-US" sz="2600" dirty="0"/>
              <a:t>BMD and, in conjunction with a detailed </a:t>
            </a:r>
            <a:r>
              <a:rPr lang="en-US" sz="2600" dirty="0" smtClean="0"/>
              <a:t>clinical assessment</a:t>
            </a:r>
            <a:r>
              <a:rPr lang="en-US" sz="2600" dirty="0"/>
              <a:t>, can be used for diagnosis of </a:t>
            </a:r>
            <a:r>
              <a:rPr lang="en-US" sz="2600" dirty="0" smtClean="0"/>
              <a:t>pediatric osteoporosis</a:t>
            </a:r>
            <a:r>
              <a:rPr lang="en-US" sz="2600" dirty="0"/>
              <a:t>. With future research, either pQCT </a:t>
            </a:r>
            <a:r>
              <a:rPr lang="en-US" sz="2600" dirty="0" smtClean="0"/>
              <a:t>or QUS </a:t>
            </a:r>
            <a:r>
              <a:rPr lang="en-US" sz="2600" dirty="0"/>
              <a:t>may become a better option, but more </a:t>
            </a:r>
            <a:r>
              <a:rPr lang="en-US" sz="2600" dirty="0" smtClean="0"/>
              <a:t>information and </a:t>
            </a:r>
            <a:r>
              <a:rPr lang="en-US" sz="2600" dirty="0"/>
              <a:t>protocol development </a:t>
            </a:r>
            <a:r>
              <a:rPr lang="en-US" sz="2600" dirty="0" smtClean="0"/>
              <a:t>is needed.</a:t>
            </a:r>
            <a:endParaRPr lang="en-US" sz="2600" dirty="0"/>
          </a:p>
        </p:txBody>
      </p:sp>
    </p:spTree>
    <p:extLst>
      <p:ext uri="{BB962C8B-B14F-4D97-AF65-F5344CB8AC3E}">
        <p14:creationId xmlns:p14="http://schemas.microsoft.com/office/powerpoint/2010/main" val="1602307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701675"/>
            <a:ext cx="9448800" cy="1143000"/>
          </a:xfrm>
        </p:spPr>
        <p:txBody>
          <a:bodyPr/>
          <a:lstStyle/>
          <a:p>
            <a:r>
              <a:rPr lang="en-US" dirty="0"/>
              <a:t>Conclusion</a:t>
            </a:r>
            <a:endParaRPr lang="en-US" dirty="0">
              <a:latin typeface="Calibri" charset="0"/>
            </a:endParaRPr>
          </a:p>
        </p:txBody>
      </p:sp>
      <p:sp>
        <p:nvSpPr>
          <p:cNvPr id="26626" name="Content Placeholder 2"/>
          <p:cNvSpPr>
            <a:spLocks noGrp="1"/>
          </p:cNvSpPr>
          <p:nvPr>
            <p:ph idx="1"/>
          </p:nvPr>
        </p:nvSpPr>
        <p:spPr>
          <a:xfrm>
            <a:off x="381000" y="1600200"/>
            <a:ext cx="8305800" cy="4221162"/>
          </a:xfrm>
        </p:spPr>
        <p:txBody>
          <a:bodyPr/>
          <a:lstStyle/>
          <a:p>
            <a:r>
              <a:rPr lang="en-US" sz="2600" dirty="0" smtClean="0"/>
              <a:t>The </a:t>
            </a:r>
            <a:r>
              <a:rPr lang="en-US" sz="2600" dirty="0"/>
              <a:t>DXA technologist and interpreting </a:t>
            </a:r>
            <a:r>
              <a:rPr lang="en-US" sz="2600" dirty="0" smtClean="0"/>
              <a:t>radiologist must </a:t>
            </a:r>
            <a:r>
              <a:rPr lang="en-US" sz="2600" dirty="0"/>
              <a:t>have a sound understanding of pediatric </a:t>
            </a:r>
            <a:r>
              <a:rPr lang="en-US" sz="2600" dirty="0" smtClean="0"/>
              <a:t>DXA to </a:t>
            </a:r>
            <a:r>
              <a:rPr lang="en-US" sz="2600" dirty="0"/>
              <a:t>provide accurate BMD measurement and </a:t>
            </a:r>
            <a:r>
              <a:rPr lang="en-US" sz="2600" dirty="0" smtClean="0"/>
              <a:t>accurate interpretation </a:t>
            </a:r>
            <a:r>
              <a:rPr lang="en-US" sz="2600" dirty="0"/>
              <a:t>of results. Without careful </a:t>
            </a:r>
            <a:r>
              <a:rPr lang="en-US" sz="2600" dirty="0" smtClean="0"/>
              <a:t>consideration, pediatric </a:t>
            </a:r>
            <a:r>
              <a:rPr lang="en-US" sz="2600" dirty="0"/>
              <a:t>DXA can create problems </a:t>
            </a:r>
            <a:r>
              <a:rPr lang="en-US" sz="2600" dirty="0" smtClean="0"/>
              <a:t>associated with </a:t>
            </a:r>
            <a:r>
              <a:rPr lang="en-US" sz="2600" dirty="0"/>
              <a:t>misdiagnosis. The technologist and </a:t>
            </a:r>
            <a:r>
              <a:rPr lang="en-US" sz="2600" dirty="0" smtClean="0"/>
              <a:t>radiologist must </a:t>
            </a:r>
            <a:r>
              <a:rPr lang="en-US" sz="2600" dirty="0"/>
              <a:t>work together to establish safe and efficient </a:t>
            </a:r>
            <a:r>
              <a:rPr lang="en-US" sz="2600" dirty="0" smtClean="0"/>
              <a:t>protocols, which </a:t>
            </a:r>
            <a:r>
              <a:rPr lang="en-US" sz="2600" dirty="0"/>
              <a:t>will help to make sure that the </a:t>
            </a:r>
            <a:r>
              <a:rPr lang="en-US" sz="2600" dirty="0" smtClean="0"/>
              <a:t>results are </a:t>
            </a:r>
            <a:r>
              <a:rPr lang="en-US" sz="2600" dirty="0"/>
              <a:t>always accurate.</a:t>
            </a:r>
            <a:endParaRPr lang="en-US" sz="2600" dirty="0"/>
          </a:p>
        </p:txBody>
      </p:sp>
    </p:spTree>
    <p:extLst>
      <p:ext uri="{BB962C8B-B14F-4D97-AF65-F5344CB8AC3E}">
        <p14:creationId xmlns:p14="http://schemas.microsoft.com/office/powerpoint/2010/main" val="35777551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re 1"/>
          <p:cNvSpPr>
            <a:spLocks noGrp="1"/>
          </p:cNvSpPr>
          <p:nvPr>
            <p:ph type="title"/>
          </p:nvPr>
        </p:nvSpPr>
        <p:spPr/>
        <p:txBody>
          <a:bodyPr/>
          <a:lstStyle/>
          <a:p>
            <a:r>
              <a:rPr lang="en-US" dirty="0" smtClean="0"/>
              <a:t>Discussion Questions</a:t>
            </a:r>
            <a:endParaRPr lang="fr-CA" dirty="0" smtClean="0"/>
          </a:p>
        </p:txBody>
      </p:sp>
      <p:sp>
        <p:nvSpPr>
          <p:cNvPr id="2" name="Content Placeholder 1"/>
          <p:cNvSpPr>
            <a:spLocks noGrp="1"/>
          </p:cNvSpPr>
          <p:nvPr>
            <p:ph idx="1"/>
          </p:nvPr>
        </p:nvSpPr>
        <p:spPr>
          <a:xfrm>
            <a:off x="457200" y="1828800"/>
            <a:ext cx="8229600" cy="4221162"/>
          </a:xfrm>
        </p:spPr>
        <p:txBody>
          <a:bodyPr>
            <a:normAutofit lnSpcReduction="10000"/>
          </a:bodyPr>
          <a:lstStyle/>
          <a:p>
            <a:pPr marL="0">
              <a:spcBef>
                <a:spcPts val="1920"/>
              </a:spcBef>
            </a:pPr>
            <a:r>
              <a:rPr lang="en-US" sz="2800" dirty="0"/>
              <a:t>Thinking about </a:t>
            </a:r>
            <a:r>
              <a:rPr lang="en-US" sz="2800" dirty="0" smtClean="0"/>
              <a:t>the different BMD measurement modalities, discuss the pros and cons of each. </a:t>
            </a:r>
            <a:endParaRPr lang="en-US" sz="2800" dirty="0"/>
          </a:p>
          <a:p>
            <a:r>
              <a:rPr lang="en-US" sz="2800" dirty="0" smtClean="0"/>
              <a:t>Discuss why </a:t>
            </a:r>
            <a:r>
              <a:rPr lang="en-US" sz="2800" dirty="0" smtClean="0"/>
              <a:t>t</a:t>
            </a:r>
            <a:r>
              <a:rPr lang="en-US" sz="2800" dirty="0" smtClean="0"/>
              <a:t>he </a:t>
            </a:r>
            <a:r>
              <a:rPr lang="en-US" sz="2800" dirty="0"/>
              <a:t>choice between fan-beam and pencil-beam technology is an important consideration when a radiology department develops protocols or purchases equipment for pediatric bone densitometry.</a:t>
            </a:r>
            <a:endParaRPr lang="en-US" sz="2800" dirty="0">
              <a:latin typeface="Calibri" charset="0"/>
            </a:endParaRPr>
          </a:p>
          <a:p>
            <a:pPr marL="0">
              <a:spcBef>
                <a:spcPts val="1920"/>
              </a:spcBef>
            </a:pPr>
            <a:r>
              <a:rPr lang="en-US" sz="2800" dirty="0" smtClean="0"/>
              <a:t>Discuss some reasons why DXA </a:t>
            </a:r>
            <a:r>
              <a:rPr lang="en-US" sz="2800" dirty="0"/>
              <a:t>is the most widely used method for measuring pediatric BMD and pediatric skeletal strength in clinical settings. </a:t>
            </a:r>
            <a:endParaRPr lang="en-US" dirty="0" smtClean="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9525"/>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163683"/>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4" name="Picture 2" descr="O:\Academic\DRs in the Classroom\PtInfo_header.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287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Normal Skeletal Development</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Osteogenesis and ossification are terms that </a:t>
            </a:r>
            <a:r>
              <a:rPr lang="en-US" sz="2600" dirty="0" smtClean="0">
                <a:latin typeface="Calibri" charset="0"/>
              </a:rPr>
              <a:t>describe bone </a:t>
            </a:r>
            <a:r>
              <a:rPr lang="en-US" sz="2600" dirty="0">
                <a:latin typeface="Calibri" charset="0"/>
              </a:rPr>
              <a:t>formation and growth. Bones formed </a:t>
            </a:r>
            <a:r>
              <a:rPr lang="en-US" sz="2600" dirty="0" smtClean="0">
                <a:latin typeface="Calibri" charset="0"/>
              </a:rPr>
              <a:t>using intramembranous </a:t>
            </a:r>
            <a:r>
              <a:rPr lang="en-US" sz="2600" dirty="0">
                <a:latin typeface="Calibri" charset="0"/>
              </a:rPr>
              <a:t>ossification include the flat </a:t>
            </a:r>
            <a:r>
              <a:rPr lang="en-US" sz="2600" dirty="0" smtClean="0">
                <a:latin typeface="Calibri" charset="0"/>
              </a:rPr>
              <a:t>bones of </a:t>
            </a:r>
            <a:r>
              <a:rPr lang="en-US" sz="2600" dirty="0">
                <a:latin typeface="Calibri" charset="0"/>
              </a:rPr>
              <a:t>the skull and a small number of irregular </a:t>
            </a:r>
            <a:r>
              <a:rPr lang="en-US" sz="2600" dirty="0" smtClean="0">
                <a:latin typeface="Calibri" charset="0"/>
              </a:rPr>
              <a:t>bones known as intramembranous bones. </a:t>
            </a:r>
            <a:r>
              <a:rPr lang="en-US" sz="2800" dirty="0"/>
              <a:t>The other bones of </a:t>
            </a:r>
            <a:r>
              <a:rPr lang="en-US" sz="2800" dirty="0" smtClean="0"/>
              <a:t>the skeleton </a:t>
            </a:r>
            <a:r>
              <a:rPr lang="en-US" sz="2800" dirty="0"/>
              <a:t>are formed by </a:t>
            </a:r>
            <a:r>
              <a:rPr lang="en-US" sz="2800" dirty="0" smtClean="0"/>
              <a:t>endochondral ossification, which </a:t>
            </a:r>
            <a:r>
              <a:rPr lang="en-US" sz="2800" dirty="0"/>
              <a:t>replaces hyaline </a:t>
            </a:r>
            <a:r>
              <a:rPr lang="en-US" sz="2800" dirty="0" smtClean="0"/>
              <a:t>cartilage with </a:t>
            </a:r>
            <a:r>
              <a:rPr lang="en-US" sz="2800" dirty="0"/>
              <a:t>bony </a:t>
            </a:r>
            <a:r>
              <a:rPr lang="en-US" sz="2800" dirty="0" smtClean="0"/>
              <a:t>tissue. During </a:t>
            </a:r>
            <a:r>
              <a:rPr lang="en-US" sz="2800" dirty="0"/>
              <a:t>fetal development the </a:t>
            </a:r>
            <a:r>
              <a:rPr lang="en-US" sz="2800" dirty="0" smtClean="0"/>
              <a:t>skeletal pattern </a:t>
            </a:r>
            <a:r>
              <a:rPr lang="en-US" sz="2800" dirty="0"/>
              <a:t>is formed into a model made of cartilage</a:t>
            </a:r>
            <a:r>
              <a:rPr lang="en-US" sz="2800" dirty="0" smtClean="0"/>
              <a:t>. Endochondral ossification </a:t>
            </a:r>
            <a:r>
              <a:rPr lang="en-US" sz="2800" dirty="0"/>
              <a:t>begins about 12 weeks </a:t>
            </a:r>
            <a:r>
              <a:rPr lang="en-US" sz="2800" dirty="0" smtClean="0"/>
              <a:t>after conception </a:t>
            </a:r>
            <a:r>
              <a:rPr lang="en-US" sz="2800" dirty="0"/>
              <a:t>and the hyaline cartilage model begins </a:t>
            </a:r>
            <a:r>
              <a:rPr lang="en-US" sz="2800" dirty="0" smtClean="0"/>
              <a:t>to change </a:t>
            </a:r>
            <a:r>
              <a:rPr lang="en-US" sz="2800" dirty="0"/>
              <a:t>into bone.</a:t>
            </a:r>
            <a:endParaRPr lang="en-US" sz="2600" dirty="0">
              <a:latin typeface="Calibri" charset="0"/>
            </a:endParaRPr>
          </a:p>
        </p:txBody>
      </p:sp>
    </p:spTree>
    <p:extLst>
      <p:ext uri="{BB962C8B-B14F-4D97-AF65-F5344CB8AC3E}">
        <p14:creationId xmlns:p14="http://schemas.microsoft.com/office/powerpoint/2010/main" val="309677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Normal Skeletal Development</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 long bones grow in length using </a:t>
            </a:r>
            <a:r>
              <a:rPr lang="en-US" sz="2600" dirty="0" smtClean="0">
                <a:latin typeface="Calibri" charset="0"/>
              </a:rPr>
              <a:t>specialized bone </a:t>
            </a:r>
            <a:r>
              <a:rPr lang="en-US" sz="2600" dirty="0">
                <a:latin typeface="Calibri" charset="0"/>
              </a:rPr>
              <a:t>cells called prechondrocytes in the </a:t>
            </a:r>
            <a:r>
              <a:rPr lang="en-US" sz="2600" dirty="0" smtClean="0">
                <a:latin typeface="Calibri" charset="0"/>
              </a:rPr>
              <a:t>epiphyseal (growth</a:t>
            </a:r>
            <a:r>
              <a:rPr lang="en-US" sz="2600" dirty="0">
                <a:latin typeface="Calibri" charset="0"/>
              </a:rPr>
              <a:t>) plates. The prechondrocytes separate </a:t>
            </a:r>
            <a:r>
              <a:rPr lang="en-US" sz="2600" dirty="0" smtClean="0">
                <a:latin typeface="Calibri" charset="0"/>
              </a:rPr>
              <a:t>into groups </a:t>
            </a:r>
            <a:r>
              <a:rPr lang="en-US" sz="2600" dirty="0">
                <a:latin typeface="Calibri" charset="0"/>
              </a:rPr>
              <a:t>of </a:t>
            </a:r>
            <a:r>
              <a:rPr lang="en-US" sz="2600" dirty="0" smtClean="0">
                <a:latin typeface="Calibri" charset="0"/>
              </a:rPr>
              <a:t>proliferative and </a:t>
            </a:r>
            <a:r>
              <a:rPr lang="en-US" sz="2600" dirty="0">
                <a:latin typeface="Calibri" charset="0"/>
              </a:rPr>
              <a:t>then hypertrophic </a:t>
            </a:r>
            <a:r>
              <a:rPr lang="en-US" sz="2600" dirty="0" smtClean="0">
                <a:latin typeface="Calibri" charset="0"/>
              </a:rPr>
              <a:t>chondrocytes. Chondrocytes </a:t>
            </a:r>
            <a:r>
              <a:rPr lang="en-US" sz="2600" dirty="0">
                <a:latin typeface="Calibri" charset="0"/>
              </a:rPr>
              <a:t>are tiny cells that </a:t>
            </a:r>
            <a:r>
              <a:rPr lang="en-US" sz="2600" dirty="0" smtClean="0">
                <a:latin typeface="Calibri" charset="0"/>
              </a:rPr>
              <a:t>produce the </a:t>
            </a:r>
            <a:r>
              <a:rPr lang="en-US" sz="2600" dirty="0">
                <a:latin typeface="Calibri" charset="0"/>
              </a:rPr>
              <a:t>components of </a:t>
            </a:r>
            <a:r>
              <a:rPr lang="en-US" sz="2600" dirty="0" smtClean="0">
                <a:latin typeface="Calibri" charset="0"/>
              </a:rPr>
              <a:t>cartilage. Prechondrocytes are resting </a:t>
            </a:r>
            <a:r>
              <a:rPr lang="en-US" sz="2600" dirty="0">
                <a:latin typeface="Calibri" charset="0"/>
              </a:rPr>
              <a:t>cells that line up in </a:t>
            </a:r>
            <a:r>
              <a:rPr lang="en-US" sz="2600" dirty="0" smtClean="0">
                <a:latin typeface="Calibri" charset="0"/>
              </a:rPr>
              <a:t>the epiphyseal </a:t>
            </a:r>
            <a:r>
              <a:rPr lang="en-US" sz="2600" dirty="0">
                <a:latin typeface="Calibri" charset="0"/>
              </a:rPr>
              <a:t>plate. </a:t>
            </a:r>
            <a:r>
              <a:rPr lang="en-US" sz="2600" dirty="0" smtClean="0">
                <a:latin typeface="Calibri" charset="0"/>
              </a:rPr>
              <a:t>They are </a:t>
            </a:r>
            <a:r>
              <a:rPr lang="en-US" sz="2600" dirty="0">
                <a:latin typeface="Calibri" charset="0"/>
              </a:rPr>
              <a:t>critical to orienting the bone-making cells and </a:t>
            </a:r>
            <a:r>
              <a:rPr lang="en-US" sz="2600" dirty="0" smtClean="0">
                <a:latin typeface="Calibri" charset="0"/>
              </a:rPr>
              <a:t>providing unidirectional </a:t>
            </a:r>
            <a:r>
              <a:rPr lang="en-US" sz="2600" dirty="0">
                <a:latin typeface="Calibri" charset="0"/>
              </a:rPr>
              <a:t>bone </a:t>
            </a:r>
            <a:r>
              <a:rPr lang="en-US" sz="2600" dirty="0" smtClean="0">
                <a:latin typeface="Calibri" charset="0"/>
              </a:rPr>
              <a:t>growth. During </a:t>
            </a:r>
            <a:r>
              <a:rPr lang="en-US" sz="2600" dirty="0">
                <a:latin typeface="Calibri" charset="0"/>
              </a:rPr>
              <a:t>the </a:t>
            </a:r>
            <a:r>
              <a:rPr lang="en-US" sz="2600" dirty="0" smtClean="0">
                <a:latin typeface="Calibri" charset="0"/>
              </a:rPr>
              <a:t>proliferative phase</a:t>
            </a:r>
            <a:r>
              <a:rPr lang="en-US" sz="2600" dirty="0">
                <a:latin typeface="Calibri" charset="0"/>
              </a:rPr>
              <a:t>, the chondrocytes divide, which </a:t>
            </a:r>
            <a:r>
              <a:rPr lang="en-US" sz="2600" dirty="0" smtClean="0">
                <a:latin typeface="Calibri" charset="0"/>
              </a:rPr>
              <a:t>creates more </a:t>
            </a:r>
            <a:r>
              <a:rPr lang="en-US" sz="2600" dirty="0">
                <a:latin typeface="Calibri" charset="0"/>
              </a:rPr>
              <a:t>bone cells, and synthesize.</a:t>
            </a:r>
            <a:endParaRPr lang="en-US" sz="2600" dirty="0">
              <a:latin typeface="Calibri" charset="0"/>
            </a:endParaRPr>
          </a:p>
        </p:txBody>
      </p:sp>
    </p:spTree>
    <p:extLst>
      <p:ext uri="{BB962C8B-B14F-4D97-AF65-F5344CB8AC3E}">
        <p14:creationId xmlns:p14="http://schemas.microsoft.com/office/powerpoint/2010/main" val="1425392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Normal Skeletal Development</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When the chondrocytes synthesize, they </a:t>
            </a:r>
            <a:r>
              <a:rPr lang="en-US" sz="2600" dirty="0" smtClean="0">
                <a:latin typeface="Calibri" charset="0"/>
              </a:rPr>
              <a:t>excrete bony matrix </a:t>
            </a:r>
            <a:r>
              <a:rPr lang="en-US" sz="2600" dirty="0">
                <a:latin typeface="Calibri" charset="0"/>
              </a:rPr>
              <a:t>proteins. These cells then reach a </a:t>
            </a:r>
            <a:r>
              <a:rPr lang="en-US" sz="2600" dirty="0" smtClean="0">
                <a:latin typeface="Calibri" charset="0"/>
              </a:rPr>
              <a:t>limit in </a:t>
            </a:r>
            <a:r>
              <a:rPr lang="en-US" sz="2600" dirty="0">
                <a:latin typeface="Calibri" charset="0"/>
              </a:rPr>
              <a:t>their ability to replicate and become </a:t>
            </a:r>
            <a:r>
              <a:rPr lang="en-US" sz="2600" dirty="0" smtClean="0">
                <a:latin typeface="Calibri" charset="0"/>
              </a:rPr>
              <a:t>hypertrophic. At </a:t>
            </a:r>
            <a:r>
              <a:rPr lang="en-US" sz="2600" dirty="0">
                <a:latin typeface="Calibri" charset="0"/>
              </a:rPr>
              <a:t>this phase the cells become larger, have a </a:t>
            </a:r>
            <a:r>
              <a:rPr lang="en-US" sz="2600" dirty="0" smtClean="0">
                <a:latin typeface="Calibri" charset="0"/>
              </a:rPr>
              <a:t>round appearance</a:t>
            </a:r>
            <a:r>
              <a:rPr lang="en-US" sz="2600" dirty="0">
                <a:latin typeface="Calibri" charset="0"/>
              </a:rPr>
              <a:t>, and increase in calcium </a:t>
            </a:r>
            <a:r>
              <a:rPr lang="en-US" sz="2600" dirty="0" smtClean="0">
                <a:latin typeface="Calibri" charset="0"/>
              </a:rPr>
              <a:t>concentration, which </a:t>
            </a:r>
            <a:r>
              <a:rPr lang="en-US" sz="2600" dirty="0">
                <a:latin typeface="Calibri" charset="0"/>
              </a:rPr>
              <a:t>causes </a:t>
            </a:r>
            <a:r>
              <a:rPr lang="en-US" sz="2600" dirty="0" smtClean="0">
                <a:latin typeface="Calibri" charset="0"/>
              </a:rPr>
              <a:t>mineralization. The </a:t>
            </a:r>
            <a:r>
              <a:rPr lang="en-US" sz="2600" dirty="0">
                <a:latin typeface="Calibri" charset="0"/>
              </a:rPr>
              <a:t>epiphysis </a:t>
            </a:r>
            <a:r>
              <a:rPr lang="en-US" sz="2600" dirty="0" smtClean="0">
                <a:latin typeface="Calibri" charset="0"/>
              </a:rPr>
              <a:t>continues to </a:t>
            </a:r>
            <a:r>
              <a:rPr lang="en-US" sz="2600" dirty="0">
                <a:latin typeface="Calibri" charset="0"/>
              </a:rPr>
              <a:t>grow cartilage using mitosis, and osteoblasts </a:t>
            </a:r>
            <a:r>
              <a:rPr lang="en-US" sz="2600" dirty="0" smtClean="0">
                <a:latin typeface="Calibri" charset="0"/>
              </a:rPr>
              <a:t>form bone </a:t>
            </a:r>
            <a:r>
              <a:rPr lang="en-US" sz="2600" dirty="0">
                <a:latin typeface="Calibri" charset="0"/>
              </a:rPr>
              <a:t>in this area by ossifying the </a:t>
            </a:r>
            <a:r>
              <a:rPr lang="en-US" sz="2600" dirty="0" smtClean="0">
                <a:latin typeface="Calibri" charset="0"/>
              </a:rPr>
              <a:t>matrix. This process continues </a:t>
            </a:r>
            <a:r>
              <a:rPr lang="en-US" sz="2600" dirty="0">
                <a:latin typeface="Calibri" charset="0"/>
              </a:rPr>
              <a:t>from age 20 to about 25 years, when </a:t>
            </a:r>
            <a:r>
              <a:rPr lang="en-US" sz="2600" dirty="0" smtClean="0">
                <a:latin typeface="Calibri" charset="0"/>
              </a:rPr>
              <a:t>the epiphyseal </a:t>
            </a:r>
            <a:r>
              <a:rPr lang="en-US" sz="2600" dirty="0">
                <a:latin typeface="Calibri" charset="0"/>
              </a:rPr>
              <a:t>plate completely ossifies and bone </a:t>
            </a:r>
            <a:r>
              <a:rPr lang="en-US" sz="2600" dirty="0" smtClean="0">
                <a:latin typeface="Calibri" charset="0"/>
              </a:rPr>
              <a:t>lengths reach </a:t>
            </a:r>
            <a:r>
              <a:rPr lang="en-US" sz="2600" dirty="0">
                <a:latin typeface="Calibri" charset="0"/>
              </a:rPr>
              <a:t>their </a:t>
            </a:r>
            <a:r>
              <a:rPr lang="en-US" sz="2600" dirty="0" smtClean="0">
                <a:latin typeface="Calibri" charset="0"/>
              </a:rPr>
              <a:t>maximum.</a:t>
            </a:r>
            <a:endParaRPr lang="en-US" sz="2600" dirty="0">
              <a:latin typeface="Calibri" charset="0"/>
            </a:endParaRPr>
          </a:p>
        </p:txBody>
      </p:sp>
    </p:spTree>
    <p:extLst>
      <p:ext uri="{BB962C8B-B14F-4D97-AF65-F5344CB8AC3E}">
        <p14:creationId xmlns:p14="http://schemas.microsoft.com/office/powerpoint/2010/main" val="4005362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2897</TotalTime>
  <Words>5343</Words>
  <Application>Microsoft Office PowerPoint</Application>
  <PresentationFormat>On-screen Show (4:3)</PresentationFormat>
  <Paragraphs>180</Paragraphs>
  <Slides>64</Slides>
  <Notes>36</Notes>
  <HiddenSlides>0</HiddenSlides>
  <MMClips>0</MMClips>
  <ScaleCrop>false</ScaleCrop>
  <HeadingPairs>
    <vt:vector size="4" baseType="variant">
      <vt:variant>
        <vt:lpstr>Theme</vt:lpstr>
      </vt:variant>
      <vt:variant>
        <vt:i4>2</vt:i4>
      </vt:variant>
      <vt:variant>
        <vt:lpstr>Slide Titles</vt:lpstr>
      </vt:variant>
      <vt:variant>
        <vt:i4>64</vt:i4>
      </vt:variant>
    </vt:vector>
  </HeadingPairs>
  <TitlesOfParts>
    <vt:vector size="66" baseType="lpstr">
      <vt:lpstr>DR12Classrm_Template</vt:lpstr>
      <vt:lpstr>1_Office Theme</vt:lpstr>
      <vt:lpstr>Pediatric Bone Densitometry</vt:lpstr>
      <vt:lpstr>Instructions:</vt:lpstr>
      <vt:lpstr>Introduction</vt:lpstr>
      <vt:lpstr>Pediatric Skeletal Development</vt:lpstr>
      <vt:lpstr>Skeletal Anatomy</vt:lpstr>
      <vt:lpstr>Skeletal Anatomy</vt:lpstr>
      <vt:lpstr>Normal Skeletal Development</vt:lpstr>
      <vt:lpstr>Normal Skeletal Development</vt:lpstr>
      <vt:lpstr>Normal Skeletal Development</vt:lpstr>
      <vt:lpstr>Normal Skeletal Development</vt:lpstr>
      <vt:lpstr>Wolff Law</vt:lpstr>
      <vt:lpstr>Bone Mineral Density</vt:lpstr>
      <vt:lpstr>Abnormal Skeletal Development</vt:lpstr>
      <vt:lpstr>Weight-bearing Activity</vt:lpstr>
      <vt:lpstr>Nutrition</vt:lpstr>
      <vt:lpstr>Nutrition</vt:lpstr>
      <vt:lpstr>Musculoskeletal Disorders</vt:lpstr>
      <vt:lpstr>Musculoskeletal Disorders</vt:lpstr>
      <vt:lpstr>Hormonal Status</vt:lpstr>
      <vt:lpstr>Hormonal Status</vt:lpstr>
      <vt:lpstr>Chronic Medical Conditions</vt:lpstr>
      <vt:lpstr>Chronic Medical Conditions</vt:lpstr>
      <vt:lpstr>Chronic Medical Conditions</vt:lpstr>
      <vt:lpstr>Pediatric Skeletal Health Assessment</vt:lpstr>
      <vt:lpstr>Methods</vt:lpstr>
      <vt:lpstr>How DXA Works</vt:lpstr>
      <vt:lpstr>How DXA Works</vt:lpstr>
      <vt:lpstr>How DXA Works</vt:lpstr>
      <vt:lpstr>How DXA Works</vt:lpstr>
      <vt:lpstr>How DXA Works</vt:lpstr>
      <vt:lpstr>Advantages of DXA</vt:lpstr>
      <vt:lpstr>Advantages of DXA</vt:lpstr>
      <vt:lpstr>Advantages of DXA</vt:lpstr>
      <vt:lpstr>Disadvantages of DXA</vt:lpstr>
      <vt:lpstr>Disadvantages of DXA</vt:lpstr>
      <vt:lpstr>Quantitative Computed Tomography</vt:lpstr>
      <vt:lpstr>How QCT Works</vt:lpstr>
      <vt:lpstr>How QCT Works</vt:lpstr>
      <vt:lpstr>Cortical pQCT</vt:lpstr>
      <vt:lpstr>How QCT Works</vt:lpstr>
      <vt:lpstr>How QCT Works</vt:lpstr>
      <vt:lpstr>pQCT Images</vt:lpstr>
      <vt:lpstr>Use of QCT for Pediatric Patients</vt:lpstr>
      <vt:lpstr>Use of QCT for Pediatric Patients</vt:lpstr>
      <vt:lpstr>Quantitative Ultrasound</vt:lpstr>
      <vt:lpstr>How Quantitative Ultrasound Works</vt:lpstr>
      <vt:lpstr>QUS in the Pediatric Population</vt:lpstr>
      <vt:lpstr>QUS in the Pediatric Population</vt:lpstr>
      <vt:lpstr>QUS in the Pediatric Population</vt:lpstr>
      <vt:lpstr>Use of BMD in Pediatric Patients</vt:lpstr>
      <vt:lpstr>Use of BMD in Pediatric Patients</vt:lpstr>
      <vt:lpstr>Choosing a BMD Measurement Modality</vt:lpstr>
      <vt:lpstr>Recommendations for Pediatric Skeletal Measurement</vt:lpstr>
      <vt:lpstr>Interpretation of Pediatric Skeletal Measurement</vt:lpstr>
      <vt:lpstr>Interpretation of Pediatric Skeletal Measurement</vt:lpstr>
      <vt:lpstr>Diagnosis</vt:lpstr>
      <vt:lpstr>Risks of Pediatric DXA</vt:lpstr>
      <vt:lpstr>Risks of Pediatric DXA</vt:lpstr>
      <vt:lpstr>Benefits of Pediatric DXA</vt:lpstr>
      <vt:lpstr>Benefits of Pediatric DXA</vt:lpstr>
      <vt:lpstr>Conclusion</vt:lpstr>
      <vt:lpstr>Conclusion</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Sharon Krein</cp:lastModifiedBy>
  <cp:revision>33</cp:revision>
  <dcterms:created xsi:type="dcterms:W3CDTF">2012-06-14T20:52:08Z</dcterms:created>
  <dcterms:modified xsi:type="dcterms:W3CDTF">2012-10-17T17:45:45Z</dcterms:modified>
</cp:coreProperties>
</file>