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57"/>
  </p:notesMasterIdLst>
  <p:sldIdLst>
    <p:sldId id="256" r:id="rId3"/>
    <p:sldId id="258" r:id="rId4"/>
    <p:sldId id="257"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259" r:id="rId55"/>
    <p:sldId id="260" r:id="rId5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11" autoAdjust="0"/>
    <p:restoredTop sz="94660"/>
  </p:normalViewPr>
  <p:slideViewPr>
    <p:cSldViewPr>
      <p:cViewPr>
        <p:scale>
          <a:sx n="100" d="100"/>
          <a:sy n="100" d="100"/>
        </p:scale>
        <p:origin x="-858" y="-21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108F9C24-085F-1F40-BCD7-32AF9AC3FDC2}" type="datetimeFigureOut">
              <a:rPr lang="en-US"/>
              <a:pPr>
                <a:defRPr/>
              </a:pPr>
              <a:t>4/24/2013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9701DBF0-8114-B642-B234-A12A57A9B9A9}" type="slidenum">
              <a:rPr lang="en-US"/>
              <a:pPr>
                <a:defRPr/>
              </a:pPr>
              <a:t>‹#›</a:t>
            </a:fld>
            <a:endParaRPr lang="en-US" dirty="0"/>
          </a:p>
        </p:txBody>
      </p:sp>
    </p:spTree>
    <p:extLst>
      <p:ext uri="{BB962C8B-B14F-4D97-AF65-F5344CB8AC3E}">
        <p14:creationId xmlns:p14="http://schemas.microsoft.com/office/powerpoint/2010/main" val="367699441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fontAlgn="base">
      <a:spcBef>
        <a:spcPct val="30000"/>
      </a:spcBef>
      <a:spcAft>
        <a:spcPct val="0"/>
      </a:spcAft>
      <a:defRPr sz="1200" kern="1200">
        <a:solidFill>
          <a:schemeClr val="tx1"/>
        </a:solidFill>
        <a:latin typeface="+mn-lt"/>
        <a:ea typeface="ＭＳ Ｐゴシック" charset="0"/>
        <a:cs typeface="+mn-cs"/>
      </a:defRPr>
    </a:lvl2pPr>
    <a:lvl3pPr marL="914400" algn="l" rtl="0" fontAlgn="base">
      <a:spcBef>
        <a:spcPct val="30000"/>
      </a:spcBef>
      <a:spcAft>
        <a:spcPct val="0"/>
      </a:spcAft>
      <a:defRPr sz="1200" kern="1200">
        <a:solidFill>
          <a:schemeClr val="tx1"/>
        </a:solidFill>
        <a:latin typeface="+mn-lt"/>
        <a:ea typeface="ＭＳ Ｐゴシック" charset="0"/>
        <a:cs typeface="+mn-cs"/>
      </a:defRPr>
    </a:lvl3pPr>
    <a:lvl4pPr marL="1371600" algn="l" rtl="0" fontAlgn="base">
      <a:spcBef>
        <a:spcPct val="30000"/>
      </a:spcBef>
      <a:spcAft>
        <a:spcPct val="0"/>
      </a:spcAft>
      <a:defRPr sz="1200" kern="1200">
        <a:solidFill>
          <a:schemeClr val="tx1"/>
        </a:solidFill>
        <a:latin typeface="+mn-lt"/>
        <a:ea typeface="ＭＳ Ｐゴシック" charset="0"/>
        <a:cs typeface="+mn-cs"/>
      </a:defRPr>
    </a:lvl4pPr>
    <a:lvl5pPr marL="1828800" algn="l" rtl="0" fontAlgn="base">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DC67DA-C671-4241-8953-B45CD257F48E}" type="slidenum">
              <a:rPr lang="en-US">
                <a:solidFill>
                  <a:prstClr val="black"/>
                </a:solidFill>
              </a:rPr>
              <a:pPr/>
              <a:t>2</a:t>
            </a:fld>
            <a:endParaRPr lang="en-US" dirty="0">
              <a:solidFill>
                <a:prstClr val="black"/>
              </a:solidFill>
            </a:endParaRPr>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DC67DA-C671-4241-8953-B45CD257F48E}" type="slidenum">
              <a:rPr lang="en-US"/>
              <a:pPr/>
              <a:t>53</a:t>
            </a:fld>
            <a:endParaRPr lang="en-US" dirty="0"/>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5410200" cy="2209800"/>
          </a:xfrm>
        </p:spPr>
        <p:txBody>
          <a:bodyPr>
            <a:noAutofit/>
          </a:bodyPr>
          <a:lstStyle>
            <a:lvl1pPr>
              <a:defRPr sz="6000" b="1">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267200"/>
            <a:ext cx="5410200" cy="1752600"/>
          </a:xfrm>
        </p:spPr>
        <p:txBody>
          <a:bodyPr/>
          <a:lstStyle>
            <a:lvl1pPr marL="0" indent="0" algn="ctr">
              <a:buNone/>
              <a:defRPr>
                <a:solidFill>
                  <a:srgbClr val="7F7F7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17354671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A279C21-7482-7047-B65B-8E33D2433AA7}" type="datetimeFigureOut">
              <a:rPr lang="en-US"/>
              <a:pPr>
                <a:defRPr/>
              </a:pPr>
              <a:t>4/24/2013</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740F2088-9650-5942-B21E-21ABBDCF76AD}" type="slidenum">
              <a:rPr lang="en-US"/>
              <a:pPr>
                <a:defRPr/>
              </a:pPr>
              <a:t>‹#›</a:t>
            </a:fld>
            <a:endParaRPr lang="en-US" dirty="0"/>
          </a:p>
        </p:txBody>
      </p:sp>
    </p:spTree>
    <p:extLst>
      <p:ext uri="{BB962C8B-B14F-4D97-AF65-F5344CB8AC3E}">
        <p14:creationId xmlns:p14="http://schemas.microsoft.com/office/powerpoint/2010/main" val="585584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3F1C837-53F8-CF41-9E27-24D2DDB7F399}" type="datetimeFigureOut">
              <a:rPr lang="en-US"/>
              <a:pPr>
                <a:defRPr/>
              </a:pPr>
              <a:t>4/24/2013</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9E38B83-24F6-4C4B-BAA7-DE8D43C47947}" type="slidenum">
              <a:rPr lang="en-US"/>
              <a:pPr>
                <a:defRPr/>
              </a:pPr>
              <a:t>‹#›</a:t>
            </a:fld>
            <a:endParaRPr lang="en-US" dirty="0"/>
          </a:p>
        </p:txBody>
      </p:sp>
    </p:spTree>
    <p:extLst>
      <p:ext uri="{BB962C8B-B14F-4D97-AF65-F5344CB8AC3E}">
        <p14:creationId xmlns:p14="http://schemas.microsoft.com/office/powerpoint/2010/main" val="181101963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7" descr="EssentialEd_ASRT_wav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04800" y="5791200"/>
            <a:ext cx="3505200"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1828800"/>
            <a:ext cx="7772400" cy="1828800"/>
          </a:xfrm>
        </p:spPr>
        <p:txBody>
          <a:bodyPr>
            <a:noAutofit/>
          </a:bodyPr>
          <a:lstStyle>
            <a:lvl1pPr>
              <a:defRPr sz="6000" b="1">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7F7F7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25318962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4C8DE79-7648-4E47-8400-5FCF8CC1A41F}" type="datetimeFigureOut">
              <a:rPr lang="en-US"/>
              <a:pPr>
                <a:defRPr/>
              </a:pPr>
              <a:t>4/24/2013</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7ADE439-3F96-0749-AA2D-471BB6901BBD}" type="slidenum">
              <a:rPr lang="en-US"/>
              <a:pPr>
                <a:defRPr/>
              </a:pPr>
              <a:t>‹#›</a:t>
            </a:fld>
            <a:endParaRPr lang="en-US" dirty="0"/>
          </a:p>
        </p:txBody>
      </p:sp>
    </p:spTree>
    <p:extLst>
      <p:ext uri="{BB962C8B-B14F-4D97-AF65-F5344CB8AC3E}">
        <p14:creationId xmlns:p14="http://schemas.microsoft.com/office/powerpoint/2010/main" val="351685528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06BADF9-CCE5-3749-8D7E-301D535F854E}" type="datetimeFigureOut">
              <a:rPr lang="en-US"/>
              <a:pPr>
                <a:defRPr/>
              </a:pPr>
              <a:t>4/24/2013</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BD03E963-F064-FB4B-A0A1-75C8F775819F}" type="slidenum">
              <a:rPr lang="en-US"/>
              <a:pPr>
                <a:defRPr/>
              </a:pPr>
              <a:t>‹#›</a:t>
            </a:fld>
            <a:endParaRPr lang="en-US" dirty="0"/>
          </a:p>
        </p:txBody>
      </p:sp>
    </p:spTree>
    <p:extLst>
      <p:ext uri="{BB962C8B-B14F-4D97-AF65-F5344CB8AC3E}">
        <p14:creationId xmlns:p14="http://schemas.microsoft.com/office/powerpoint/2010/main" val="177915413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C985046E-6FD2-1641-A09E-C597D0DD7903}" type="datetimeFigureOut">
              <a:rPr lang="en-US"/>
              <a:pPr>
                <a:defRPr/>
              </a:pPr>
              <a:t>4/24/2013</a:t>
            </a:fld>
            <a:endParaRPr lang="en-US" dirty="0"/>
          </a:p>
        </p:txBody>
      </p:sp>
      <p:sp>
        <p:nvSpPr>
          <p:cNvPr id="6" name="Footer Placeholder 5"/>
          <p:cNvSpPr>
            <a:spLocks noGrp="1"/>
          </p:cNvSpPr>
          <p:nvPr>
            <p:ph type="ftr" sz="quarter" idx="11"/>
          </p:nvPr>
        </p:nvSpPr>
        <p:spPr/>
        <p:txBody>
          <a:bodyPr/>
          <a:lstStyle>
            <a:lvl1pPr>
              <a:defRPr i="0"/>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C3A0507A-8288-1943-ACF3-4927BD9143C4}" type="slidenum">
              <a:rPr lang="en-US"/>
              <a:pPr>
                <a:defRPr/>
              </a:pPr>
              <a:t>‹#›</a:t>
            </a:fld>
            <a:endParaRPr lang="en-US" dirty="0"/>
          </a:p>
        </p:txBody>
      </p:sp>
    </p:spTree>
    <p:extLst>
      <p:ext uri="{BB962C8B-B14F-4D97-AF65-F5344CB8AC3E}">
        <p14:creationId xmlns:p14="http://schemas.microsoft.com/office/powerpoint/2010/main" val="1241480851"/>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fld id="{1E09BC49-70B0-F341-AE0D-61DFC73AA0FD}" type="datetimeFigureOut">
              <a:rPr lang="en-US"/>
              <a:pPr>
                <a:defRPr/>
              </a:pPr>
              <a:t>4/24/2013</a:t>
            </a:fld>
            <a:endParaRPr lang="en-US" dirty="0"/>
          </a:p>
        </p:txBody>
      </p:sp>
      <p:sp>
        <p:nvSpPr>
          <p:cNvPr id="8" name="Footer Placeholder 7"/>
          <p:cNvSpPr>
            <a:spLocks noGrp="1"/>
          </p:cNvSpPr>
          <p:nvPr>
            <p:ph type="ftr" sz="quarter" idx="11"/>
          </p:nvPr>
        </p:nvSpPr>
        <p:spPr/>
        <p:txBody>
          <a:bodyPr/>
          <a:lstStyle>
            <a:lvl1pPr>
              <a:defRPr i="0"/>
            </a:lvl1pPr>
          </a:lstStyle>
          <a:p>
            <a:pPr>
              <a:defRPr/>
            </a:pPr>
            <a:endParaRPr lang="en-US" dirty="0"/>
          </a:p>
        </p:txBody>
      </p:sp>
      <p:sp>
        <p:nvSpPr>
          <p:cNvPr id="9" name="Slide Number Placeholder 8"/>
          <p:cNvSpPr>
            <a:spLocks noGrp="1"/>
          </p:cNvSpPr>
          <p:nvPr>
            <p:ph type="sldNum" sz="quarter" idx="12"/>
          </p:nvPr>
        </p:nvSpPr>
        <p:spPr/>
        <p:txBody>
          <a:bodyPr/>
          <a:lstStyle>
            <a:lvl1pPr>
              <a:defRPr/>
            </a:lvl1pPr>
          </a:lstStyle>
          <a:p>
            <a:pPr>
              <a:defRPr/>
            </a:pPr>
            <a:fld id="{CED0FE98-894B-8E47-BAC2-C1B537CF3875}" type="slidenum">
              <a:rPr lang="en-US"/>
              <a:pPr>
                <a:defRPr/>
              </a:pPr>
              <a:t>‹#›</a:t>
            </a:fld>
            <a:endParaRPr lang="en-US" dirty="0"/>
          </a:p>
        </p:txBody>
      </p:sp>
    </p:spTree>
    <p:extLst>
      <p:ext uri="{BB962C8B-B14F-4D97-AF65-F5344CB8AC3E}">
        <p14:creationId xmlns:p14="http://schemas.microsoft.com/office/powerpoint/2010/main" val="373982076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E20FB47A-403B-C146-808C-93DC922DB8D0}" type="datetimeFigureOut">
              <a:rPr lang="en-US"/>
              <a:pPr>
                <a:defRPr/>
              </a:pPr>
              <a:t>4/24/2013</a:t>
            </a:fld>
            <a:endParaRPr lang="en-US" dirty="0"/>
          </a:p>
        </p:txBody>
      </p:sp>
      <p:sp>
        <p:nvSpPr>
          <p:cNvPr id="4" name="Footer Placeholder 3"/>
          <p:cNvSpPr>
            <a:spLocks noGrp="1"/>
          </p:cNvSpPr>
          <p:nvPr>
            <p:ph type="ftr" sz="quarter" idx="11"/>
          </p:nvPr>
        </p:nvSpPr>
        <p:spPr/>
        <p:txBody>
          <a:bodyPr/>
          <a:lstStyle>
            <a:lvl1pPr>
              <a:defRPr i="0"/>
            </a:lvl1pPr>
          </a:lstStyle>
          <a:p>
            <a:pPr>
              <a:defRPr/>
            </a:pPr>
            <a:endParaRPr lang="en-US" dirty="0"/>
          </a:p>
        </p:txBody>
      </p:sp>
      <p:sp>
        <p:nvSpPr>
          <p:cNvPr id="5" name="Slide Number Placeholder 4"/>
          <p:cNvSpPr>
            <a:spLocks noGrp="1"/>
          </p:cNvSpPr>
          <p:nvPr>
            <p:ph type="sldNum" sz="quarter" idx="12"/>
          </p:nvPr>
        </p:nvSpPr>
        <p:spPr/>
        <p:txBody>
          <a:bodyPr/>
          <a:lstStyle>
            <a:lvl1pPr>
              <a:defRPr/>
            </a:lvl1pPr>
          </a:lstStyle>
          <a:p>
            <a:pPr>
              <a:defRPr/>
            </a:pPr>
            <a:fld id="{EE2431D7-C6F9-DD4F-BC46-765332900D33}" type="slidenum">
              <a:rPr lang="en-US"/>
              <a:pPr>
                <a:defRPr/>
              </a:pPr>
              <a:t>‹#›</a:t>
            </a:fld>
            <a:endParaRPr lang="en-US" dirty="0"/>
          </a:p>
        </p:txBody>
      </p:sp>
    </p:spTree>
    <p:extLst>
      <p:ext uri="{BB962C8B-B14F-4D97-AF65-F5344CB8AC3E}">
        <p14:creationId xmlns:p14="http://schemas.microsoft.com/office/powerpoint/2010/main" val="2219904179"/>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D671A2DD-5E3E-314C-B3EE-FD63AD4EDBFC}" type="datetimeFigureOut">
              <a:rPr lang="en-US"/>
              <a:pPr>
                <a:defRPr/>
              </a:pPr>
              <a:t>4/24/2013</a:t>
            </a:fld>
            <a:endParaRPr lang="en-US" dirty="0"/>
          </a:p>
        </p:txBody>
      </p:sp>
      <p:sp>
        <p:nvSpPr>
          <p:cNvPr id="3" name="Footer Placeholder 2"/>
          <p:cNvSpPr>
            <a:spLocks noGrp="1"/>
          </p:cNvSpPr>
          <p:nvPr>
            <p:ph type="ftr" sz="quarter" idx="11"/>
          </p:nvPr>
        </p:nvSpPr>
        <p:spPr/>
        <p:txBody>
          <a:bodyPr/>
          <a:lstStyle>
            <a:lvl1pPr>
              <a:defRPr i="0"/>
            </a:lvl1pPr>
          </a:lstStyle>
          <a:p>
            <a:pPr>
              <a:defRPr/>
            </a:pPr>
            <a:endParaRPr lang="en-US" dirty="0"/>
          </a:p>
        </p:txBody>
      </p:sp>
      <p:sp>
        <p:nvSpPr>
          <p:cNvPr id="4" name="Slide Number Placeholder 3"/>
          <p:cNvSpPr>
            <a:spLocks noGrp="1"/>
          </p:cNvSpPr>
          <p:nvPr>
            <p:ph type="sldNum" sz="quarter" idx="12"/>
          </p:nvPr>
        </p:nvSpPr>
        <p:spPr/>
        <p:txBody>
          <a:bodyPr/>
          <a:lstStyle>
            <a:lvl1pPr>
              <a:defRPr/>
            </a:lvl1pPr>
          </a:lstStyle>
          <a:p>
            <a:pPr>
              <a:defRPr/>
            </a:pPr>
            <a:fld id="{D1648980-ADB2-3D4B-86DD-10C2E4232E3F}" type="slidenum">
              <a:rPr lang="en-US"/>
              <a:pPr>
                <a:defRPr/>
              </a:pPr>
              <a:t>‹#›</a:t>
            </a:fld>
            <a:endParaRPr lang="en-US" dirty="0"/>
          </a:p>
        </p:txBody>
      </p:sp>
    </p:spTree>
    <p:extLst>
      <p:ext uri="{BB962C8B-B14F-4D97-AF65-F5344CB8AC3E}">
        <p14:creationId xmlns:p14="http://schemas.microsoft.com/office/powerpoint/2010/main" val="1773181376"/>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9251CDD5-2650-814B-A45C-4FDAEB2E2200}" type="datetimeFigureOut">
              <a:rPr lang="en-US"/>
              <a:pPr>
                <a:defRPr/>
              </a:pPr>
              <a:t>4/24/2013</a:t>
            </a:fld>
            <a:endParaRPr lang="en-US" dirty="0"/>
          </a:p>
        </p:txBody>
      </p:sp>
      <p:sp>
        <p:nvSpPr>
          <p:cNvPr id="6" name="Footer Placeholder 5"/>
          <p:cNvSpPr>
            <a:spLocks noGrp="1"/>
          </p:cNvSpPr>
          <p:nvPr>
            <p:ph type="ftr" sz="quarter" idx="11"/>
          </p:nvPr>
        </p:nvSpPr>
        <p:spPr/>
        <p:txBody>
          <a:bodyPr/>
          <a:lstStyle>
            <a:lvl1pPr>
              <a:defRPr i="0"/>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AFEE1EF0-C0B0-BF47-B763-122936D34674}" type="slidenum">
              <a:rPr lang="en-US"/>
              <a:pPr>
                <a:defRPr/>
              </a:pPr>
              <a:t>‹#›</a:t>
            </a:fld>
            <a:endParaRPr lang="en-US" dirty="0"/>
          </a:p>
        </p:txBody>
      </p:sp>
    </p:spTree>
    <p:extLst>
      <p:ext uri="{BB962C8B-B14F-4D97-AF65-F5344CB8AC3E}">
        <p14:creationId xmlns:p14="http://schemas.microsoft.com/office/powerpoint/2010/main" val="167761967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CC3C1F2-55BB-8B4F-9C32-7436659741CD}" type="datetimeFigureOut">
              <a:rPr lang="en-US"/>
              <a:pPr>
                <a:defRPr/>
              </a:pPr>
              <a:t>4/24/2013</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136C50D-4DB1-954D-BA62-D57345C96120}" type="slidenum">
              <a:rPr lang="en-US"/>
              <a:pPr>
                <a:defRPr/>
              </a:pPr>
              <a:t>‹#›</a:t>
            </a:fld>
            <a:endParaRPr lang="en-US" dirty="0"/>
          </a:p>
        </p:txBody>
      </p:sp>
    </p:spTree>
    <p:extLst>
      <p:ext uri="{BB962C8B-B14F-4D97-AF65-F5344CB8AC3E}">
        <p14:creationId xmlns:p14="http://schemas.microsoft.com/office/powerpoint/2010/main" val="2446558785"/>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198E292D-569C-9E4B-B4F0-16E41F4F55A8}" type="datetimeFigureOut">
              <a:rPr lang="en-US"/>
              <a:pPr>
                <a:defRPr/>
              </a:pPr>
              <a:t>4/24/2013</a:t>
            </a:fld>
            <a:endParaRPr lang="en-US" dirty="0"/>
          </a:p>
        </p:txBody>
      </p:sp>
      <p:sp>
        <p:nvSpPr>
          <p:cNvPr id="6" name="Footer Placeholder 5"/>
          <p:cNvSpPr>
            <a:spLocks noGrp="1"/>
          </p:cNvSpPr>
          <p:nvPr>
            <p:ph type="ftr" sz="quarter" idx="11"/>
          </p:nvPr>
        </p:nvSpPr>
        <p:spPr/>
        <p:txBody>
          <a:bodyPr/>
          <a:lstStyle>
            <a:lvl1pPr>
              <a:defRPr i="0"/>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AF275A96-9717-424E-821B-624577F1082D}" type="slidenum">
              <a:rPr lang="en-US"/>
              <a:pPr>
                <a:defRPr/>
              </a:pPr>
              <a:t>‹#›</a:t>
            </a:fld>
            <a:endParaRPr lang="en-US" dirty="0"/>
          </a:p>
        </p:txBody>
      </p:sp>
    </p:spTree>
    <p:extLst>
      <p:ext uri="{BB962C8B-B14F-4D97-AF65-F5344CB8AC3E}">
        <p14:creationId xmlns:p14="http://schemas.microsoft.com/office/powerpoint/2010/main" val="532338251"/>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08A003C-0666-A044-AE65-CDF5EA5B071E}" type="datetimeFigureOut">
              <a:rPr lang="en-US"/>
              <a:pPr>
                <a:defRPr/>
              </a:pPr>
              <a:t>4/24/2013</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9861682-73A0-F942-9872-528F56E93762}" type="slidenum">
              <a:rPr lang="en-US"/>
              <a:pPr>
                <a:defRPr/>
              </a:pPr>
              <a:t>‹#›</a:t>
            </a:fld>
            <a:endParaRPr lang="en-US" dirty="0"/>
          </a:p>
        </p:txBody>
      </p:sp>
    </p:spTree>
    <p:extLst>
      <p:ext uri="{BB962C8B-B14F-4D97-AF65-F5344CB8AC3E}">
        <p14:creationId xmlns:p14="http://schemas.microsoft.com/office/powerpoint/2010/main" val="2789375552"/>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90CBE0C-A064-3E49-998E-91BD1A28550C}" type="datetimeFigureOut">
              <a:rPr lang="en-US"/>
              <a:pPr>
                <a:defRPr/>
              </a:pPr>
              <a:t>4/24/2013</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EB7617D-EA24-D84C-83BA-F1EE48CA0AA5}" type="slidenum">
              <a:rPr lang="en-US"/>
              <a:pPr>
                <a:defRPr/>
              </a:pPr>
              <a:t>‹#›</a:t>
            </a:fld>
            <a:endParaRPr lang="en-US" dirty="0"/>
          </a:p>
        </p:txBody>
      </p:sp>
    </p:spTree>
    <p:extLst>
      <p:ext uri="{BB962C8B-B14F-4D97-AF65-F5344CB8AC3E}">
        <p14:creationId xmlns:p14="http://schemas.microsoft.com/office/powerpoint/2010/main" val="740762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B21427E-07DB-0E44-B0F4-0E92A843D788}" type="datetimeFigureOut">
              <a:rPr lang="en-US"/>
              <a:pPr>
                <a:defRPr/>
              </a:pPr>
              <a:t>4/24/2013</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5047B3AF-D156-8C4E-A9BB-0F1EDE1F7B1B}" type="slidenum">
              <a:rPr lang="en-US"/>
              <a:pPr>
                <a:defRPr/>
              </a:pPr>
              <a:t>‹#›</a:t>
            </a:fld>
            <a:endParaRPr lang="en-US" dirty="0"/>
          </a:p>
        </p:txBody>
      </p:sp>
    </p:spTree>
    <p:extLst>
      <p:ext uri="{BB962C8B-B14F-4D97-AF65-F5344CB8AC3E}">
        <p14:creationId xmlns:p14="http://schemas.microsoft.com/office/powerpoint/2010/main" val="8768769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050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905000"/>
            <a:ext cx="4038600" cy="4525963"/>
          </a:xfrm>
        </p:spPr>
        <p:txBody>
          <a:bodyPr/>
          <a:lstStyle>
            <a:lvl1pPr marL="164592">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lvl1pPr>
              <a:defRPr/>
            </a:lvl1pPr>
          </a:lstStyle>
          <a:p>
            <a:pPr>
              <a:defRPr/>
            </a:pPr>
            <a:fld id="{75231731-ADF9-8343-8CEB-0878BE5AADCE}" type="datetimeFigureOut">
              <a:rPr lang="en-US"/>
              <a:pPr>
                <a:defRPr/>
              </a:pPr>
              <a:t>4/24/2013</a:t>
            </a:fld>
            <a:endParaRPr lang="en-US" dirty="0"/>
          </a:p>
        </p:txBody>
      </p:sp>
      <p:sp>
        <p:nvSpPr>
          <p:cNvPr id="6" name="Footer Placeholder 5"/>
          <p:cNvSpPr>
            <a:spLocks noGrp="1"/>
          </p:cNvSpPr>
          <p:nvPr>
            <p:ph type="ftr" sz="quarter" idx="11"/>
          </p:nvPr>
        </p:nvSpPr>
        <p:spPr/>
        <p:txBody>
          <a:bodyPr/>
          <a:lstStyle>
            <a:lvl1pPr>
              <a:defRPr i="0"/>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38C73369-0438-104C-B9B7-1F73E5712FC5}" type="slidenum">
              <a:rPr lang="en-US"/>
              <a:pPr>
                <a:defRPr/>
              </a:pPr>
              <a:t>‹#›</a:t>
            </a:fld>
            <a:endParaRPr lang="en-US" dirty="0"/>
          </a:p>
        </p:txBody>
      </p:sp>
    </p:spTree>
    <p:extLst>
      <p:ext uri="{BB962C8B-B14F-4D97-AF65-F5344CB8AC3E}">
        <p14:creationId xmlns:p14="http://schemas.microsoft.com/office/powerpoint/2010/main" val="85285228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fld id="{CB5837E0-ECC0-F54F-8F5A-E761F4FA8654}" type="datetimeFigureOut">
              <a:rPr lang="en-US"/>
              <a:pPr>
                <a:defRPr/>
              </a:pPr>
              <a:t>4/24/2013</a:t>
            </a:fld>
            <a:endParaRPr lang="en-US" dirty="0"/>
          </a:p>
        </p:txBody>
      </p:sp>
      <p:sp>
        <p:nvSpPr>
          <p:cNvPr id="8" name="Footer Placeholder 7"/>
          <p:cNvSpPr>
            <a:spLocks noGrp="1"/>
          </p:cNvSpPr>
          <p:nvPr>
            <p:ph type="ftr" sz="quarter" idx="11"/>
          </p:nvPr>
        </p:nvSpPr>
        <p:spPr/>
        <p:txBody>
          <a:bodyPr/>
          <a:lstStyle>
            <a:lvl1pPr>
              <a:defRPr i="0"/>
            </a:lvl1pPr>
          </a:lstStyle>
          <a:p>
            <a:pPr>
              <a:defRPr/>
            </a:pPr>
            <a:endParaRPr lang="en-US" dirty="0"/>
          </a:p>
        </p:txBody>
      </p:sp>
      <p:sp>
        <p:nvSpPr>
          <p:cNvPr id="9" name="Slide Number Placeholder 8"/>
          <p:cNvSpPr>
            <a:spLocks noGrp="1"/>
          </p:cNvSpPr>
          <p:nvPr>
            <p:ph type="sldNum" sz="quarter" idx="12"/>
          </p:nvPr>
        </p:nvSpPr>
        <p:spPr/>
        <p:txBody>
          <a:bodyPr/>
          <a:lstStyle>
            <a:lvl1pPr>
              <a:defRPr/>
            </a:lvl1pPr>
          </a:lstStyle>
          <a:p>
            <a:pPr>
              <a:defRPr/>
            </a:pPr>
            <a:fld id="{46675A43-1489-EF49-B17E-C68F54A2C9EE}" type="slidenum">
              <a:rPr lang="en-US"/>
              <a:pPr>
                <a:defRPr/>
              </a:pPr>
              <a:t>‹#›</a:t>
            </a:fld>
            <a:endParaRPr lang="en-US" dirty="0"/>
          </a:p>
        </p:txBody>
      </p:sp>
    </p:spTree>
    <p:extLst>
      <p:ext uri="{BB962C8B-B14F-4D97-AF65-F5344CB8AC3E}">
        <p14:creationId xmlns:p14="http://schemas.microsoft.com/office/powerpoint/2010/main" val="545534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29D9B046-D724-F842-A7FD-4CD16E3EDB44}" type="datetimeFigureOut">
              <a:rPr lang="en-US"/>
              <a:pPr>
                <a:defRPr/>
              </a:pPr>
              <a:t>4/24/2013</a:t>
            </a:fld>
            <a:endParaRPr lang="en-US" dirty="0"/>
          </a:p>
        </p:txBody>
      </p:sp>
      <p:sp>
        <p:nvSpPr>
          <p:cNvPr id="4" name="Footer Placeholder 3"/>
          <p:cNvSpPr>
            <a:spLocks noGrp="1"/>
          </p:cNvSpPr>
          <p:nvPr>
            <p:ph type="ftr" sz="quarter" idx="11"/>
          </p:nvPr>
        </p:nvSpPr>
        <p:spPr/>
        <p:txBody>
          <a:bodyPr/>
          <a:lstStyle>
            <a:lvl1pPr>
              <a:defRPr i="0"/>
            </a:lvl1pPr>
          </a:lstStyle>
          <a:p>
            <a:pPr>
              <a:defRPr/>
            </a:pPr>
            <a:endParaRPr lang="en-US" dirty="0"/>
          </a:p>
        </p:txBody>
      </p:sp>
      <p:sp>
        <p:nvSpPr>
          <p:cNvPr id="5" name="Slide Number Placeholder 4"/>
          <p:cNvSpPr>
            <a:spLocks noGrp="1"/>
          </p:cNvSpPr>
          <p:nvPr>
            <p:ph type="sldNum" sz="quarter" idx="12"/>
          </p:nvPr>
        </p:nvSpPr>
        <p:spPr/>
        <p:txBody>
          <a:bodyPr/>
          <a:lstStyle>
            <a:lvl1pPr>
              <a:defRPr/>
            </a:lvl1pPr>
          </a:lstStyle>
          <a:p>
            <a:pPr>
              <a:defRPr/>
            </a:pPr>
            <a:fld id="{651CA60D-CCBB-A542-8D21-8B1D29278E07}" type="slidenum">
              <a:rPr lang="en-US"/>
              <a:pPr>
                <a:defRPr/>
              </a:pPr>
              <a:t>‹#›</a:t>
            </a:fld>
            <a:endParaRPr lang="en-US" dirty="0"/>
          </a:p>
        </p:txBody>
      </p:sp>
    </p:spTree>
    <p:extLst>
      <p:ext uri="{BB962C8B-B14F-4D97-AF65-F5344CB8AC3E}">
        <p14:creationId xmlns:p14="http://schemas.microsoft.com/office/powerpoint/2010/main" val="3662186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DD02CDED-2AB4-264A-8E73-C769283ECBE3}" type="datetimeFigureOut">
              <a:rPr lang="en-US"/>
              <a:pPr>
                <a:defRPr/>
              </a:pPr>
              <a:t>4/24/2013</a:t>
            </a:fld>
            <a:endParaRPr lang="en-US" dirty="0"/>
          </a:p>
        </p:txBody>
      </p:sp>
      <p:sp>
        <p:nvSpPr>
          <p:cNvPr id="3" name="Footer Placeholder 2"/>
          <p:cNvSpPr>
            <a:spLocks noGrp="1"/>
          </p:cNvSpPr>
          <p:nvPr>
            <p:ph type="ftr" sz="quarter" idx="11"/>
          </p:nvPr>
        </p:nvSpPr>
        <p:spPr/>
        <p:txBody>
          <a:bodyPr/>
          <a:lstStyle>
            <a:lvl1pPr>
              <a:defRPr i="0"/>
            </a:lvl1pPr>
          </a:lstStyle>
          <a:p>
            <a:pPr>
              <a:defRPr/>
            </a:pPr>
            <a:endParaRPr lang="en-US" dirty="0"/>
          </a:p>
        </p:txBody>
      </p:sp>
      <p:sp>
        <p:nvSpPr>
          <p:cNvPr id="4" name="Slide Number Placeholder 3"/>
          <p:cNvSpPr>
            <a:spLocks noGrp="1"/>
          </p:cNvSpPr>
          <p:nvPr>
            <p:ph type="sldNum" sz="quarter" idx="12"/>
          </p:nvPr>
        </p:nvSpPr>
        <p:spPr/>
        <p:txBody>
          <a:bodyPr/>
          <a:lstStyle>
            <a:lvl1pPr>
              <a:defRPr/>
            </a:lvl1pPr>
          </a:lstStyle>
          <a:p>
            <a:pPr>
              <a:defRPr/>
            </a:pPr>
            <a:fld id="{F2C6EF92-5056-AB4D-99B5-A8F68BB238AF}" type="slidenum">
              <a:rPr lang="en-US"/>
              <a:pPr>
                <a:defRPr/>
              </a:pPr>
              <a:t>‹#›</a:t>
            </a:fld>
            <a:endParaRPr lang="en-US" dirty="0"/>
          </a:p>
        </p:txBody>
      </p:sp>
    </p:spTree>
    <p:extLst>
      <p:ext uri="{BB962C8B-B14F-4D97-AF65-F5344CB8AC3E}">
        <p14:creationId xmlns:p14="http://schemas.microsoft.com/office/powerpoint/2010/main" val="3048758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FC84FEAB-5E70-4842-BA41-277231472199}" type="datetimeFigureOut">
              <a:rPr lang="en-US"/>
              <a:pPr>
                <a:defRPr/>
              </a:pPr>
              <a:t>4/24/2013</a:t>
            </a:fld>
            <a:endParaRPr lang="en-US" dirty="0"/>
          </a:p>
        </p:txBody>
      </p:sp>
      <p:sp>
        <p:nvSpPr>
          <p:cNvPr id="6" name="Footer Placeholder 5"/>
          <p:cNvSpPr>
            <a:spLocks noGrp="1"/>
          </p:cNvSpPr>
          <p:nvPr>
            <p:ph type="ftr" sz="quarter" idx="11"/>
          </p:nvPr>
        </p:nvSpPr>
        <p:spPr/>
        <p:txBody>
          <a:bodyPr/>
          <a:lstStyle>
            <a:lvl1pPr>
              <a:defRPr i="0"/>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7E66BDD9-16D4-0043-B1C3-6E2843874D94}" type="slidenum">
              <a:rPr lang="en-US"/>
              <a:pPr>
                <a:defRPr/>
              </a:pPr>
              <a:t>‹#›</a:t>
            </a:fld>
            <a:endParaRPr lang="en-US" dirty="0"/>
          </a:p>
        </p:txBody>
      </p:sp>
    </p:spTree>
    <p:extLst>
      <p:ext uri="{BB962C8B-B14F-4D97-AF65-F5344CB8AC3E}">
        <p14:creationId xmlns:p14="http://schemas.microsoft.com/office/powerpoint/2010/main" val="2660647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56693FFF-8C95-9C41-B928-205BD291B4A5}" type="datetimeFigureOut">
              <a:rPr lang="en-US"/>
              <a:pPr>
                <a:defRPr/>
              </a:pPr>
              <a:t>4/24/2013</a:t>
            </a:fld>
            <a:endParaRPr lang="en-US" dirty="0"/>
          </a:p>
        </p:txBody>
      </p:sp>
      <p:sp>
        <p:nvSpPr>
          <p:cNvPr id="6" name="Footer Placeholder 5"/>
          <p:cNvSpPr>
            <a:spLocks noGrp="1"/>
          </p:cNvSpPr>
          <p:nvPr>
            <p:ph type="ftr" sz="quarter" idx="11"/>
          </p:nvPr>
        </p:nvSpPr>
        <p:spPr/>
        <p:txBody>
          <a:bodyPr/>
          <a:lstStyle>
            <a:lvl1pPr>
              <a:defRPr i="0"/>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E457865D-DFD7-314E-9AAF-91057BED88ED}" type="slidenum">
              <a:rPr lang="en-US"/>
              <a:pPr>
                <a:defRPr/>
              </a:pPr>
              <a:t>‹#›</a:t>
            </a:fld>
            <a:endParaRPr lang="en-US" dirty="0"/>
          </a:p>
        </p:txBody>
      </p:sp>
    </p:spTree>
    <p:extLst>
      <p:ext uri="{BB962C8B-B14F-4D97-AF65-F5344CB8AC3E}">
        <p14:creationId xmlns:p14="http://schemas.microsoft.com/office/powerpoint/2010/main" val="4054372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4.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pic>
        <p:nvPicPr>
          <p:cNvPr id="3" name="Picture 2" descr="PD12_DRinClassrm_body.jpg"/>
          <p:cNvPicPr>
            <a:picLocks noChangeAspect="1"/>
          </p:cNvPicPr>
          <p:nvPr/>
        </p:nvPicPr>
        <p:blipFill>
          <a:blip r:embed="rId14"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027" name="Title Placeholder 1"/>
          <p:cNvSpPr>
            <a:spLocks noGrp="1"/>
          </p:cNvSpPr>
          <p:nvPr>
            <p:ph type="title"/>
          </p:nvPr>
        </p:nvSpPr>
        <p:spPr bwMode="auto">
          <a:xfrm>
            <a:off x="457200" y="70167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a:p>
        </p:txBody>
      </p:sp>
      <p:sp>
        <p:nvSpPr>
          <p:cNvPr id="1028" name="Text Placeholder 2"/>
          <p:cNvSpPr>
            <a:spLocks noGrp="1"/>
          </p:cNvSpPr>
          <p:nvPr>
            <p:ph type="body" idx="1"/>
          </p:nvPr>
        </p:nvSpPr>
        <p:spPr bwMode="auto">
          <a:xfrm>
            <a:off x="457200" y="2027238"/>
            <a:ext cx="8229600" cy="422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000" dirty="0" smtClean="0">
                <a:solidFill>
                  <a:schemeClr val="tx1">
                    <a:tint val="75000"/>
                  </a:schemeClr>
                </a:solidFill>
                <a:latin typeface="+mn-lt"/>
                <a:ea typeface="+mn-ea"/>
                <a:cs typeface="+mn-cs"/>
              </a:defRPr>
            </a:lvl1pPr>
          </a:lstStyle>
          <a:p>
            <a:pPr>
              <a:defRPr/>
            </a:pPr>
            <a:r>
              <a:rPr lang="en-US" dirty="0"/>
              <a:t>©2012 ASRT. All rights reserved.</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i="1" dirty="0" smtClean="0">
                <a:solidFill>
                  <a:schemeClr val="tx1">
                    <a:tint val="75000"/>
                  </a:schemeClr>
                </a:solidFill>
                <a:latin typeface="+mn-lt"/>
                <a:ea typeface="+mn-ea"/>
                <a:cs typeface="+mn-cs"/>
              </a:defRPr>
            </a:lvl1pPr>
          </a:lstStyle>
          <a:p>
            <a:pPr>
              <a:defRPr/>
            </a:pPr>
            <a:r>
              <a:rPr lang="en-US" dirty="0"/>
              <a:t>Radiologic Technology  </a:t>
            </a:r>
            <a:r>
              <a:rPr lang="en-US" i="0" dirty="0"/>
              <a:t>in the Classroom</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dirty="0" smtClean="0">
                <a:solidFill>
                  <a:schemeClr val="tx1">
                    <a:tint val="75000"/>
                  </a:schemeClr>
                </a:solidFill>
                <a:latin typeface="+mn-lt"/>
                <a:ea typeface="+mn-ea"/>
                <a:cs typeface="+mn-cs"/>
              </a:defRPr>
            </a:lvl1pPr>
          </a:lstStyle>
          <a:p>
            <a:pPr>
              <a:defRPr/>
            </a:pPr>
            <a:r>
              <a:rPr lang="en-US" dirty="0"/>
              <a:t>Title of Directed Reading</a:t>
            </a:r>
          </a:p>
        </p:txBody>
      </p:sp>
      <p:pic>
        <p:nvPicPr>
          <p:cNvPr id="2" name="Picture 1"/>
          <p:cNvPicPr>
            <a:picLocks noChangeAspect="1"/>
          </p:cNvPicPr>
          <p:nvPr/>
        </p:nvPicPr>
        <p:blipFill>
          <a:blip r:embed="rId15" cstate="email">
            <a:extLst>
              <a:ext uri="{28A0092B-C50C-407E-A947-70E740481C1C}">
                <a14:useLocalDpi xmlns:a14="http://schemas.microsoft.com/office/drawing/2010/main" val="0"/>
              </a:ext>
            </a:extLst>
          </a:blip>
          <a:stretch>
            <a:fillRect/>
          </a:stretch>
        </p:blipFill>
        <p:spPr>
          <a:xfrm>
            <a:off x="73152" y="0"/>
            <a:ext cx="9070848" cy="800100"/>
          </a:xfrm>
          <a:prstGeom prst="rect">
            <a:avLst/>
          </a:prstGeom>
        </p:spPr>
      </p:pic>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timing>
    <p:tnLst>
      <p:par>
        <p:cTn id="1" dur="indefinite" restart="never" nodeType="tmRoot"/>
      </p:par>
    </p:tnLst>
  </p:timing>
  <p:txStyles>
    <p:titleStyle>
      <a:lvl1pPr algn="ctr" rtl="0" eaLnBrk="1" fontAlgn="base" hangingPunct="1">
        <a:spcBef>
          <a:spcPct val="0"/>
        </a:spcBef>
        <a:spcAft>
          <a:spcPct val="0"/>
        </a:spcAft>
        <a:defRPr sz="4400" b="1" kern="1200">
          <a:solidFill>
            <a:srgbClr val="376092"/>
          </a:solidFill>
          <a:latin typeface="+mj-lt"/>
          <a:ea typeface="ＭＳ Ｐゴシック" charset="0"/>
          <a:cs typeface="ＭＳ Ｐゴシック" charset="0"/>
        </a:defRPr>
      </a:lvl1pPr>
      <a:lvl2pPr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2pPr>
      <a:lvl3pPr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3pPr>
      <a:lvl4pPr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4pPr>
      <a:lvl5pPr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5pPr>
      <a:lvl6pPr marL="457200"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6pPr>
      <a:lvl7pPr marL="914400"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7pPr>
      <a:lvl8pPr marL="1371600"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8pPr>
      <a:lvl9pPr marL="1828800"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9pPr>
    </p:titleStyle>
    <p:bodyStyle>
      <a:lvl1pPr algn="l" rtl="0" eaLnBrk="1" fontAlgn="base" hangingPunct="1">
        <a:spcBef>
          <a:spcPts val="1363"/>
        </a:spcBef>
        <a:spcAft>
          <a:spcPct val="0"/>
        </a:spcAft>
        <a:defRPr sz="3200" kern="1200">
          <a:solidFill>
            <a:srgbClr val="7F7F7F"/>
          </a:solidFill>
          <a:latin typeface="+mn-lt"/>
          <a:ea typeface="ＭＳ Ｐゴシック" charset="0"/>
          <a:cs typeface="ＭＳ Ｐゴシック" charset="0"/>
        </a:defRPr>
      </a:lvl1pPr>
      <a:lvl2pPr marL="971550" indent="-514350" algn="l" rtl="0" eaLnBrk="1" fontAlgn="base" hangingPunct="1">
        <a:spcBef>
          <a:spcPct val="20000"/>
        </a:spcBef>
        <a:spcAft>
          <a:spcPct val="0"/>
        </a:spcAft>
        <a:defRPr sz="2800" kern="1200">
          <a:solidFill>
            <a:srgbClr val="7F7F7F"/>
          </a:solidFill>
          <a:latin typeface="+mn-lt"/>
          <a:ea typeface="ＭＳ Ｐゴシック" charset="0"/>
          <a:cs typeface="+mn-cs"/>
        </a:defRPr>
      </a:lvl2pPr>
      <a:lvl3pPr marL="1371600" indent="-457200" algn="l" rtl="0" eaLnBrk="1" fontAlgn="base" hangingPunct="1">
        <a:spcBef>
          <a:spcPct val="20000"/>
        </a:spcBef>
        <a:spcAft>
          <a:spcPct val="0"/>
        </a:spcAft>
        <a:defRPr sz="2400" kern="1200">
          <a:solidFill>
            <a:srgbClr val="7F7F7F"/>
          </a:solidFill>
          <a:latin typeface="+mn-lt"/>
          <a:ea typeface="ＭＳ Ｐゴシック" charset="0"/>
          <a:cs typeface="+mn-cs"/>
        </a:defRPr>
      </a:lvl3pPr>
      <a:lvl4pPr marL="1828800" indent="-457200" algn="l" rtl="0" eaLnBrk="1" fontAlgn="base" hangingPunct="1">
        <a:spcBef>
          <a:spcPct val="20000"/>
        </a:spcBef>
        <a:spcAft>
          <a:spcPct val="0"/>
        </a:spcAft>
        <a:defRPr sz="2000" kern="1200">
          <a:solidFill>
            <a:srgbClr val="7F7F7F"/>
          </a:solidFill>
          <a:latin typeface="+mn-lt"/>
          <a:ea typeface="ＭＳ Ｐゴシック" charset="0"/>
          <a:cs typeface="+mn-cs"/>
        </a:defRPr>
      </a:lvl4pPr>
      <a:lvl5pPr marL="2286000" indent="-457200" algn="l" rtl="0" eaLnBrk="1" fontAlgn="base" hangingPunct="1">
        <a:spcBef>
          <a:spcPct val="20000"/>
        </a:spcBef>
        <a:spcAft>
          <a:spcPct val="0"/>
        </a:spcAft>
        <a:defRPr sz="2000" kern="1200">
          <a:solidFill>
            <a:srgbClr val="7F7F7F"/>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pic>
        <p:nvPicPr>
          <p:cNvPr id="2050" name="Picture 6" descr="PD12_DRinClassrm_body.jpg"/>
          <p:cNvPicPr>
            <a:picLocks noChangeAspect="1"/>
          </p:cNvPicPr>
          <p:nvPr/>
        </p:nvPicPr>
        <p:blipFill>
          <a:blip r:embed="rId14" cstate="email">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itle Placeholder 1"/>
          <p:cNvSpPr>
            <a:spLocks noGrp="1"/>
          </p:cNvSpPr>
          <p:nvPr>
            <p:ph type="title"/>
          </p:nvPr>
        </p:nvSpPr>
        <p:spPr bwMode="auto">
          <a:xfrm>
            <a:off x="457200" y="70167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2" name="Text Placeholder 2"/>
          <p:cNvSpPr>
            <a:spLocks noGrp="1"/>
          </p:cNvSpPr>
          <p:nvPr>
            <p:ph type="body" idx="1"/>
          </p:nvPr>
        </p:nvSpPr>
        <p:spPr bwMode="auto">
          <a:xfrm>
            <a:off x="457200" y="2027238"/>
            <a:ext cx="8229600" cy="422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000" dirty="0" smtClean="0">
                <a:solidFill>
                  <a:schemeClr val="tx1">
                    <a:tint val="75000"/>
                  </a:schemeClr>
                </a:solidFill>
                <a:latin typeface="+mn-lt"/>
                <a:ea typeface="+mn-ea"/>
                <a:cs typeface="+mn-cs"/>
              </a:defRPr>
            </a:lvl1pPr>
          </a:lstStyle>
          <a:p>
            <a:pPr>
              <a:defRPr/>
            </a:pPr>
            <a:r>
              <a:rPr lang="en-US" dirty="0"/>
              <a:t>©2012 ASRT. All rights reserved.</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i="1" dirty="0" smtClean="0">
                <a:solidFill>
                  <a:schemeClr val="tx1">
                    <a:tint val="75000"/>
                  </a:schemeClr>
                </a:solidFill>
                <a:latin typeface="+mn-lt"/>
                <a:ea typeface="+mn-ea"/>
                <a:cs typeface="+mn-cs"/>
              </a:defRPr>
            </a:lvl1pPr>
          </a:lstStyle>
          <a:p>
            <a:pPr>
              <a:defRPr/>
            </a:pPr>
            <a:r>
              <a:rPr lang="en-US" dirty="0"/>
              <a:t>Radiologic Technology  </a:t>
            </a:r>
            <a:r>
              <a:rPr lang="en-US" i="0" dirty="0"/>
              <a:t>in the Classroom</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dirty="0" smtClean="0">
                <a:solidFill>
                  <a:schemeClr val="tx1">
                    <a:tint val="75000"/>
                  </a:schemeClr>
                </a:solidFill>
                <a:latin typeface="+mn-lt"/>
                <a:ea typeface="+mn-ea"/>
                <a:cs typeface="+mn-cs"/>
              </a:defRPr>
            </a:lvl1pPr>
          </a:lstStyle>
          <a:p>
            <a:pPr>
              <a:defRPr/>
            </a:pPr>
            <a:r>
              <a:rPr lang="en-US" dirty="0"/>
              <a:t>Title of Directed Reading</a:t>
            </a:r>
          </a:p>
        </p:txBody>
      </p:sp>
    </p:spTree>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iming>
    <p:tnLst>
      <p:par>
        <p:cTn id="1" dur="indefinite" restart="never" nodeType="tmRoot"/>
      </p:par>
    </p:tnLst>
  </p:timing>
  <p:txStyles>
    <p:titleStyle>
      <a:lvl1pPr algn="ctr" rtl="0" fontAlgn="base">
        <a:spcBef>
          <a:spcPct val="0"/>
        </a:spcBef>
        <a:spcAft>
          <a:spcPct val="0"/>
        </a:spcAft>
        <a:defRPr sz="4400" kern="1200">
          <a:solidFill>
            <a:srgbClr val="376092"/>
          </a:solidFill>
          <a:latin typeface="+mj-lt"/>
          <a:ea typeface="ＭＳ Ｐゴシック" charset="0"/>
          <a:cs typeface="ＭＳ Ｐゴシック" charset="0"/>
        </a:defRPr>
      </a:lvl1pPr>
      <a:lvl2pPr algn="ctr" rtl="0" fontAlgn="base">
        <a:spcBef>
          <a:spcPct val="0"/>
        </a:spcBef>
        <a:spcAft>
          <a:spcPct val="0"/>
        </a:spcAft>
        <a:defRPr sz="4400">
          <a:solidFill>
            <a:srgbClr val="376092"/>
          </a:solidFill>
          <a:latin typeface="Calibri" charset="0"/>
          <a:ea typeface="ＭＳ Ｐゴシック" charset="0"/>
          <a:cs typeface="ＭＳ Ｐゴシック" charset="0"/>
        </a:defRPr>
      </a:lvl2pPr>
      <a:lvl3pPr algn="ctr" rtl="0" fontAlgn="base">
        <a:spcBef>
          <a:spcPct val="0"/>
        </a:spcBef>
        <a:spcAft>
          <a:spcPct val="0"/>
        </a:spcAft>
        <a:defRPr sz="4400">
          <a:solidFill>
            <a:srgbClr val="376092"/>
          </a:solidFill>
          <a:latin typeface="Calibri" charset="0"/>
          <a:ea typeface="ＭＳ Ｐゴシック" charset="0"/>
          <a:cs typeface="ＭＳ Ｐゴシック" charset="0"/>
        </a:defRPr>
      </a:lvl3pPr>
      <a:lvl4pPr algn="ctr" rtl="0" fontAlgn="base">
        <a:spcBef>
          <a:spcPct val="0"/>
        </a:spcBef>
        <a:spcAft>
          <a:spcPct val="0"/>
        </a:spcAft>
        <a:defRPr sz="4400">
          <a:solidFill>
            <a:srgbClr val="376092"/>
          </a:solidFill>
          <a:latin typeface="Calibri" charset="0"/>
          <a:ea typeface="ＭＳ Ｐゴシック" charset="0"/>
          <a:cs typeface="ＭＳ Ｐゴシック" charset="0"/>
        </a:defRPr>
      </a:lvl4pPr>
      <a:lvl5pPr algn="ctr" rtl="0" fontAlgn="base">
        <a:spcBef>
          <a:spcPct val="0"/>
        </a:spcBef>
        <a:spcAft>
          <a:spcPct val="0"/>
        </a:spcAft>
        <a:defRPr sz="4400">
          <a:solidFill>
            <a:srgbClr val="376092"/>
          </a:solidFill>
          <a:latin typeface="Calibri" charset="0"/>
          <a:ea typeface="ＭＳ Ｐゴシック" charset="0"/>
          <a:cs typeface="ＭＳ Ｐゴシック" charset="0"/>
        </a:defRPr>
      </a:lvl5pPr>
      <a:lvl6pPr marL="457200" algn="ctr" rtl="0" fontAlgn="base">
        <a:spcBef>
          <a:spcPct val="0"/>
        </a:spcBef>
        <a:spcAft>
          <a:spcPct val="0"/>
        </a:spcAft>
        <a:defRPr sz="4400">
          <a:solidFill>
            <a:srgbClr val="376092"/>
          </a:solidFill>
          <a:latin typeface="Calibri" charset="0"/>
          <a:ea typeface="ＭＳ Ｐゴシック" charset="0"/>
          <a:cs typeface="ＭＳ Ｐゴシック" charset="0"/>
        </a:defRPr>
      </a:lvl6pPr>
      <a:lvl7pPr marL="914400" algn="ctr" rtl="0" fontAlgn="base">
        <a:spcBef>
          <a:spcPct val="0"/>
        </a:spcBef>
        <a:spcAft>
          <a:spcPct val="0"/>
        </a:spcAft>
        <a:defRPr sz="4400">
          <a:solidFill>
            <a:srgbClr val="376092"/>
          </a:solidFill>
          <a:latin typeface="Calibri" charset="0"/>
          <a:ea typeface="ＭＳ Ｐゴシック" charset="0"/>
          <a:cs typeface="ＭＳ Ｐゴシック" charset="0"/>
        </a:defRPr>
      </a:lvl7pPr>
      <a:lvl8pPr marL="1371600" algn="ctr" rtl="0" fontAlgn="base">
        <a:spcBef>
          <a:spcPct val="0"/>
        </a:spcBef>
        <a:spcAft>
          <a:spcPct val="0"/>
        </a:spcAft>
        <a:defRPr sz="4400">
          <a:solidFill>
            <a:srgbClr val="376092"/>
          </a:solidFill>
          <a:latin typeface="Calibri" charset="0"/>
          <a:ea typeface="ＭＳ Ｐゴシック" charset="0"/>
          <a:cs typeface="ＭＳ Ｐゴシック" charset="0"/>
        </a:defRPr>
      </a:lvl8pPr>
      <a:lvl9pPr marL="1828800" algn="ctr" rtl="0" fontAlgn="base">
        <a:spcBef>
          <a:spcPct val="0"/>
        </a:spcBef>
        <a:spcAft>
          <a:spcPct val="0"/>
        </a:spcAft>
        <a:defRPr sz="4400">
          <a:solidFill>
            <a:srgbClr val="376092"/>
          </a:solidFill>
          <a:latin typeface="Calibri" charset="0"/>
          <a:ea typeface="ＭＳ Ｐゴシック" charset="0"/>
          <a:cs typeface="ＭＳ Ｐゴシック" charset="0"/>
        </a:defRPr>
      </a:lvl9pPr>
    </p:titleStyle>
    <p:bodyStyle>
      <a:lvl1pPr marL="342900" indent="-342900" algn="l" rtl="0" fontAlgn="base">
        <a:spcBef>
          <a:spcPct val="20000"/>
        </a:spcBef>
        <a:spcAft>
          <a:spcPct val="0"/>
        </a:spcAft>
        <a:defRPr sz="3200" kern="1200">
          <a:solidFill>
            <a:srgbClr val="7F7F7F"/>
          </a:solidFill>
          <a:latin typeface="+mn-lt"/>
          <a:ea typeface="ＭＳ Ｐゴシック" charset="0"/>
          <a:cs typeface="ＭＳ Ｐゴシック" charset="0"/>
        </a:defRPr>
      </a:lvl1pPr>
      <a:lvl2pPr marL="971550" indent="-514350" algn="l" rtl="0" fontAlgn="base">
        <a:spcBef>
          <a:spcPct val="20000"/>
        </a:spcBef>
        <a:spcAft>
          <a:spcPct val="0"/>
        </a:spcAft>
        <a:defRPr sz="2800" kern="1200">
          <a:solidFill>
            <a:srgbClr val="7F7F7F"/>
          </a:solidFill>
          <a:latin typeface="+mn-lt"/>
          <a:ea typeface="ＭＳ Ｐゴシック" charset="0"/>
          <a:cs typeface="+mn-cs"/>
        </a:defRPr>
      </a:lvl2pPr>
      <a:lvl3pPr marL="1371600" indent="-457200" algn="l" rtl="0" fontAlgn="base">
        <a:spcBef>
          <a:spcPct val="20000"/>
        </a:spcBef>
        <a:spcAft>
          <a:spcPct val="0"/>
        </a:spcAft>
        <a:defRPr sz="2400" kern="1200">
          <a:solidFill>
            <a:srgbClr val="7F7F7F"/>
          </a:solidFill>
          <a:latin typeface="+mn-lt"/>
          <a:ea typeface="ＭＳ Ｐゴシック" charset="0"/>
          <a:cs typeface="+mn-cs"/>
        </a:defRPr>
      </a:lvl3pPr>
      <a:lvl4pPr marL="1828800" indent="-457200" algn="l" rtl="0" fontAlgn="base">
        <a:spcBef>
          <a:spcPct val="20000"/>
        </a:spcBef>
        <a:spcAft>
          <a:spcPct val="0"/>
        </a:spcAft>
        <a:defRPr sz="2000" kern="1200">
          <a:solidFill>
            <a:srgbClr val="7F7F7F"/>
          </a:solidFill>
          <a:latin typeface="+mn-lt"/>
          <a:ea typeface="ＭＳ Ｐゴシック" charset="0"/>
          <a:cs typeface="+mn-cs"/>
        </a:defRPr>
      </a:lvl4pPr>
      <a:lvl5pPr marL="2286000" indent="-457200" algn="l" rtl="0" fontAlgn="base">
        <a:spcBef>
          <a:spcPct val="20000"/>
        </a:spcBef>
        <a:spcAft>
          <a:spcPct val="0"/>
        </a:spcAft>
        <a:defRPr sz="2000" kern="1200">
          <a:solidFill>
            <a:srgbClr val="7F7F7F"/>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447800"/>
            <a:ext cx="5410200" cy="2209800"/>
          </a:xfrm>
        </p:spPr>
        <p:txBody>
          <a:bodyPr rtlCol="0"/>
          <a:lstStyle/>
          <a:p>
            <a:r>
              <a:rPr lang="en-US" sz="4400" b="0" dirty="0" smtClean="0">
                <a:latin typeface="MyriadPro-Regular"/>
              </a:rPr>
              <a:t>Occupational Radiation Safety</a:t>
            </a:r>
            <a:endParaRPr lang="en-US" sz="4400" dirty="0">
              <a:ea typeface="+mj-ea"/>
              <a:cs typeface="+mj-cs"/>
            </a:endParaRPr>
          </a:p>
        </p:txBody>
      </p:sp>
      <p:sp>
        <p:nvSpPr>
          <p:cNvPr id="25602" name="Subtitle 2"/>
          <p:cNvSpPr>
            <a:spLocks noGrp="1"/>
          </p:cNvSpPr>
          <p:nvPr>
            <p:ph type="subTitle" idx="1"/>
          </p:nvPr>
        </p:nvSpPr>
        <p:spPr/>
        <p:txBody>
          <a:bodyPr/>
          <a:lstStyle/>
          <a:p>
            <a:pPr lvl="0"/>
            <a:r>
              <a:rPr lang="en-US" dirty="0"/>
              <a:t>Directed Readings </a:t>
            </a:r>
            <a:br>
              <a:rPr lang="en-US" dirty="0"/>
            </a:br>
            <a:r>
              <a:rPr lang="en-US" dirty="0"/>
              <a:t>In the Classroom</a:t>
            </a:r>
          </a:p>
          <a:p>
            <a:endParaRPr lang="en-US" dirty="0">
              <a:latin typeface="Calibri" charset="0"/>
            </a:endParaRPr>
          </a:p>
        </p:txBody>
      </p:sp>
      <p:sp>
        <p:nvSpPr>
          <p:cNvPr id="5" name="Rectangle 4"/>
          <p:cNvSpPr/>
          <p:nvPr/>
        </p:nvSpPr>
        <p:spPr>
          <a:xfrm>
            <a:off x="1016583" y="3714810"/>
            <a:ext cx="5004319" cy="400110"/>
          </a:xfrm>
          <a:prstGeom prst="rect">
            <a:avLst/>
          </a:prstGeom>
        </p:spPr>
        <p:txBody>
          <a:bodyPr wrap="none">
            <a:spAutoFit/>
          </a:bodyPr>
          <a:lstStyle/>
          <a:p>
            <a:r>
              <a:rPr lang="en-US" sz="2000" dirty="0" smtClean="0">
                <a:solidFill>
                  <a:schemeClr val="tx1">
                    <a:lumMod val="65000"/>
                    <a:lumOff val="35000"/>
                  </a:schemeClr>
                </a:solidFill>
              </a:rPr>
              <a:t>May/June 2013 issue </a:t>
            </a:r>
            <a:r>
              <a:rPr lang="en-US" sz="2000" dirty="0">
                <a:solidFill>
                  <a:schemeClr val="tx1">
                    <a:lumMod val="65000"/>
                    <a:lumOff val="35000"/>
                  </a:schemeClr>
                </a:solidFill>
              </a:rPr>
              <a:t>of </a:t>
            </a:r>
            <a:r>
              <a:rPr lang="en-US" sz="2000" i="1" dirty="0">
                <a:solidFill>
                  <a:schemeClr val="tx1">
                    <a:lumMod val="65000"/>
                    <a:lumOff val="35000"/>
                  </a:schemeClr>
                </a:solidFill>
              </a:rPr>
              <a:t>Radiologic </a:t>
            </a:r>
            <a:r>
              <a:rPr lang="en-US" sz="2000" i="1" dirty="0" smtClean="0">
                <a:solidFill>
                  <a:schemeClr val="tx1">
                    <a:lumMod val="65000"/>
                    <a:lumOff val="35000"/>
                  </a:schemeClr>
                </a:solidFill>
              </a:rPr>
              <a:t>Technology</a:t>
            </a:r>
            <a:endParaRPr lang="en-US" sz="2000" i="1" dirty="0"/>
          </a:p>
        </p:txBody>
      </p:sp>
      <p:pic>
        <p:nvPicPr>
          <p:cNvPr id="1026" name="Picture 2"/>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6553200" y="1981200"/>
            <a:ext cx="2286000" cy="2997641"/>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DNA Damage</a:t>
            </a:r>
            <a:endParaRPr lang="en-US" dirty="0">
              <a:latin typeface="Calibri" charset="0"/>
            </a:endParaRPr>
          </a:p>
        </p:txBody>
      </p:sp>
      <p:sp>
        <p:nvSpPr>
          <p:cNvPr id="26626" name="Content Placeholder 2"/>
          <p:cNvSpPr>
            <a:spLocks noGrp="1"/>
          </p:cNvSpPr>
          <p:nvPr>
            <p:ph idx="1"/>
          </p:nvPr>
        </p:nvSpPr>
        <p:spPr>
          <a:xfrm>
            <a:off x="152400" y="1676400"/>
            <a:ext cx="8991600" cy="4221162"/>
          </a:xfrm>
        </p:spPr>
        <p:txBody>
          <a:bodyPr/>
          <a:lstStyle/>
          <a:p>
            <a:r>
              <a:rPr lang="en-US" sz="2800" dirty="0"/>
              <a:t>Chromosomes in cells are made up of many strands of DNA that are twisted, forming a double helix. A single strand of DNA consists of 2 sugar-phosphate molecular backbones that are loosely bonded by complementary nitrogenous </a:t>
            </a:r>
            <a:r>
              <a:rPr lang="en-US" sz="2800" dirty="0" smtClean="0"/>
              <a:t>bases. </a:t>
            </a:r>
            <a:r>
              <a:rPr lang="en-US" sz="2800" dirty="0"/>
              <a:t>In DNA, there are 2 complementary nitrogenous base pairs: adenine, which bonds with thymine, and cytosine, which bonds with </a:t>
            </a:r>
            <a:r>
              <a:rPr lang="en-US" sz="2800" dirty="0" smtClean="0"/>
              <a:t>guanine.</a:t>
            </a:r>
            <a:r>
              <a:rPr lang="en-US" sz="2800" b="1" dirty="0" smtClean="0"/>
              <a:t> </a:t>
            </a:r>
            <a:r>
              <a:rPr lang="en-US" sz="2800" dirty="0"/>
              <a:t>In all, there are about 3 billion base pairs and 30 000 genes in the human </a:t>
            </a:r>
            <a:r>
              <a:rPr lang="en-US" sz="2800" dirty="0" smtClean="0"/>
              <a:t>genome.</a:t>
            </a:r>
            <a:r>
              <a:rPr lang="en-US" sz="2800" b="1" dirty="0" smtClean="0"/>
              <a:t> </a:t>
            </a:r>
            <a:endParaRPr lang="en-US" sz="2600" dirty="0">
              <a:latin typeface="Calibri" charset="0"/>
            </a:endParaRPr>
          </a:p>
        </p:txBody>
      </p:sp>
    </p:spTree>
    <p:extLst>
      <p:ext uri="{BB962C8B-B14F-4D97-AF65-F5344CB8AC3E}">
        <p14:creationId xmlns:p14="http://schemas.microsoft.com/office/powerpoint/2010/main" val="37686551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b="3939"/>
          <a:stretch/>
        </p:blipFill>
        <p:spPr bwMode="auto">
          <a:xfrm>
            <a:off x="2286000" y="1362075"/>
            <a:ext cx="4429125" cy="534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6625" name="Title 1"/>
          <p:cNvSpPr>
            <a:spLocks noGrp="1"/>
          </p:cNvSpPr>
          <p:nvPr>
            <p:ph type="title"/>
          </p:nvPr>
        </p:nvSpPr>
        <p:spPr/>
        <p:txBody>
          <a:bodyPr/>
          <a:lstStyle/>
          <a:p>
            <a:r>
              <a:rPr lang="en-US" dirty="0">
                <a:latin typeface="Calibri" charset="0"/>
              </a:rPr>
              <a:t>DNA Damage</a:t>
            </a:r>
            <a:endParaRPr lang="en-US" dirty="0">
              <a:latin typeface="Calibri" charset="0"/>
            </a:endParaRPr>
          </a:p>
        </p:txBody>
      </p:sp>
    </p:spTree>
    <p:extLst>
      <p:ext uri="{BB962C8B-B14F-4D97-AF65-F5344CB8AC3E}">
        <p14:creationId xmlns:p14="http://schemas.microsoft.com/office/powerpoint/2010/main" val="33607968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DNA Damage</a:t>
            </a:r>
            <a:endParaRPr lang="en-US" dirty="0">
              <a:latin typeface="Calibri" charset="0"/>
            </a:endParaRPr>
          </a:p>
        </p:txBody>
      </p:sp>
      <p:sp>
        <p:nvSpPr>
          <p:cNvPr id="26626" name="Content Placeholder 2"/>
          <p:cNvSpPr>
            <a:spLocks noGrp="1"/>
          </p:cNvSpPr>
          <p:nvPr>
            <p:ph idx="1"/>
          </p:nvPr>
        </p:nvSpPr>
        <p:spPr>
          <a:xfrm>
            <a:off x="0" y="1493838"/>
            <a:ext cx="9220200" cy="4221162"/>
          </a:xfrm>
        </p:spPr>
        <p:txBody>
          <a:bodyPr/>
          <a:lstStyle/>
          <a:p>
            <a:r>
              <a:rPr lang="en-US" sz="2600" dirty="0" smtClean="0"/>
              <a:t>DNA </a:t>
            </a:r>
            <a:r>
              <a:rPr lang="en-US" sz="2600" dirty="0"/>
              <a:t>molecules are susceptible to both direct and indirect radiation </a:t>
            </a:r>
            <a:r>
              <a:rPr lang="en-US" sz="2600" dirty="0" smtClean="0"/>
              <a:t>damage.</a:t>
            </a:r>
            <a:r>
              <a:rPr lang="en-US" sz="2600" b="1" dirty="0" smtClean="0"/>
              <a:t> </a:t>
            </a:r>
            <a:r>
              <a:rPr lang="en-US" sz="2600" dirty="0"/>
              <a:t>Direct damage occurs when the radiation energy directly breaks DNA bonds; indirect damage occurs when radiation-generated radicals break DNA </a:t>
            </a:r>
            <a:r>
              <a:rPr lang="en-US" sz="2600" dirty="0" smtClean="0"/>
              <a:t>bonds.</a:t>
            </a:r>
            <a:r>
              <a:rPr lang="en-US" sz="2600" b="1" dirty="0" smtClean="0"/>
              <a:t> </a:t>
            </a:r>
            <a:r>
              <a:rPr lang="en-US" sz="2600" dirty="0"/>
              <a:t>Direct damage is mainly caused by high linear energy transfer (LET) radiation like alpha and neutron particles; indirect damage is mainly caused by low-LET radiation like x-rays and gamma </a:t>
            </a:r>
            <a:r>
              <a:rPr lang="en-US" sz="2600" dirty="0" smtClean="0"/>
              <a:t>rays.</a:t>
            </a:r>
            <a:r>
              <a:rPr lang="en-US" sz="2600" b="1" dirty="0" smtClean="0"/>
              <a:t> </a:t>
            </a:r>
            <a:r>
              <a:rPr lang="en-US" sz="2600" dirty="0"/>
              <a:t>High-LET damage is more lethal to cells than low-LET </a:t>
            </a:r>
            <a:r>
              <a:rPr lang="en-US" sz="2600" dirty="0" smtClean="0"/>
              <a:t>damage.</a:t>
            </a:r>
            <a:r>
              <a:rPr lang="en-US" sz="2600" b="1" dirty="0"/>
              <a:t> </a:t>
            </a:r>
            <a:r>
              <a:rPr lang="en-US" sz="2600" dirty="0"/>
              <a:t>Cells are most susceptible to radiation-induced damage after they have replicated their chromosomes, or while they are separating the replicated chromosomes in the process of cell </a:t>
            </a:r>
            <a:r>
              <a:rPr lang="en-US" sz="2600" dirty="0" smtClean="0"/>
              <a:t>division.</a:t>
            </a:r>
            <a:r>
              <a:rPr lang="en-US" sz="2600" b="1" dirty="0" smtClean="0"/>
              <a:t> </a:t>
            </a:r>
            <a:r>
              <a:rPr lang="en-US" sz="2600" dirty="0"/>
              <a:t>A cell normally repairs damage to its DNA, but occasionally the repair process is flawed and this can lead to a change in genetic material called a </a:t>
            </a:r>
            <a:r>
              <a:rPr lang="en-US" sz="2600" dirty="0" smtClean="0"/>
              <a:t>mutation.</a:t>
            </a:r>
            <a:endParaRPr lang="en-US" sz="2600" dirty="0">
              <a:latin typeface="Calibri" charset="0"/>
            </a:endParaRPr>
          </a:p>
        </p:txBody>
      </p:sp>
    </p:spTree>
    <p:extLst>
      <p:ext uri="{BB962C8B-B14F-4D97-AF65-F5344CB8AC3E}">
        <p14:creationId xmlns:p14="http://schemas.microsoft.com/office/powerpoint/2010/main" val="2421855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Mutations</a:t>
            </a:r>
            <a:endParaRPr lang="en-US" dirty="0">
              <a:latin typeface="Calibri" charset="0"/>
            </a:endParaRPr>
          </a:p>
        </p:txBody>
      </p:sp>
      <p:sp>
        <p:nvSpPr>
          <p:cNvPr id="26626" name="Content Placeholder 2"/>
          <p:cNvSpPr>
            <a:spLocks noGrp="1"/>
          </p:cNvSpPr>
          <p:nvPr>
            <p:ph idx="1"/>
          </p:nvPr>
        </p:nvSpPr>
        <p:spPr>
          <a:xfrm>
            <a:off x="228600" y="1493838"/>
            <a:ext cx="8839200" cy="4221162"/>
          </a:xfrm>
        </p:spPr>
        <p:txBody>
          <a:bodyPr/>
          <a:lstStyle/>
          <a:p>
            <a:r>
              <a:rPr lang="en-US" sz="2700" dirty="0"/>
              <a:t>Mutations to DNA come in different forms that may result in multiple negative consequences, such as </a:t>
            </a:r>
            <a:r>
              <a:rPr lang="en-US" sz="2700" dirty="0"/>
              <a:t>cytoxic</a:t>
            </a:r>
            <a:r>
              <a:rPr lang="en-US" sz="2700" dirty="0"/>
              <a:t> effects, uncontrolled cell growth, or even cell </a:t>
            </a:r>
            <a:r>
              <a:rPr lang="en-US" sz="2700" dirty="0" smtClean="0"/>
              <a:t>death.</a:t>
            </a:r>
          </a:p>
          <a:p>
            <a:endParaRPr lang="en-US" sz="2700" dirty="0">
              <a:latin typeface="Calibri"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3075" y="3124200"/>
            <a:ext cx="5657850" cy="226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301173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228600" y="701675"/>
            <a:ext cx="8686800" cy="1143000"/>
          </a:xfrm>
        </p:spPr>
        <p:txBody>
          <a:bodyPr/>
          <a:lstStyle/>
          <a:p>
            <a:r>
              <a:rPr lang="en-US" sz="4000" dirty="0"/>
              <a:t>Radiation-associated Cataracts</a:t>
            </a:r>
            <a:endParaRPr lang="en-US" sz="4000" dirty="0">
              <a:latin typeface="Calibri" charset="0"/>
            </a:endParaRPr>
          </a:p>
        </p:txBody>
      </p:sp>
      <p:sp>
        <p:nvSpPr>
          <p:cNvPr id="26626" name="Content Placeholder 2"/>
          <p:cNvSpPr>
            <a:spLocks noGrp="1"/>
          </p:cNvSpPr>
          <p:nvPr>
            <p:ph idx="1"/>
          </p:nvPr>
        </p:nvSpPr>
        <p:spPr>
          <a:xfrm>
            <a:off x="0" y="1417638"/>
            <a:ext cx="9210676" cy="4221162"/>
          </a:xfrm>
        </p:spPr>
        <p:txBody>
          <a:bodyPr/>
          <a:lstStyle/>
          <a:p>
            <a:r>
              <a:rPr lang="en-US" sz="2600" dirty="0"/>
              <a:t>While cancer likely is the most dreaded disease caused by radiation exposure, other radiation-related effects are possible. Two separate studies published in 2010 reported that interventional cardiology personnel have an increased relative risk of developing cataracts, a clouding or opacity of the eye that hinders </a:t>
            </a:r>
            <a:r>
              <a:rPr lang="en-US" sz="2600" dirty="0" smtClean="0"/>
              <a:t>vision.</a:t>
            </a:r>
            <a:r>
              <a:rPr lang="en-US" sz="2600" b="1" dirty="0" smtClean="0"/>
              <a:t> </a:t>
            </a:r>
            <a:r>
              <a:rPr lang="en-US" sz="2600" dirty="0"/>
              <a:t>Vano</a:t>
            </a:r>
            <a:r>
              <a:rPr lang="en-US" sz="2600" dirty="0"/>
              <a:t> et al tested 116 exposed interventional cardiologists, nurses, and technologists for radiation cataracts and compared them to 93 unexposed control </a:t>
            </a:r>
            <a:r>
              <a:rPr lang="en-US" sz="2600" dirty="0" smtClean="0"/>
              <a:t>personnel. Thirty-eight </a:t>
            </a:r>
            <a:r>
              <a:rPr lang="en-US" sz="2600" dirty="0"/>
              <a:t>percent of the cardiologists, with a cumulative median lens dose of 6.0 Sv, developed cataracts, compared with 12% of the </a:t>
            </a:r>
            <a:r>
              <a:rPr lang="en-US" sz="2600" dirty="0" smtClean="0"/>
              <a:t>controls. </a:t>
            </a:r>
            <a:r>
              <a:rPr lang="en-US" sz="2600" dirty="0"/>
              <a:t>Twenty-one percent of the other medical personnel, who were exposed to a cumulative median lens dose of 1.5 Sv, developed radiation-associated lens changes attributed to ionizing radiation exposure. </a:t>
            </a:r>
            <a:endParaRPr lang="en-US" sz="2600" dirty="0">
              <a:latin typeface="Calibri" charset="0"/>
            </a:endParaRPr>
          </a:p>
        </p:txBody>
      </p:sp>
    </p:spTree>
    <p:extLst>
      <p:ext uri="{BB962C8B-B14F-4D97-AF65-F5344CB8AC3E}">
        <p14:creationId xmlns:p14="http://schemas.microsoft.com/office/powerpoint/2010/main" val="18370784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228600" y="701675"/>
            <a:ext cx="8686800" cy="1143000"/>
          </a:xfrm>
        </p:spPr>
        <p:txBody>
          <a:bodyPr/>
          <a:lstStyle/>
          <a:p>
            <a:r>
              <a:rPr lang="en-US" sz="4000" dirty="0"/>
              <a:t>Radiation-associated Cataracts</a:t>
            </a:r>
            <a:endParaRPr lang="en-US" sz="4000" dirty="0">
              <a:latin typeface="Calibri" charset="0"/>
            </a:endParaRPr>
          </a:p>
        </p:txBody>
      </p:sp>
      <p:sp>
        <p:nvSpPr>
          <p:cNvPr id="26626" name="Content Placeholder 2"/>
          <p:cNvSpPr>
            <a:spLocks noGrp="1"/>
          </p:cNvSpPr>
          <p:nvPr>
            <p:ph idx="1"/>
          </p:nvPr>
        </p:nvSpPr>
        <p:spPr>
          <a:xfrm>
            <a:off x="381000" y="1493838"/>
            <a:ext cx="8610600" cy="4221162"/>
          </a:xfrm>
        </p:spPr>
        <p:txBody>
          <a:bodyPr/>
          <a:lstStyle/>
          <a:p>
            <a:r>
              <a:rPr lang="en-US" sz="2600" dirty="0"/>
              <a:t>Similarly, </a:t>
            </a:r>
            <a:r>
              <a:rPr lang="en-US" sz="2600" dirty="0"/>
              <a:t>Ciraj-Bjelac</a:t>
            </a:r>
            <a:r>
              <a:rPr lang="en-US" sz="2600" dirty="0"/>
              <a:t> et al compared the eyes of </a:t>
            </a:r>
            <a:r>
              <a:rPr lang="en-US" sz="2600" dirty="0" smtClean="0"/>
              <a:t>56 interventional </a:t>
            </a:r>
            <a:r>
              <a:rPr lang="en-US" sz="2600" dirty="0"/>
              <a:t>cardiologists and 11 nurses to age- and sex-matched unexposed controls (n = 22</a:t>
            </a:r>
            <a:r>
              <a:rPr lang="en-US" sz="2600" dirty="0" smtClean="0"/>
              <a:t>).</a:t>
            </a:r>
            <a:r>
              <a:rPr lang="en-US" sz="2600" b="1" dirty="0" smtClean="0"/>
              <a:t> </a:t>
            </a:r>
            <a:r>
              <a:rPr lang="en-US" sz="2600" dirty="0"/>
              <a:t>They found that 52% (confidence interval [CI] 35-73) of the cardiologists and 45% (CI: 15-100) of the nurses developed posterior lens opacities, compared with 9% (CI: 1-33) of the controls. The researchers concluded that, without proper eye protection, these health care professionals were at a higher risk of developing cataracts. </a:t>
            </a:r>
          </a:p>
          <a:p>
            <a:r>
              <a:rPr lang="en-US" sz="2600" dirty="0"/>
              <a:t>Based on this data, in 2011 the International Commission on Radiological Protection (ICRP) reduced the lens threshold value of absorbed dose for cataracts from 5.0 Gy to 0.50 </a:t>
            </a:r>
            <a:r>
              <a:rPr lang="en-US" sz="2600" dirty="0" smtClean="0"/>
              <a:t>Gy.</a:t>
            </a:r>
            <a:r>
              <a:rPr lang="en-US" sz="2600" b="1" dirty="0" smtClean="0"/>
              <a:t> </a:t>
            </a:r>
            <a:endParaRPr lang="en-US" sz="2600" dirty="0">
              <a:latin typeface="Calibri" charset="0"/>
            </a:endParaRPr>
          </a:p>
        </p:txBody>
      </p:sp>
    </p:spTree>
    <p:extLst>
      <p:ext uri="{BB962C8B-B14F-4D97-AF65-F5344CB8AC3E}">
        <p14:creationId xmlns:p14="http://schemas.microsoft.com/office/powerpoint/2010/main" val="37421542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762000" y="685800"/>
            <a:ext cx="10668000" cy="762000"/>
          </a:xfrm>
        </p:spPr>
        <p:txBody>
          <a:bodyPr/>
          <a:lstStyle/>
          <a:p>
            <a:r>
              <a:rPr lang="en-US" sz="4000" dirty="0" smtClean="0"/>
              <a:t>Radiologic Technologists’ Exposure</a:t>
            </a:r>
            <a:endParaRPr lang="en-US" sz="4000" dirty="0">
              <a:latin typeface="Calibri" charset="0"/>
            </a:endParaRPr>
          </a:p>
        </p:txBody>
      </p:sp>
      <p:sp>
        <p:nvSpPr>
          <p:cNvPr id="26626" name="Content Placeholder 2"/>
          <p:cNvSpPr>
            <a:spLocks noGrp="1"/>
          </p:cNvSpPr>
          <p:nvPr>
            <p:ph idx="1"/>
          </p:nvPr>
        </p:nvSpPr>
        <p:spPr>
          <a:xfrm>
            <a:off x="228600" y="1341438"/>
            <a:ext cx="8915400" cy="4221162"/>
          </a:xfrm>
        </p:spPr>
        <p:txBody>
          <a:bodyPr/>
          <a:lstStyle/>
          <a:p>
            <a:r>
              <a:rPr lang="en-US" sz="2600" dirty="0"/>
              <a:t>Some of the factors affecting the exposure risks of radiologic technologists and radiologist assistants include: </a:t>
            </a:r>
          </a:p>
          <a:p>
            <a:pPr marL="457200" indent="-457200">
              <a:spcBef>
                <a:spcPts val="0"/>
              </a:spcBef>
              <a:buFont typeface="Arial" pitchFamily="34" charset="0"/>
              <a:buChar char="•"/>
            </a:pPr>
            <a:r>
              <a:rPr lang="en-US" sz="2400" dirty="0" smtClean="0"/>
              <a:t>How </a:t>
            </a:r>
            <a:r>
              <a:rPr lang="en-US" sz="2400" dirty="0"/>
              <a:t>they use an x-ray system. </a:t>
            </a:r>
          </a:p>
          <a:p>
            <a:pPr marL="457200" indent="-457200">
              <a:spcBef>
                <a:spcPts val="0"/>
              </a:spcBef>
              <a:buFont typeface="Arial" pitchFamily="34" charset="0"/>
              <a:buChar char="•"/>
            </a:pPr>
            <a:r>
              <a:rPr lang="en-US" sz="2400" dirty="0" smtClean="0"/>
              <a:t>Whether </a:t>
            </a:r>
            <a:r>
              <a:rPr lang="en-US" sz="2400" dirty="0"/>
              <a:t>they use protective measures. </a:t>
            </a:r>
          </a:p>
          <a:p>
            <a:pPr marL="457200" indent="-457200">
              <a:spcBef>
                <a:spcPts val="0"/>
              </a:spcBef>
              <a:buFont typeface="Arial" pitchFamily="34" charset="0"/>
              <a:buChar char="•"/>
            </a:pPr>
            <a:r>
              <a:rPr lang="en-US" sz="2400" dirty="0" smtClean="0"/>
              <a:t>Whether </a:t>
            </a:r>
            <a:r>
              <a:rPr lang="en-US" sz="2400" dirty="0"/>
              <a:t>they optimize patient doses. </a:t>
            </a:r>
            <a:endParaRPr lang="en-US" sz="2400" dirty="0" smtClean="0"/>
          </a:p>
          <a:p>
            <a:pPr marL="457200" indent="-457200">
              <a:spcBef>
                <a:spcPts val="0"/>
              </a:spcBef>
              <a:buFont typeface="Arial" pitchFamily="34" charset="0"/>
              <a:buChar char="•"/>
            </a:pPr>
            <a:r>
              <a:rPr lang="en-US" sz="2400" dirty="0" smtClean="0"/>
              <a:t>The </a:t>
            </a:r>
            <a:r>
              <a:rPr lang="en-US" sz="2400" dirty="0"/>
              <a:t>number of procedures they perform. </a:t>
            </a:r>
          </a:p>
          <a:p>
            <a:pPr marL="457200" indent="-457200">
              <a:spcBef>
                <a:spcPts val="0"/>
              </a:spcBef>
              <a:buFont typeface="Arial" pitchFamily="34" charset="0"/>
              <a:buChar char="•"/>
            </a:pPr>
            <a:r>
              <a:rPr lang="en-US" sz="2400" dirty="0" smtClean="0"/>
              <a:t>Their </a:t>
            </a:r>
            <a:r>
              <a:rPr lang="en-US" sz="2400" dirty="0"/>
              <a:t>height, which could affect how much scatter radiation reaches their </a:t>
            </a:r>
            <a:r>
              <a:rPr lang="en-US" sz="2400" dirty="0" smtClean="0"/>
              <a:t>eyes.</a:t>
            </a:r>
            <a:endParaRPr lang="en-US" sz="2400" dirty="0"/>
          </a:p>
          <a:p>
            <a:r>
              <a:rPr lang="en-US" sz="2600" dirty="0"/>
              <a:t>Factors influencing exposure time include how long a procedure takes, whether a technologist or operator moves efficiently through a procedure or adheres to a protocol, and whether he or she is still learning the </a:t>
            </a:r>
            <a:r>
              <a:rPr lang="en-US" sz="2600" dirty="0" smtClean="0"/>
              <a:t>procedure.</a:t>
            </a:r>
            <a:r>
              <a:rPr lang="en-US" sz="2600" b="1" dirty="0" smtClean="0"/>
              <a:t> </a:t>
            </a:r>
            <a:endParaRPr lang="en-US" sz="2600" dirty="0">
              <a:latin typeface="Calibri" charset="0"/>
            </a:endParaRPr>
          </a:p>
        </p:txBody>
      </p:sp>
    </p:spTree>
    <p:extLst>
      <p:ext uri="{BB962C8B-B14F-4D97-AF65-F5344CB8AC3E}">
        <p14:creationId xmlns:p14="http://schemas.microsoft.com/office/powerpoint/2010/main" val="25887035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762000" y="685800"/>
            <a:ext cx="10668000" cy="762000"/>
          </a:xfrm>
        </p:spPr>
        <p:txBody>
          <a:bodyPr/>
          <a:lstStyle/>
          <a:p>
            <a:r>
              <a:rPr lang="en-US" sz="4000" dirty="0"/>
              <a:t>Scatter Radiation</a:t>
            </a:r>
            <a:endParaRPr lang="en-US" sz="4000" dirty="0">
              <a:latin typeface="Calibri" charset="0"/>
            </a:endParaRPr>
          </a:p>
        </p:txBody>
      </p:sp>
      <p:sp>
        <p:nvSpPr>
          <p:cNvPr id="26626" name="Content Placeholder 2"/>
          <p:cNvSpPr>
            <a:spLocks noGrp="1"/>
          </p:cNvSpPr>
          <p:nvPr>
            <p:ph idx="1"/>
          </p:nvPr>
        </p:nvSpPr>
        <p:spPr>
          <a:xfrm>
            <a:off x="228600" y="1341438"/>
            <a:ext cx="8915400" cy="4221162"/>
          </a:xfrm>
        </p:spPr>
        <p:txBody>
          <a:bodyPr/>
          <a:lstStyle/>
          <a:p>
            <a:r>
              <a:rPr lang="en-US" sz="2600" dirty="0"/>
              <a:t>When radiation enters a patient, not all of the photon beams are fully absorbed or pass straight through the molecules; many of the photons bounce off the tissues’ atoms and exit the body in different directions, creating scatter radiation. Therefore, even though a radiologic technologist is not in the path of a radiation beam, he or she is susceptible to scatter radiation that mainly emanates from a </a:t>
            </a:r>
            <a:r>
              <a:rPr lang="en-US" sz="2600" dirty="0" smtClean="0"/>
              <a:t>patient. Scatter</a:t>
            </a:r>
            <a:r>
              <a:rPr lang="en-US" sz="2600" dirty="0"/>
              <a:t>, or secondary, radiation is the main source of occupational radiation </a:t>
            </a:r>
            <a:r>
              <a:rPr lang="en-US" sz="2600" dirty="0" smtClean="0"/>
              <a:t>exposure. </a:t>
            </a:r>
            <a:r>
              <a:rPr lang="en-US" sz="2600" dirty="0"/>
              <a:t>Low-energy beams are absorbed more readily by a patient, producing less scatter </a:t>
            </a:r>
            <a:r>
              <a:rPr lang="en-US" sz="2600" dirty="0" smtClean="0"/>
              <a:t>radiation.</a:t>
            </a:r>
            <a:r>
              <a:rPr lang="en-US" sz="2600" b="1" dirty="0" smtClean="0"/>
              <a:t> </a:t>
            </a:r>
            <a:r>
              <a:rPr lang="en-US" sz="2600" dirty="0"/>
              <a:t>Oblique projections increase the kilovoltage peak (kVp), resulting in an increase in scatter radiation exposure to the patient and staff, and compromised image </a:t>
            </a:r>
            <a:r>
              <a:rPr lang="en-US" sz="2600" dirty="0" smtClean="0"/>
              <a:t>quality.</a:t>
            </a:r>
            <a:endParaRPr lang="en-US" sz="2600" dirty="0">
              <a:latin typeface="Calibri" charset="0"/>
            </a:endParaRPr>
          </a:p>
        </p:txBody>
      </p:sp>
    </p:spTree>
    <p:extLst>
      <p:ext uri="{BB962C8B-B14F-4D97-AF65-F5344CB8AC3E}">
        <p14:creationId xmlns:p14="http://schemas.microsoft.com/office/powerpoint/2010/main" val="21784647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762000" y="685800"/>
            <a:ext cx="10668000" cy="762000"/>
          </a:xfrm>
        </p:spPr>
        <p:txBody>
          <a:bodyPr/>
          <a:lstStyle/>
          <a:p>
            <a:r>
              <a:rPr lang="en-US" sz="4000" dirty="0"/>
              <a:t>Scatter Radiation</a:t>
            </a:r>
            <a:endParaRPr lang="en-US" sz="4000" dirty="0">
              <a:latin typeface="Calibri" charset="0"/>
            </a:endParaRPr>
          </a:p>
        </p:txBody>
      </p:sp>
      <p:sp>
        <p:nvSpPr>
          <p:cNvPr id="26626" name="Content Placeholder 2"/>
          <p:cNvSpPr>
            <a:spLocks noGrp="1"/>
          </p:cNvSpPr>
          <p:nvPr>
            <p:ph idx="1"/>
          </p:nvPr>
        </p:nvSpPr>
        <p:spPr>
          <a:xfrm>
            <a:off x="152400" y="1341438"/>
            <a:ext cx="8915400" cy="4221162"/>
          </a:xfrm>
        </p:spPr>
        <p:txBody>
          <a:bodyPr/>
          <a:lstStyle/>
          <a:p>
            <a:r>
              <a:rPr lang="en-US" sz="2800" dirty="0"/>
              <a:t>Scatter radiation is concentrated at the table level and a beam entering a patient’s thorax creates a significant amount of scatter </a:t>
            </a:r>
            <a:r>
              <a:rPr lang="en-US" sz="2800" dirty="0" smtClean="0"/>
              <a:t>radiation. Strategically </a:t>
            </a:r>
            <a:r>
              <a:rPr lang="en-US" sz="2800" dirty="0"/>
              <a:t>placed lead shields are ideal for absorbing scatter radiation, such as a radiation-attenuating shield placed over a patient or a portable lead shield. Technologists also can avoid scatter radiation by creating distance between themselves and its source. Most of the time, distance and shielding techniques help protect radiologic technologists from exposure to scatter radiation. </a:t>
            </a:r>
            <a:endParaRPr lang="en-US" sz="2600" dirty="0">
              <a:latin typeface="Calibri" charset="0"/>
            </a:endParaRPr>
          </a:p>
        </p:txBody>
      </p:sp>
    </p:spTree>
    <p:extLst>
      <p:ext uri="{BB962C8B-B14F-4D97-AF65-F5344CB8AC3E}">
        <p14:creationId xmlns:p14="http://schemas.microsoft.com/office/powerpoint/2010/main" val="11861796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762000" y="685800"/>
            <a:ext cx="10668000" cy="762000"/>
          </a:xfrm>
        </p:spPr>
        <p:txBody>
          <a:bodyPr/>
          <a:lstStyle/>
          <a:p>
            <a:r>
              <a:rPr lang="en-US" sz="4000" dirty="0"/>
              <a:t>Radiation Limits </a:t>
            </a:r>
            <a:endParaRPr lang="en-US" sz="4000" dirty="0">
              <a:latin typeface="Calibri" charset="0"/>
            </a:endParaRPr>
          </a:p>
        </p:txBody>
      </p:sp>
      <p:sp>
        <p:nvSpPr>
          <p:cNvPr id="26626" name="Content Placeholder 2"/>
          <p:cNvSpPr>
            <a:spLocks noGrp="1"/>
          </p:cNvSpPr>
          <p:nvPr>
            <p:ph idx="1"/>
          </p:nvPr>
        </p:nvSpPr>
        <p:spPr>
          <a:xfrm>
            <a:off x="152400" y="1341438"/>
            <a:ext cx="8915400" cy="4221162"/>
          </a:xfrm>
        </p:spPr>
        <p:txBody>
          <a:bodyPr/>
          <a:lstStyle/>
          <a:p>
            <a:r>
              <a:rPr lang="en-US" sz="2600" dirty="0"/>
              <a:t>In 2007 the ICRP recommended that medical workers receive a maximum radiation effective dose of 20 mSv per year, averaged over 5 years, with no more than 50 mSv in 1 </a:t>
            </a:r>
            <a:r>
              <a:rPr lang="en-US" sz="2600" dirty="0" smtClean="0"/>
              <a:t>year.</a:t>
            </a:r>
            <a:r>
              <a:rPr lang="en-US" sz="2600" b="1" dirty="0" smtClean="0"/>
              <a:t> </a:t>
            </a:r>
            <a:r>
              <a:rPr lang="en-US" sz="2600" dirty="0"/>
              <a:t>In addition, 500 mSv each is the annual equivalent dose radiation limit to the skin, hands, and feet. For the lens of the eye, the equivalent dose limit was initially 150 mSv, but in 2011 the </a:t>
            </a:r>
            <a:r>
              <a:rPr lang="en-US" sz="2600" dirty="0" smtClean="0"/>
              <a:t>ICRP </a:t>
            </a:r>
            <a:r>
              <a:rPr lang="en-US" sz="2800" dirty="0" smtClean="0"/>
              <a:t>reduced </a:t>
            </a:r>
            <a:r>
              <a:rPr lang="en-US" sz="2800" dirty="0"/>
              <a:t>this to 20 mSv per year, averaged over 5 years, with no single year exceeding 50 mSv. </a:t>
            </a:r>
            <a:r>
              <a:rPr lang="en-US" sz="2600" dirty="0" smtClean="0"/>
              <a:t> </a:t>
            </a:r>
            <a:endParaRPr lang="en-US" sz="2600" dirty="0"/>
          </a:p>
        </p:txBody>
      </p:sp>
    </p:spTree>
    <p:extLst>
      <p:ext uri="{BB962C8B-B14F-4D97-AF65-F5344CB8AC3E}">
        <p14:creationId xmlns:p14="http://schemas.microsoft.com/office/powerpoint/2010/main" val="2799871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a:xfrm>
            <a:off x="0" y="2286000"/>
            <a:ext cx="9144000" cy="4191000"/>
          </a:xfrm>
          <a:prstGeom prst="rect">
            <a:avLst/>
          </a:prstGeom>
        </p:spPr>
        <p:txBody>
          <a:bodyPr vert="horz" lIns="91440" tIns="45720" rIns="91440" bIns="45720" rtlCol="0">
            <a:normAutofit/>
          </a:bodyPr>
          <a:lstStyle/>
          <a:p>
            <a:pPr marL="342900" indent="-342900" algn="ctr" fontAlgn="auto">
              <a:spcBef>
                <a:spcPct val="20000"/>
              </a:spcBef>
              <a:spcAft>
                <a:spcPts val="0"/>
              </a:spcAft>
              <a:defRPr/>
            </a:pPr>
            <a:endParaRPr lang="en-US" sz="3200" dirty="0" smtClean="0">
              <a:solidFill>
                <a:prstClr val="black"/>
              </a:solidFill>
              <a:latin typeface="Calibri"/>
              <a:cs typeface="+mn-cs"/>
            </a:endParaRPr>
          </a:p>
        </p:txBody>
      </p:sp>
      <p:sp>
        <p:nvSpPr>
          <p:cNvPr id="7" name="Titre 1"/>
          <p:cNvSpPr>
            <a:spLocks noGrp="1"/>
          </p:cNvSpPr>
          <p:nvPr>
            <p:ph type="title"/>
          </p:nvPr>
        </p:nvSpPr>
        <p:spPr/>
        <p:txBody>
          <a:bodyPr/>
          <a:lstStyle/>
          <a:p>
            <a:pPr algn="l"/>
            <a:r>
              <a:rPr lang="fr-CA" dirty="0" smtClean="0"/>
              <a:t>Instructions:</a:t>
            </a:r>
          </a:p>
        </p:txBody>
      </p:sp>
      <p:sp>
        <p:nvSpPr>
          <p:cNvPr id="2" name="Content Placeholder 1"/>
          <p:cNvSpPr>
            <a:spLocks noGrp="1"/>
          </p:cNvSpPr>
          <p:nvPr>
            <p:ph idx="1"/>
          </p:nvPr>
        </p:nvSpPr>
        <p:spPr>
          <a:xfrm>
            <a:off x="457200" y="1752600"/>
            <a:ext cx="8229600" cy="4221163"/>
          </a:xfrm>
        </p:spPr>
        <p:txBody>
          <a:bodyPr>
            <a:normAutofit fontScale="92500" lnSpcReduction="10000"/>
          </a:bodyPr>
          <a:lstStyle/>
          <a:p>
            <a:pPr marL="0">
              <a:spcBef>
                <a:spcPts val="1320"/>
              </a:spcBef>
            </a:pPr>
            <a:r>
              <a:rPr lang="en-US" sz="3000" dirty="0" smtClean="0"/>
              <a:t>This presentation provides a framework for educators and students to use Directed Reading content published in </a:t>
            </a:r>
            <a:r>
              <a:rPr lang="en-US" sz="3000" i="1" dirty="0" smtClean="0"/>
              <a:t>Radiologic Technology</a:t>
            </a:r>
            <a:r>
              <a:rPr lang="en-US" sz="3000" dirty="0" smtClean="0"/>
              <a:t>. </a:t>
            </a:r>
            <a:r>
              <a:rPr lang="en-US" sz="3000" u="sng" dirty="0" smtClean="0"/>
              <a:t>This information should be modified</a:t>
            </a:r>
            <a:r>
              <a:rPr lang="en-US" sz="3000" dirty="0" smtClean="0"/>
              <a:t> to:</a:t>
            </a:r>
          </a:p>
          <a:p>
            <a:pPr marL="628650" lvl="1">
              <a:spcBef>
                <a:spcPts val="1320"/>
              </a:spcBef>
              <a:buFont typeface="+mj-lt"/>
              <a:buAutoNum type="arabicPeriod"/>
            </a:pPr>
            <a:r>
              <a:rPr lang="en-US" sz="2400" dirty="0" smtClean="0"/>
              <a:t>Meet the educational level of the audience.</a:t>
            </a:r>
          </a:p>
          <a:p>
            <a:pPr marL="628650" lvl="1">
              <a:spcBef>
                <a:spcPts val="1320"/>
              </a:spcBef>
              <a:buFont typeface="+mj-lt"/>
              <a:buAutoNum type="arabicPeriod"/>
            </a:pPr>
            <a:r>
              <a:rPr lang="en-US" sz="2400" dirty="0" smtClean="0"/>
              <a:t>Highlight the points in an instructor’s discussion or presentation. </a:t>
            </a:r>
          </a:p>
          <a:p>
            <a:pPr marL="0" indent="0">
              <a:spcBef>
                <a:spcPts val="1320"/>
              </a:spcBef>
            </a:pPr>
            <a:r>
              <a:rPr lang="en-US" sz="3000" dirty="0" smtClean="0"/>
              <a:t>The images are provided to enhance the learning experience and should not be reproduced for other purposes. </a:t>
            </a:r>
          </a:p>
          <a:p>
            <a:pPr marL="0"/>
            <a:endParaRPr lang="en-US" dirty="0"/>
          </a:p>
        </p:txBody>
      </p:sp>
      <p:pic>
        <p:nvPicPr>
          <p:cNvPr id="5" name="Picture 2" descr="O:\Academic\DRs in the Classroom\PtInfo_header.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3152" y="0"/>
            <a:ext cx="9070848" cy="800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8582914"/>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762000" y="685800"/>
            <a:ext cx="10668000" cy="762000"/>
          </a:xfrm>
        </p:spPr>
        <p:txBody>
          <a:bodyPr/>
          <a:lstStyle/>
          <a:p>
            <a:r>
              <a:rPr lang="en-US" sz="4000" dirty="0"/>
              <a:t>Radiation Limits </a:t>
            </a:r>
            <a:endParaRPr lang="en-US" sz="4000" dirty="0">
              <a:latin typeface="Calibri" charset="0"/>
            </a:endParaRPr>
          </a:p>
        </p:txBody>
      </p:sp>
      <p:sp>
        <p:nvSpPr>
          <p:cNvPr id="26626" name="Content Placeholder 2"/>
          <p:cNvSpPr>
            <a:spLocks noGrp="1"/>
          </p:cNvSpPr>
          <p:nvPr>
            <p:ph idx="1"/>
          </p:nvPr>
        </p:nvSpPr>
        <p:spPr>
          <a:xfrm>
            <a:off x="152400" y="1341438"/>
            <a:ext cx="8915400" cy="4221162"/>
          </a:xfrm>
        </p:spPr>
        <p:txBody>
          <a:bodyPr/>
          <a:lstStyle/>
          <a:p>
            <a:r>
              <a:rPr lang="en-US" sz="2600" dirty="0" smtClean="0"/>
              <a:t>One study </a:t>
            </a:r>
            <a:r>
              <a:rPr lang="en-US" sz="2600" dirty="0"/>
              <a:t>investigated which body parts of an operator received the most radiation exposure. </a:t>
            </a:r>
            <a:r>
              <a:rPr lang="en-US" sz="2600" dirty="0"/>
              <a:t>Koukorava</a:t>
            </a:r>
            <a:r>
              <a:rPr lang="en-US" sz="2600" dirty="0"/>
              <a:t> et al used </a:t>
            </a:r>
            <a:r>
              <a:rPr lang="en-US" sz="2600" dirty="0"/>
              <a:t>thermoluminescent</a:t>
            </a:r>
            <a:r>
              <a:rPr lang="en-US" sz="2600" dirty="0"/>
              <a:t> dosimeters (TLD) and pellets to measure the exposure of 2 operators who performed 50 interventional radiology procedures over 6 </a:t>
            </a:r>
            <a:r>
              <a:rPr lang="en-US" sz="2600" dirty="0" smtClean="0"/>
              <a:t>months. The </a:t>
            </a:r>
            <a:r>
              <a:rPr lang="en-US" sz="2600" dirty="0"/>
              <a:t>operators each used a thyroid collar, a lead apron, and a table shield as their personal radiation protection, but no protective lead </a:t>
            </a:r>
            <a:r>
              <a:rPr lang="en-US" sz="2600" dirty="0" smtClean="0"/>
              <a:t>glasses. </a:t>
            </a:r>
            <a:endParaRPr lang="en-US" sz="2600" dirty="0"/>
          </a:p>
          <a:p>
            <a:r>
              <a:rPr lang="en-US" sz="2600" dirty="0"/>
              <a:t>The researchers speculated that lower dose to the leg was because of the proper use and position of the table shield. They recommended that special attention be given to personnel on the other side of the table who may not have a shield. </a:t>
            </a:r>
            <a:endParaRPr lang="en-US" sz="2600" dirty="0">
              <a:latin typeface="Calibri" charset="0"/>
            </a:endParaRPr>
          </a:p>
        </p:txBody>
      </p:sp>
    </p:spTree>
    <p:extLst>
      <p:ext uri="{BB962C8B-B14F-4D97-AF65-F5344CB8AC3E}">
        <p14:creationId xmlns:p14="http://schemas.microsoft.com/office/powerpoint/2010/main" val="34323449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762000" y="685800"/>
            <a:ext cx="10668000" cy="762000"/>
          </a:xfrm>
        </p:spPr>
        <p:txBody>
          <a:bodyPr/>
          <a:lstStyle/>
          <a:p>
            <a:r>
              <a:rPr lang="en-US" sz="4000" dirty="0"/>
              <a:t>Radiation Limits </a:t>
            </a:r>
            <a:endParaRPr lang="en-US" sz="4000" dirty="0">
              <a:latin typeface="Calibri" charset="0"/>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600200"/>
            <a:ext cx="6115319" cy="4186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092181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762000" y="685800"/>
            <a:ext cx="10668000" cy="762000"/>
          </a:xfrm>
        </p:spPr>
        <p:txBody>
          <a:bodyPr/>
          <a:lstStyle/>
          <a:p>
            <a:r>
              <a:rPr lang="en-US" sz="4000" dirty="0"/>
              <a:t>Radiation Protection</a:t>
            </a:r>
            <a:endParaRPr lang="en-US" sz="4000" dirty="0">
              <a:latin typeface="Calibri" charset="0"/>
            </a:endParaRPr>
          </a:p>
        </p:txBody>
      </p:sp>
      <p:sp>
        <p:nvSpPr>
          <p:cNvPr id="26626" name="Content Placeholder 2"/>
          <p:cNvSpPr>
            <a:spLocks noGrp="1"/>
          </p:cNvSpPr>
          <p:nvPr>
            <p:ph idx="1"/>
          </p:nvPr>
        </p:nvSpPr>
        <p:spPr>
          <a:xfrm>
            <a:off x="152400" y="1341438"/>
            <a:ext cx="8915400" cy="4221162"/>
          </a:xfrm>
        </p:spPr>
        <p:txBody>
          <a:bodyPr/>
          <a:lstStyle/>
          <a:p>
            <a:r>
              <a:rPr lang="en-US" sz="2800" dirty="0"/>
              <a:t>The ICRP set out 3 fundamental principles for an overall system of radiation protection: justification, dose limitation, and optimization of </a:t>
            </a:r>
            <a:r>
              <a:rPr lang="en-US" sz="2800" dirty="0" smtClean="0"/>
              <a:t>protection. Justification </a:t>
            </a:r>
            <a:r>
              <a:rPr lang="en-US" sz="2800" dirty="0"/>
              <a:t>refers to the necessity to do more good than harm when deciding whether radiation use is necessary. The ICRP established dose limitations for occupational radiation to manage workers’ exposure via proper facility design and operation </a:t>
            </a:r>
            <a:r>
              <a:rPr lang="en-US" sz="2800" dirty="0" smtClean="0"/>
              <a:t>planning. Within </a:t>
            </a:r>
            <a:r>
              <a:rPr lang="en-US" sz="2800" dirty="0"/>
              <a:t>the optimization of protection principle are 3 more tenets of radiation protection: time, distance, and shielding. </a:t>
            </a:r>
            <a:endParaRPr lang="en-US" sz="2600" dirty="0">
              <a:latin typeface="Calibri" charset="0"/>
            </a:endParaRPr>
          </a:p>
        </p:txBody>
      </p:sp>
    </p:spTree>
    <p:extLst>
      <p:ext uri="{BB962C8B-B14F-4D97-AF65-F5344CB8AC3E}">
        <p14:creationId xmlns:p14="http://schemas.microsoft.com/office/powerpoint/2010/main" val="13340693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762000" y="533400"/>
            <a:ext cx="10668000" cy="762000"/>
          </a:xfrm>
        </p:spPr>
        <p:txBody>
          <a:bodyPr/>
          <a:lstStyle/>
          <a:p>
            <a:r>
              <a:rPr lang="en-US" sz="4000" dirty="0"/>
              <a:t>Radiation </a:t>
            </a:r>
            <a:r>
              <a:rPr lang="en-US" sz="4000" dirty="0" smtClean="0"/>
              <a:t>Protection</a:t>
            </a:r>
            <a:endParaRPr lang="en-US" sz="4000" dirty="0">
              <a:latin typeface="Calibri" charset="0"/>
            </a:endParaRPr>
          </a:p>
        </p:txBody>
      </p:sp>
      <p:sp>
        <p:nvSpPr>
          <p:cNvPr id="26626" name="Content Placeholder 2"/>
          <p:cNvSpPr>
            <a:spLocks noGrp="1"/>
          </p:cNvSpPr>
          <p:nvPr>
            <p:ph idx="1"/>
          </p:nvPr>
        </p:nvSpPr>
        <p:spPr>
          <a:xfrm>
            <a:off x="76200" y="1036638"/>
            <a:ext cx="9220200" cy="4221162"/>
          </a:xfrm>
        </p:spPr>
        <p:txBody>
          <a:bodyPr/>
          <a:lstStyle/>
          <a:p>
            <a:r>
              <a:rPr lang="en-US" sz="2500" dirty="0" smtClean="0"/>
              <a:t>Radiologic </a:t>
            </a:r>
            <a:r>
              <a:rPr lang="en-US" sz="2500" dirty="0"/>
              <a:t>technologists and radiology assistants can use the following techniques to decrease the amount of radiation they receive: </a:t>
            </a:r>
          </a:p>
          <a:p>
            <a:pPr marL="457200" indent="-457200">
              <a:spcBef>
                <a:spcPts val="0"/>
              </a:spcBef>
              <a:buFont typeface="Arial" pitchFamily="34" charset="0"/>
              <a:buChar char="•"/>
            </a:pPr>
            <a:r>
              <a:rPr lang="en-US" sz="2400" dirty="0" smtClean="0"/>
              <a:t>Pulsed </a:t>
            </a:r>
            <a:r>
              <a:rPr lang="en-US" sz="2400" dirty="0"/>
              <a:t>fluoroscopy. </a:t>
            </a:r>
          </a:p>
          <a:p>
            <a:pPr marL="457200" indent="-457200">
              <a:spcBef>
                <a:spcPts val="0"/>
              </a:spcBef>
              <a:buFont typeface="Arial" pitchFamily="34" charset="0"/>
              <a:buChar char="•"/>
            </a:pPr>
            <a:r>
              <a:rPr lang="en-US" sz="2400" dirty="0" smtClean="0"/>
              <a:t>Short </a:t>
            </a:r>
            <a:r>
              <a:rPr lang="en-US" sz="2400" dirty="0"/>
              <a:t>fluoroscopy and cine times. </a:t>
            </a:r>
          </a:p>
          <a:p>
            <a:pPr marL="457200" indent="-457200">
              <a:spcBef>
                <a:spcPts val="0"/>
              </a:spcBef>
              <a:buFont typeface="Arial" pitchFamily="34" charset="0"/>
              <a:buChar char="•"/>
            </a:pPr>
            <a:r>
              <a:rPr lang="en-US" sz="2400" dirty="0" smtClean="0"/>
              <a:t>Minimal </a:t>
            </a:r>
            <a:r>
              <a:rPr lang="en-US" sz="2400" dirty="0"/>
              <a:t>number of required images per series. </a:t>
            </a:r>
          </a:p>
          <a:p>
            <a:pPr marL="457200" indent="-457200">
              <a:spcBef>
                <a:spcPts val="0"/>
              </a:spcBef>
              <a:buFont typeface="Arial" pitchFamily="34" charset="0"/>
              <a:buChar char="•"/>
            </a:pPr>
            <a:r>
              <a:rPr lang="en-US" sz="2400" dirty="0" smtClean="0"/>
              <a:t>Limited </a:t>
            </a:r>
            <a:r>
              <a:rPr lang="en-US" sz="2400" dirty="0"/>
              <a:t>series. </a:t>
            </a:r>
          </a:p>
          <a:p>
            <a:pPr marL="457200" indent="-457200">
              <a:spcBef>
                <a:spcPts val="600"/>
              </a:spcBef>
              <a:buFont typeface="Arial" pitchFamily="34" charset="0"/>
              <a:buChar char="•"/>
            </a:pPr>
            <a:r>
              <a:rPr lang="en-US" sz="2400" dirty="0" smtClean="0"/>
              <a:t>Optimal </a:t>
            </a:r>
            <a:r>
              <a:rPr lang="en-US" sz="2400" dirty="0"/>
              <a:t>dose rates for an acceptable image </a:t>
            </a:r>
            <a:r>
              <a:rPr lang="en-US" sz="2400" dirty="0" smtClean="0"/>
              <a:t>quality.</a:t>
            </a:r>
            <a:r>
              <a:rPr lang="en-US" sz="2400" b="1" dirty="0" smtClean="0"/>
              <a:t> </a:t>
            </a:r>
            <a:endParaRPr lang="en-US" sz="2400" dirty="0"/>
          </a:p>
          <a:p>
            <a:pPr>
              <a:spcBef>
                <a:spcPts val="600"/>
              </a:spcBef>
            </a:pPr>
            <a:r>
              <a:rPr lang="en-US" sz="2500" dirty="0" smtClean="0"/>
              <a:t>If optimal dose rates are not used, then image quality will be poor and the procedure will need to be repeated, exposing both the patient and the personnel to additional radiation. </a:t>
            </a:r>
            <a:r>
              <a:rPr lang="en-US" sz="2500" dirty="0"/>
              <a:t>Leaded protection garments worn by a radiologic technologist or radiologist assistant absorbs radiation before it reaches the user’s body. From head to toe, the following garments and accessories can provide shielding protection. </a:t>
            </a:r>
            <a:endParaRPr lang="en-US" sz="2500" dirty="0">
              <a:latin typeface="Calibri" charset="0"/>
            </a:endParaRPr>
          </a:p>
          <a:p>
            <a:endParaRPr lang="en-US" sz="2600" dirty="0">
              <a:latin typeface="Calibri" charset="0"/>
            </a:endParaRPr>
          </a:p>
        </p:txBody>
      </p:sp>
    </p:spTree>
    <p:extLst>
      <p:ext uri="{BB962C8B-B14F-4D97-AF65-F5344CB8AC3E}">
        <p14:creationId xmlns:p14="http://schemas.microsoft.com/office/powerpoint/2010/main" val="3410455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762000" y="685800"/>
            <a:ext cx="10668000" cy="762000"/>
          </a:xfrm>
        </p:spPr>
        <p:txBody>
          <a:bodyPr/>
          <a:lstStyle/>
          <a:p>
            <a:r>
              <a:rPr lang="en-US" sz="4000" dirty="0" smtClean="0"/>
              <a:t>Eye Protection</a:t>
            </a:r>
            <a:endParaRPr lang="en-US" sz="4000" dirty="0">
              <a:latin typeface="Calibri" charset="0"/>
            </a:endParaRPr>
          </a:p>
        </p:txBody>
      </p:sp>
      <p:sp>
        <p:nvSpPr>
          <p:cNvPr id="26626" name="Content Placeholder 2"/>
          <p:cNvSpPr>
            <a:spLocks noGrp="1"/>
          </p:cNvSpPr>
          <p:nvPr>
            <p:ph idx="1"/>
          </p:nvPr>
        </p:nvSpPr>
        <p:spPr>
          <a:xfrm>
            <a:off x="76200" y="1341438"/>
            <a:ext cx="8991600" cy="4221162"/>
          </a:xfrm>
        </p:spPr>
        <p:txBody>
          <a:bodyPr/>
          <a:lstStyle/>
          <a:p>
            <a:r>
              <a:rPr lang="en-US" sz="2600" dirty="0"/>
              <a:t>To reduce the risk of vision damage, eye protection is available through a variety of means to suit a user’s needs: </a:t>
            </a:r>
            <a:endParaRPr lang="en-US" sz="2600" dirty="0" smtClean="0"/>
          </a:p>
          <a:p>
            <a:pPr marL="457200" indent="-457200">
              <a:buFont typeface="Arial" pitchFamily="34" charset="0"/>
              <a:buChar char="•"/>
            </a:pPr>
            <a:r>
              <a:rPr lang="en-US" sz="2400" dirty="0" smtClean="0"/>
              <a:t>Regular </a:t>
            </a:r>
            <a:r>
              <a:rPr lang="en-US" sz="2400" dirty="0"/>
              <a:t>leaded glasses; corrective prescriptions also are available; side shields are </a:t>
            </a:r>
            <a:r>
              <a:rPr lang="en-US" sz="2400" dirty="0" smtClean="0"/>
              <a:t>advisable</a:t>
            </a:r>
          </a:p>
          <a:p>
            <a:pPr marL="457200" indent="-457200">
              <a:spcBef>
                <a:spcPts val="0"/>
              </a:spcBef>
              <a:buFont typeface="Arial" pitchFamily="34" charset="0"/>
              <a:buChar char="•"/>
            </a:pPr>
            <a:r>
              <a:rPr lang="en-US" sz="2400" dirty="0" smtClean="0"/>
              <a:t>Leaded </a:t>
            </a:r>
            <a:r>
              <a:rPr lang="en-US" sz="2400" dirty="0"/>
              <a:t>glasses that fit over regular prescription glasses. </a:t>
            </a:r>
          </a:p>
          <a:p>
            <a:pPr marL="457200" indent="-457200">
              <a:spcBef>
                <a:spcPts val="0"/>
              </a:spcBef>
              <a:buFont typeface="Arial" pitchFamily="34" charset="0"/>
              <a:buChar char="•"/>
            </a:pPr>
            <a:r>
              <a:rPr lang="en-US" sz="2400" dirty="0" smtClean="0"/>
              <a:t>Leaded </a:t>
            </a:r>
            <a:r>
              <a:rPr lang="en-US" sz="2400" dirty="0"/>
              <a:t>clip-on shield that attaches to regular prescription glasses. </a:t>
            </a:r>
          </a:p>
          <a:p>
            <a:pPr marL="457200" indent="-457200">
              <a:spcBef>
                <a:spcPts val="0"/>
              </a:spcBef>
              <a:buFont typeface="Arial" pitchFamily="34" charset="0"/>
              <a:buChar char="•"/>
            </a:pPr>
            <a:r>
              <a:rPr lang="en-US" sz="2400" dirty="0" smtClean="0"/>
              <a:t>Full-face </a:t>
            </a:r>
            <a:r>
              <a:rPr lang="en-US" sz="2400" dirty="0"/>
              <a:t>lead shield to protect the eyes and function as a splash guard. </a:t>
            </a:r>
          </a:p>
          <a:p>
            <a:pPr marL="457200" indent="-457200">
              <a:spcBef>
                <a:spcPts val="0"/>
              </a:spcBef>
              <a:buFont typeface="Arial" pitchFamily="34" charset="0"/>
              <a:buChar char="•"/>
            </a:pPr>
            <a:r>
              <a:rPr lang="en-US" sz="2400" dirty="0" smtClean="0"/>
              <a:t>Leaded </a:t>
            </a:r>
            <a:r>
              <a:rPr lang="en-US" sz="2400" dirty="0"/>
              <a:t>glass or plastic screens/shields</a:t>
            </a:r>
            <a:r>
              <a:rPr lang="en-US" sz="2400" dirty="0" smtClean="0"/>
              <a:t>.</a:t>
            </a:r>
          </a:p>
          <a:p>
            <a:pPr>
              <a:spcBef>
                <a:spcPts val="0"/>
              </a:spcBef>
            </a:pPr>
            <a:r>
              <a:rPr lang="en-US" sz="2600" dirty="0"/>
              <a:t>Eye glasses made of plastic, standard glass, </a:t>
            </a:r>
            <a:r>
              <a:rPr lang="en-US" sz="2600" dirty="0" smtClean="0"/>
              <a:t>photochromic </a:t>
            </a:r>
            <a:r>
              <a:rPr lang="en-US" sz="2600" dirty="0"/>
              <a:t>lenses, and lead-glass lenses reduced the amount of radiation exposure to the phantom user’s eyes by 0% to 97%, depending on the x-ray tube potential. A lead-acrylic face mask reduced the brain dose by 81%. </a:t>
            </a:r>
            <a:r>
              <a:rPr lang="en-US" sz="2600" dirty="0" smtClean="0"/>
              <a:t>  </a:t>
            </a:r>
            <a:endParaRPr lang="en-US" sz="2600" dirty="0">
              <a:latin typeface="Calibri" charset="0"/>
            </a:endParaRPr>
          </a:p>
        </p:txBody>
      </p:sp>
    </p:spTree>
    <p:extLst>
      <p:ext uri="{BB962C8B-B14F-4D97-AF65-F5344CB8AC3E}">
        <p14:creationId xmlns:p14="http://schemas.microsoft.com/office/powerpoint/2010/main" val="34338514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762000" y="685800"/>
            <a:ext cx="10668000" cy="762000"/>
          </a:xfrm>
        </p:spPr>
        <p:txBody>
          <a:bodyPr/>
          <a:lstStyle/>
          <a:p>
            <a:r>
              <a:rPr lang="en-US" sz="4000" dirty="0" smtClean="0"/>
              <a:t>Face Protection</a:t>
            </a:r>
            <a:endParaRPr lang="en-US" sz="4000" dirty="0">
              <a:latin typeface="Calibri" charset="0"/>
            </a:endParaRPr>
          </a:p>
        </p:txBody>
      </p:sp>
      <p:sp>
        <p:nvSpPr>
          <p:cNvPr id="26626" name="Content Placeholder 2"/>
          <p:cNvSpPr>
            <a:spLocks noGrp="1"/>
          </p:cNvSpPr>
          <p:nvPr>
            <p:ph idx="1"/>
          </p:nvPr>
        </p:nvSpPr>
        <p:spPr>
          <a:xfrm>
            <a:off x="76200" y="1341438"/>
            <a:ext cx="8991600" cy="4221162"/>
          </a:xfrm>
        </p:spPr>
        <p:txBody>
          <a:bodyPr/>
          <a:lstStyle/>
          <a:p>
            <a:r>
              <a:rPr lang="en-US" sz="2600" dirty="0"/>
              <a:t>If the operator’s eyes are exposed to radiation, the brain, nose, cheeks, and mouth also are exposed. Face masks may be used to protect the entire face of personnel who are exposed to </a:t>
            </a:r>
            <a:r>
              <a:rPr lang="en-US" sz="2600" dirty="0" smtClean="0"/>
              <a:t>radiation, most </a:t>
            </a:r>
            <a:r>
              <a:rPr lang="en-US" sz="2600" dirty="0"/>
              <a:t>likely in the form of scatter radiation from patients. Face masks are normally made of acrylic that is impregnated with lead, and the head piece can be adjusted to fit the user. Manufacturers also offer antistatic spray and </a:t>
            </a:r>
            <a:r>
              <a:rPr lang="en-US" sz="2600" dirty="0"/>
              <a:t>antifog</a:t>
            </a:r>
            <a:r>
              <a:rPr lang="en-US" sz="2600" dirty="0"/>
              <a:t> cleaner to keep the masks clear and comfortable. </a:t>
            </a:r>
            <a:endParaRPr lang="en-US" sz="2600" dirty="0">
              <a:latin typeface="Calibri" charset="0"/>
            </a:endParaRPr>
          </a:p>
        </p:txBody>
      </p:sp>
    </p:spTree>
    <p:extLst>
      <p:ext uri="{BB962C8B-B14F-4D97-AF65-F5344CB8AC3E}">
        <p14:creationId xmlns:p14="http://schemas.microsoft.com/office/powerpoint/2010/main" val="30068363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762000" y="685800"/>
            <a:ext cx="10668000" cy="762000"/>
          </a:xfrm>
        </p:spPr>
        <p:txBody>
          <a:bodyPr/>
          <a:lstStyle/>
          <a:p>
            <a:r>
              <a:rPr lang="en-US" sz="4000" dirty="0"/>
              <a:t>Thyroid Protection</a:t>
            </a:r>
            <a:endParaRPr lang="en-US" sz="4000" dirty="0">
              <a:latin typeface="Calibri" charset="0"/>
            </a:endParaRPr>
          </a:p>
        </p:txBody>
      </p:sp>
      <p:sp>
        <p:nvSpPr>
          <p:cNvPr id="26626" name="Content Placeholder 2"/>
          <p:cNvSpPr>
            <a:spLocks noGrp="1"/>
          </p:cNvSpPr>
          <p:nvPr>
            <p:ph idx="1"/>
          </p:nvPr>
        </p:nvSpPr>
        <p:spPr>
          <a:xfrm>
            <a:off x="76200" y="1341438"/>
            <a:ext cx="8991600" cy="4221162"/>
          </a:xfrm>
        </p:spPr>
        <p:txBody>
          <a:bodyPr/>
          <a:lstStyle/>
          <a:p>
            <a:r>
              <a:rPr lang="en-US" sz="2600" dirty="0"/>
              <a:t>Because of the thyroid’s location fairly close to the skin and likely within the trajectory of scatter radiation, it is susceptible to radiation damage that can trigger negative effects throughout the body. If this influential organ is not already protected with a neck shield attached a lead apron, then a thyroid collar should be </a:t>
            </a:r>
            <a:r>
              <a:rPr lang="en-US" sz="2600" dirty="0" smtClean="0"/>
              <a:t>worn. </a:t>
            </a:r>
            <a:r>
              <a:rPr lang="en-US" sz="2600" dirty="0"/>
              <a:t>Because of the thyroid’s location fairly close to the skin and likely within the trajectory of scatter radiation, it is susceptible to radiation damage that can trigger negative effects throughout the body. If this influential organ is not already protected with a neck shield attached a lead apron, then a thyroid collar should be </a:t>
            </a:r>
            <a:r>
              <a:rPr lang="en-US" sz="2600" dirty="0" smtClean="0"/>
              <a:t>worn.  </a:t>
            </a:r>
            <a:endParaRPr lang="en-US" sz="2600" dirty="0">
              <a:latin typeface="Calibri" charset="0"/>
            </a:endParaRPr>
          </a:p>
        </p:txBody>
      </p:sp>
    </p:spTree>
    <p:extLst>
      <p:ext uri="{BB962C8B-B14F-4D97-AF65-F5344CB8AC3E}">
        <p14:creationId xmlns:p14="http://schemas.microsoft.com/office/powerpoint/2010/main" val="388673509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762000" y="685800"/>
            <a:ext cx="10668000" cy="762000"/>
          </a:xfrm>
        </p:spPr>
        <p:txBody>
          <a:bodyPr/>
          <a:lstStyle/>
          <a:p>
            <a:r>
              <a:rPr lang="en-US" sz="4000" dirty="0"/>
              <a:t>Hand Protection</a:t>
            </a:r>
            <a:endParaRPr lang="en-US" sz="4000" dirty="0">
              <a:latin typeface="Calibri" charset="0"/>
            </a:endParaRPr>
          </a:p>
        </p:txBody>
      </p:sp>
      <p:sp>
        <p:nvSpPr>
          <p:cNvPr id="26626" name="Content Placeholder 2"/>
          <p:cNvSpPr>
            <a:spLocks noGrp="1"/>
          </p:cNvSpPr>
          <p:nvPr>
            <p:ph idx="1"/>
          </p:nvPr>
        </p:nvSpPr>
        <p:spPr>
          <a:xfrm>
            <a:off x="76200" y="1341438"/>
            <a:ext cx="8991600" cy="4221162"/>
          </a:xfrm>
        </p:spPr>
        <p:txBody>
          <a:bodyPr/>
          <a:lstStyle/>
          <a:p>
            <a:r>
              <a:rPr lang="en-US" sz="2600" dirty="0"/>
              <a:t>Radiologic technologists’ and radiologist assistants’ hands and wrists are frequently exposed to either a direct beam of radiation or scatter radiation, so it is wise to be aware at all times of where these extremities are located in relation to the radiation beam. </a:t>
            </a:r>
            <a:r>
              <a:rPr lang="en-US" sz="2600" dirty="0"/>
              <a:t>Radioprotective</a:t>
            </a:r>
            <a:r>
              <a:rPr lang="en-US" sz="2600" dirty="0"/>
              <a:t> gloves could block 15% to 30% of scatter radiation, but if gloved hands are in the beam’s path, a fluoroscopy machine will automatically increase the kilovolts (kV), raising the amount of radiation exposure to medical personnel and the patient; in these cases, gloves could provide a false </a:t>
            </a:r>
            <a:r>
              <a:rPr lang="en-US" sz="2600" dirty="0" smtClean="0"/>
              <a:t>sense </a:t>
            </a:r>
            <a:r>
              <a:rPr lang="en-US" sz="2600" dirty="0"/>
              <a:t>of protection and negate their </a:t>
            </a:r>
            <a:r>
              <a:rPr lang="en-US" sz="2600" dirty="0" smtClean="0"/>
              <a:t>benefit.</a:t>
            </a:r>
            <a:r>
              <a:rPr lang="en-US" sz="2600" b="1" dirty="0"/>
              <a:t> </a:t>
            </a:r>
            <a:endParaRPr lang="en-US" sz="2600" dirty="0">
              <a:latin typeface="Calibri" charset="0"/>
            </a:endParaRPr>
          </a:p>
        </p:txBody>
      </p:sp>
    </p:spTree>
    <p:extLst>
      <p:ext uri="{BB962C8B-B14F-4D97-AF65-F5344CB8AC3E}">
        <p14:creationId xmlns:p14="http://schemas.microsoft.com/office/powerpoint/2010/main" val="197907205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762000" y="685800"/>
            <a:ext cx="10668000" cy="762000"/>
          </a:xfrm>
        </p:spPr>
        <p:txBody>
          <a:bodyPr/>
          <a:lstStyle/>
          <a:p>
            <a:r>
              <a:rPr lang="en-US" sz="4000" dirty="0"/>
              <a:t>Hand Protection</a:t>
            </a:r>
            <a:endParaRPr lang="en-US" sz="4000" dirty="0">
              <a:latin typeface="Calibri" charset="0"/>
            </a:endParaRPr>
          </a:p>
        </p:txBody>
      </p:sp>
      <p:sp>
        <p:nvSpPr>
          <p:cNvPr id="26626" name="Content Placeholder 2"/>
          <p:cNvSpPr>
            <a:spLocks noGrp="1"/>
          </p:cNvSpPr>
          <p:nvPr>
            <p:ph idx="1"/>
          </p:nvPr>
        </p:nvSpPr>
        <p:spPr>
          <a:xfrm>
            <a:off x="76200" y="1341438"/>
            <a:ext cx="8991600" cy="4221162"/>
          </a:xfrm>
        </p:spPr>
        <p:txBody>
          <a:bodyPr/>
          <a:lstStyle/>
          <a:p>
            <a:r>
              <a:rPr lang="en-US" sz="2600" dirty="0"/>
              <a:t>However, it stands to reason that thicker gloves also are less accommodating for procedures that require dexterity. Flexible, leaded or lead-free gloves are an option but 1 study noted that certain types of radiation-attenuating flexible gloves are prone to produce forward-scatter and backscatter x-rays, thus reducing their protective effectiveness. Therefore, they concluded that in lieu of shielding, time and distance were the best options personnel had to protect their hands during interventional radiology and cardiology procedures. </a:t>
            </a:r>
            <a:endParaRPr lang="en-US" sz="2600" dirty="0"/>
          </a:p>
        </p:txBody>
      </p:sp>
    </p:spTree>
    <p:extLst>
      <p:ext uri="{BB962C8B-B14F-4D97-AF65-F5344CB8AC3E}">
        <p14:creationId xmlns:p14="http://schemas.microsoft.com/office/powerpoint/2010/main" val="387715997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762000" y="685800"/>
            <a:ext cx="10668000" cy="762000"/>
          </a:xfrm>
        </p:spPr>
        <p:txBody>
          <a:bodyPr/>
          <a:lstStyle/>
          <a:p>
            <a:r>
              <a:rPr lang="en-US" sz="4000" dirty="0"/>
              <a:t>Chest and Abdominal Protection</a:t>
            </a:r>
            <a:endParaRPr lang="en-US" sz="4000" dirty="0">
              <a:latin typeface="Calibri" charset="0"/>
            </a:endParaRPr>
          </a:p>
        </p:txBody>
      </p:sp>
      <p:sp>
        <p:nvSpPr>
          <p:cNvPr id="26626" name="Content Placeholder 2"/>
          <p:cNvSpPr>
            <a:spLocks noGrp="1"/>
          </p:cNvSpPr>
          <p:nvPr>
            <p:ph idx="1"/>
          </p:nvPr>
        </p:nvSpPr>
        <p:spPr>
          <a:xfrm>
            <a:off x="76200" y="1341438"/>
            <a:ext cx="8991600" cy="4221162"/>
          </a:xfrm>
        </p:spPr>
        <p:txBody>
          <a:bodyPr/>
          <a:lstStyle/>
          <a:p>
            <a:r>
              <a:rPr lang="en-US" sz="2600" dirty="0" smtClean="0"/>
              <a:t>A lead </a:t>
            </a:r>
            <a:r>
              <a:rPr lang="en-US" sz="2600" dirty="0"/>
              <a:t>apron is a popular garment technologists use for </a:t>
            </a:r>
            <a:r>
              <a:rPr lang="en-US" sz="2600" dirty="0" smtClean="0"/>
              <a:t>protection. </a:t>
            </a:r>
            <a:r>
              <a:rPr lang="en-US" sz="2600" dirty="0"/>
              <a:t>All staff in a fluoroscopy suite should wear a lead </a:t>
            </a:r>
            <a:r>
              <a:rPr lang="en-US" sz="2600" dirty="0" smtClean="0"/>
              <a:t>apron.</a:t>
            </a:r>
            <a:r>
              <a:rPr lang="en-US" sz="2600" b="1" dirty="0" smtClean="0"/>
              <a:t> </a:t>
            </a:r>
            <a:r>
              <a:rPr lang="en-US" sz="2600" dirty="0"/>
              <a:t>It can sufficiently protect the areas it covers from radiation, but the degree of protection depends on the lead’s thickness and a beam’s </a:t>
            </a:r>
            <a:r>
              <a:rPr lang="en-US" sz="2600" dirty="0" smtClean="0"/>
              <a:t>intensity.</a:t>
            </a:r>
            <a:r>
              <a:rPr lang="en-US" sz="2600" b="1" dirty="0" smtClean="0"/>
              <a:t> </a:t>
            </a:r>
            <a:r>
              <a:rPr lang="en-US" sz="2600" dirty="0" smtClean="0"/>
              <a:t>All </a:t>
            </a:r>
            <a:r>
              <a:rPr lang="en-US" sz="2600" dirty="0"/>
              <a:t>staff in a fluoroscopy suite should wear a lead </a:t>
            </a:r>
            <a:r>
              <a:rPr lang="en-US" sz="2600" dirty="0" smtClean="0"/>
              <a:t>apron.</a:t>
            </a:r>
            <a:r>
              <a:rPr lang="en-US" sz="2600" b="1" dirty="0" smtClean="0"/>
              <a:t> </a:t>
            </a:r>
            <a:r>
              <a:rPr lang="en-US" sz="2600" dirty="0"/>
              <a:t>It can sufficiently protect the areas it covers from radiation, but the degree of protection depends on the lead’s thickness and a beam’s </a:t>
            </a:r>
            <a:r>
              <a:rPr lang="en-US" sz="2600" dirty="0" smtClean="0"/>
              <a:t>intensity.</a:t>
            </a:r>
            <a:endParaRPr lang="en-US" sz="2600" dirty="0"/>
          </a:p>
        </p:txBody>
      </p:sp>
    </p:spTree>
    <p:extLst>
      <p:ext uri="{BB962C8B-B14F-4D97-AF65-F5344CB8AC3E}">
        <p14:creationId xmlns:p14="http://schemas.microsoft.com/office/powerpoint/2010/main" val="36186189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Introduction</a:t>
            </a:r>
          </a:p>
        </p:txBody>
      </p:sp>
      <p:sp>
        <p:nvSpPr>
          <p:cNvPr id="26626" name="Content Placeholder 2"/>
          <p:cNvSpPr>
            <a:spLocks noGrp="1"/>
          </p:cNvSpPr>
          <p:nvPr>
            <p:ph idx="1"/>
          </p:nvPr>
        </p:nvSpPr>
        <p:spPr>
          <a:xfrm>
            <a:off x="152400" y="1676400"/>
            <a:ext cx="8915400" cy="4221162"/>
          </a:xfrm>
        </p:spPr>
        <p:txBody>
          <a:bodyPr/>
          <a:lstStyle/>
          <a:p>
            <a:r>
              <a:rPr lang="en-US" sz="2600" dirty="0">
                <a:latin typeface="Calibri" charset="0"/>
              </a:rPr>
              <a:t>Radiation has the power </a:t>
            </a:r>
            <a:r>
              <a:rPr lang="en-US" sz="2600" dirty="0" smtClean="0">
                <a:latin typeface="Calibri" charset="0"/>
              </a:rPr>
              <a:t>to both </a:t>
            </a:r>
            <a:r>
              <a:rPr lang="en-US" sz="2600" dirty="0">
                <a:latin typeface="Calibri" charset="0"/>
              </a:rPr>
              <a:t>save and harm </a:t>
            </a:r>
            <a:r>
              <a:rPr lang="en-US" sz="2600" dirty="0" smtClean="0">
                <a:latin typeface="Calibri" charset="0"/>
              </a:rPr>
              <a:t>lives. Radiologic </a:t>
            </a:r>
            <a:r>
              <a:rPr lang="en-US" sz="2600" dirty="0">
                <a:latin typeface="Calibri" charset="0"/>
              </a:rPr>
              <a:t>technologists </a:t>
            </a:r>
            <a:r>
              <a:rPr lang="en-US" sz="2600" dirty="0" smtClean="0">
                <a:latin typeface="Calibri" charset="0"/>
              </a:rPr>
              <a:t>use radiation </a:t>
            </a:r>
            <a:r>
              <a:rPr lang="en-US" sz="2600" dirty="0">
                <a:latin typeface="Calibri" charset="0"/>
              </a:rPr>
              <a:t>to provide </a:t>
            </a:r>
            <a:r>
              <a:rPr lang="en-US" sz="2600" dirty="0" smtClean="0">
                <a:latin typeface="Calibri" charset="0"/>
              </a:rPr>
              <a:t>quality medical </a:t>
            </a:r>
            <a:r>
              <a:rPr lang="en-US" sz="2600" dirty="0">
                <a:latin typeface="Calibri" charset="0"/>
              </a:rPr>
              <a:t>imaging, but </a:t>
            </a:r>
            <a:r>
              <a:rPr lang="en-US" sz="2600" dirty="0" smtClean="0">
                <a:latin typeface="Calibri" charset="0"/>
              </a:rPr>
              <a:t>they must </a:t>
            </a:r>
            <a:r>
              <a:rPr lang="en-US" sz="2600" dirty="0">
                <a:latin typeface="Calibri" charset="0"/>
              </a:rPr>
              <a:t>be aware of </a:t>
            </a:r>
            <a:r>
              <a:rPr lang="en-US" sz="2600" dirty="0" smtClean="0">
                <a:latin typeface="Calibri" charset="0"/>
              </a:rPr>
              <a:t>potential exposure </a:t>
            </a:r>
            <a:r>
              <a:rPr lang="en-US" sz="2600" dirty="0">
                <a:latin typeface="Calibri" charset="0"/>
              </a:rPr>
              <a:t>to </a:t>
            </a:r>
            <a:r>
              <a:rPr lang="en-US" sz="2600" dirty="0" smtClean="0">
                <a:latin typeface="Calibri" charset="0"/>
              </a:rPr>
              <a:t>radiation’s detrimental </a:t>
            </a:r>
            <a:r>
              <a:rPr lang="en-US" sz="2600" dirty="0">
                <a:latin typeface="Calibri" charset="0"/>
              </a:rPr>
              <a:t>effects. </a:t>
            </a:r>
            <a:r>
              <a:rPr lang="en-US" sz="2600" dirty="0" smtClean="0">
                <a:latin typeface="Calibri" charset="0"/>
              </a:rPr>
              <a:t>When proper </a:t>
            </a:r>
            <a:r>
              <a:rPr lang="en-US" sz="2600" dirty="0">
                <a:latin typeface="Calibri" charset="0"/>
              </a:rPr>
              <a:t>time, distance, </a:t>
            </a:r>
            <a:r>
              <a:rPr lang="en-US" sz="2600" dirty="0" smtClean="0">
                <a:latin typeface="Calibri" charset="0"/>
              </a:rPr>
              <a:t>and shielding techniques </a:t>
            </a:r>
            <a:r>
              <a:rPr lang="en-US" sz="2600" dirty="0">
                <a:latin typeface="Calibri" charset="0"/>
              </a:rPr>
              <a:t>are </a:t>
            </a:r>
            <a:r>
              <a:rPr lang="en-US" sz="2600" dirty="0" smtClean="0">
                <a:latin typeface="Calibri" charset="0"/>
              </a:rPr>
              <a:t>used, dangerous </a:t>
            </a:r>
            <a:r>
              <a:rPr lang="en-US" sz="2600" dirty="0">
                <a:latin typeface="Calibri" charset="0"/>
              </a:rPr>
              <a:t>exposure </a:t>
            </a:r>
            <a:r>
              <a:rPr lang="en-US" sz="2600" dirty="0" smtClean="0">
                <a:latin typeface="Calibri" charset="0"/>
              </a:rPr>
              <a:t>levels can </a:t>
            </a:r>
            <a:r>
              <a:rPr lang="en-US" sz="2600" dirty="0">
                <a:latin typeface="Calibri" charset="0"/>
              </a:rPr>
              <a:t>be avoided. </a:t>
            </a:r>
            <a:r>
              <a:rPr lang="en-US" sz="2600" dirty="0" smtClean="0">
                <a:latin typeface="Calibri" charset="0"/>
              </a:rPr>
              <a:t>Protection techniques </a:t>
            </a:r>
            <a:r>
              <a:rPr lang="en-US" sz="2600" dirty="0">
                <a:latin typeface="Calibri" charset="0"/>
              </a:rPr>
              <a:t>are even </a:t>
            </a:r>
            <a:r>
              <a:rPr lang="en-US" sz="2600" dirty="0" smtClean="0">
                <a:latin typeface="Calibri" charset="0"/>
              </a:rPr>
              <a:t>more important </a:t>
            </a:r>
            <a:r>
              <a:rPr lang="en-US" sz="2600" dirty="0">
                <a:latin typeface="Calibri" charset="0"/>
              </a:rPr>
              <a:t>for a </a:t>
            </a:r>
            <a:r>
              <a:rPr lang="en-US" sz="2600" dirty="0" smtClean="0">
                <a:latin typeface="Calibri" charset="0"/>
              </a:rPr>
              <a:t>pregnant radiologic </a:t>
            </a:r>
            <a:r>
              <a:rPr lang="en-US" sz="2600" dirty="0">
                <a:latin typeface="Calibri" charset="0"/>
              </a:rPr>
              <a:t>technologist, </a:t>
            </a:r>
            <a:r>
              <a:rPr lang="en-US" sz="2600" dirty="0" smtClean="0">
                <a:latin typeface="Calibri" charset="0"/>
              </a:rPr>
              <a:t>who must </a:t>
            </a:r>
            <a:r>
              <a:rPr lang="en-US" sz="2600" dirty="0">
                <a:latin typeface="Calibri" charset="0"/>
              </a:rPr>
              <a:t>safeguard her fetus </a:t>
            </a:r>
            <a:r>
              <a:rPr lang="en-US" sz="2600" dirty="0" smtClean="0">
                <a:latin typeface="Calibri" charset="0"/>
              </a:rPr>
              <a:t>from exposure</a:t>
            </a:r>
            <a:r>
              <a:rPr lang="en-US" sz="2600" dirty="0">
                <a:latin typeface="Calibri" charset="0"/>
              </a:rPr>
              <a:t>. With an </a:t>
            </a:r>
            <a:r>
              <a:rPr lang="en-US" sz="2600" dirty="0" smtClean="0">
                <a:latin typeface="Calibri" charset="0"/>
              </a:rPr>
              <a:t>employer’s cooperation </a:t>
            </a:r>
            <a:r>
              <a:rPr lang="en-US" sz="2600" dirty="0">
                <a:latin typeface="Calibri" charset="0"/>
              </a:rPr>
              <a:t>and </a:t>
            </a:r>
            <a:r>
              <a:rPr lang="en-US" sz="2600" dirty="0" smtClean="0">
                <a:latin typeface="Calibri" charset="0"/>
              </a:rPr>
              <a:t>appropriate protection </a:t>
            </a:r>
            <a:r>
              <a:rPr lang="en-US" sz="2600" dirty="0">
                <a:latin typeface="Calibri" charset="0"/>
              </a:rPr>
              <a:t>in place, a </a:t>
            </a:r>
            <a:r>
              <a:rPr lang="en-US" sz="2600" dirty="0" smtClean="0">
                <a:latin typeface="Calibri" charset="0"/>
              </a:rPr>
              <a:t>pregnant technologist </a:t>
            </a:r>
            <a:r>
              <a:rPr lang="en-US" sz="2600" dirty="0">
                <a:latin typeface="Calibri" charset="0"/>
              </a:rPr>
              <a:t>should be </a:t>
            </a:r>
            <a:r>
              <a:rPr lang="en-US" sz="2600" dirty="0" smtClean="0">
                <a:latin typeface="Calibri" charset="0"/>
              </a:rPr>
              <a:t>able to </a:t>
            </a:r>
            <a:r>
              <a:rPr lang="en-US" sz="2600" dirty="0">
                <a:latin typeface="Calibri" charset="0"/>
              </a:rPr>
              <a:t>work in a radiology </a:t>
            </a:r>
            <a:r>
              <a:rPr lang="en-US" sz="2600" dirty="0" smtClean="0">
                <a:latin typeface="Calibri" charset="0"/>
              </a:rPr>
              <a:t>setting without </a:t>
            </a:r>
            <a:r>
              <a:rPr lang="en-US" sz="2600" dirty="0">
                <a:latin typeface="Calibri" charset="0"/>
              </a:rPr>
              <a:t>harming her fetus.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762000" y="685800"/>
            <a:ext cx="10668000" cy="762000"/>
          </a:xfrm>
        </p:spPr>
        <p:txBody>
          <a:bodyPr/>
          <a:lstStyle/>
          <a:p>
            <a:r>
              <a:rPr lang="en-US" sz="4000" dirty="0" smtClean="0"/>
              <a:t>Leg Protection</a:t>
            </a:r>
            <a:endParaRPr lang="en-US" sz="4000" dirty="0">
              <a:latin typeface="Calibri" charset="0"/>
            </a:endParaRPr>
          </a:p>
        </p:txBody>
      </p:sp>
      <p:sp>
        <p:nvSpPr>
          <p:cNvPr id="9" name="Content Placeholder 2"/>
          <p:cNvSpPr>
            <a:spLocks noGrp="1"/>
          </p:cNvSpPr>
          <p:nvPr>
            <p:ph idx="1"/>
          </p:nvPr>
        </p:nvSpPr>
        <p:spPr>
          <a:xfrm>
            <a:off x="76200" y="1295400"/>
            <a:ext cx="8991600" cy="4221162"/>
          </a:xfrm>
        </p:spPr>
        <p:txBody>
          <a:bodyPr/>
          <a:lstStyle/>
          <a:p>
            <a:r>
              <a:rPr lang="en-US" sz="2600" dirty="0"/>
              <a:t>Although technologists’ hands may seem closer to the radiation source during interventional procedures, their legs and feet may receive an equal or higher amount of radiation. One study showed that the mean radiation dose to operators’ legs was between 0.19 and 2.16 mSv per interventional procedure, while the hands received between 0.04 and 1.25 </a:t>
            </a:r>
            <a:r>
              <a:rPr lang="en-US" sz="2600" dirty="0" smtClean="0"/>
              <a:t>mSv.</a:t>
            </a:r>
            <a:r>
              <a:rPr lang="en-US" sz="2600" b="1" dirty="0" smtClean="0"/>
              <a:t> </a:t>
            </a:r>
            <a:r>
              <a:rPr lang="en-US" sz="2600" dirty="0"/>
              <a:t>This leg exposure dropped to approximately 0.02 mSv when protection was used. The researchers determined a “rule of thumb” that, if no protection was used, a dose-area product (DAP) reading of 100 Gy </a:t>
            </a:r>
            <a:r>
              <a:rPr lang="en-US" sz="2600" dirty="0" smtClean="0"/>
              <a:t>cm</a:t>
            </a:r>
            <a:r>
              <a:rPr lang="en-US" sz="2600" b="1" dirty="0" smtClean="0"/>
              <a:t> </a:t>
            </a:r>
            <a:r>
              <a:rPr lang="en-US" sz="2600" dirty="0"/>
              <a:t>would translate to 1 mSv of radiation dose to the legs. They also suggested that a lead screen </a:t>
            </a:r>
            <a:r>
              <a:rPr lang="en-US" sz="2600" dirty="0" smtClean="0"/>
              <a:t>be </a:t>
            </a:r>
            <a:r>
              <a:rPr lang="en-US" sz="2600" dirty="0"/>
              <a:t>used to protect the legs of personnel involved with interventional procedures. Alternatively, a table shield could be constructed from used lead </a:t>
            </a:r>
            <a:r>
              <a:rPr lang="en-US" sz="2600" dirty="0" smtClean="0"/>
              <a:t>aprons.</a:t>
            </a:r>
            <a:endParaRPr lang="en-US" sz="2600" dirty="0"/>
          </a:p>
        </p:txBody>
      </p:sp>
    </p:spTree>
    <p:extLst>
      <p:ext uri="{BB962C8B-B14F-4D97-AF65-F5344CB8AC3E}">
        <p14:creationId xmlns:p14="http://schemas.microsoft.com/office/powerpoint/2010/main" val="295945497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762000" y="685800"/>
            <a:ext cx="10668000" cy="762000"/>
          </a:xfrm>
        </p:spPr>
        <p:txBody>
          <a:bodyPr/>
          <a:lstStyle/>
          <a:p>
            <a:r>
              <a:rPr lang="en-US" sz="4000" dirty="0"/>
              <a:t>Protective Pads</a:t>
            </a:r>
            <a:endParaRPr lang="en-US" sz="4000" dirty="0">
              <a:latin typeface="Calibri" charset="0"/>
            </a:endParaRPr>
          </a:p>
        </p:txBody>
      </p:sp>
      <p:sp>
        <p:nvSpPr>
          <p:cNvPr id="9" name="Content Placeholder 2"/>
          <p:cNvSpPr>
            <a:spLocks noGrp="1"/>
          </p:cNvSpPr>
          <p:nvPr>
            <p:ph idx="1"/>
          </p:nvPr>
        </p:nvSpPr>
        <p:spPr>
          <a:xfrm>
            <a:off x="76200" y="1295400"/>
            <a:ext cx="8991600" cy="4221162"/>
          </a:xfrm>
        </p:spPr>
        <p:txBody>
          <a:bodyPr/>
          <a:lstStyle/>
          <a:p>
            <a:r>
              <a:rPr lang="en-US" sz="2600" dirty="0"/>
              <a:t>A drape over or under a patient also can be helpful to reduce scatter radiation. One such drape is the RADPAD, a lead-free, disposable bismuth antimony shielding </a:t>
            </a:r>
            <a:r>
              <a:rPr lang="en-US" sz="2600" dirty="0" smtClean="0"/>
              <a:t>pad. This </a:t>
            </a:r>
            <a:r>
              <a:rPr lang="en-US" sz="2600" dirty="0"/>
              <a:t>pad may be disposed of in the regular trash because it does not contain lead or </a:t>
            </a:r>
            <a:r>
              <a:rPr lang="en-US" sz="2600" dirty="0" smtClean="0"/>
              <a:t>vinyl.</a:t>
            </a:r>
          </a:p>
          <a:p>
            <a:r>
              <a:rPr lang="en-US" sz="2600" dirty="0"/>
              <a:t>Although the RADPAD now is made with bismuth, it is still safe for regular disposal and the drapes come in a variety of procedure-specific designs. </a:t>
            </a:r>
          </a:p>
        </p:txBody>
      </p:sp>
    </p:spTree>
    <p:extLst>
      <p:ext uri="{BB962C8B-B14F-4D97-AF65-F5344CB8AC3E}">
        <p14:creationId xmlns:p14="http://schemas.microsoft.com/office/powerpoint/2010/main" val="219897119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762000" y="838200"/>
            <a:ext cx="10668000" cy="762000"/>
          </a:xfrm>
        </p:spPr>
        <p:txBody>
          <a:bodyPr/>
          <a:lstStyle/>
          <a:p>
            <a:r>
              <a:rPr lang="en-US" sz="3600" dirty="0"/>
              <a:t>Ceiling Suspended or Mounted </a:t>
            </a:r>
            <a:r>
              <a:rPr lang="en-US" sz="3600" dirty="0" smtClean="0"/>
              <a:t/>
            </a:r>
            <a:br>
              <a:rPr lang="en-US" sz="3600" dirty="0" smtClean="0"/>
            </a:br>
            <a:r>
              <a:rPr lang="en-US" sz="3600" dirty="0" smtClean="0"/>
              <a:t>Shielding </a:t>
            </a:r>
            <a:r>
              <a:rPr lang="en-US" sz="3600" dirty="0"/>
              <a:t>Screens</a:t>
            </a:r>
            <a:endParaRPr lang="en-US" sz="3600" dirty="0">
              <a:latin typeface="Calibri" charset="0"/>
            </a:endParaRPr>
          </a:p>
        </p:txBody>
      </p:sp>
      <p:sp>
        <p:nvSpPr>
          <p:cNvPr id="9" name="Content Placeholder 2"/>
          <p:cNvSpPr>
            <a:spLocks noGrp="1"/>
          </p:cNvSpPr>
          <p:nvPr>
            <p:ph idx="1"/>
          </p:nvPr>
        </p:nvSpPr>
        <p:spPr>
          <a:xfrm>
            <a:off x="76200" y="1722438"/>
            <a:ext cx="8991600" cy="4221162"/>
          </a:xfrm>
        </p:spPr>
        <p:txBody>
          <a:bodyPr/>
          <a:lstStyle/>
          <a:p>
            <a:r>
              <a:rPr lang="en-US" sz="2600" dirty="0"/>
              <a:t>Leaded shields can either be acrylic or glass panels </a:t>
            </a:r>
            <a:r>
              <a:rPr lang="en-US" sz="2600" dirty="0" smtClean="0"/>
              <a:t>that </a:t>
            </a:r>
            <a:r>
              <a:rPr lang="en-US" sz="2600" dirty="0"/>
              <a:t>can be suspended from the ceiling or portable on wheels. These shields absorb up to 90% of the scatter radiation with the equivalent of 0.50 mm of lead within their plastic or </a:t>
            </a:r>
            <a:r>
              <a:rPr lang="en-US" sz="2600" dirty="0" smtClean="0"/>
              <a:t>glass.</a:t>
            </a:r>
            <a:r>
              <a:rPr lang="en-US" sz="2600" b="1" dirty="0" smtClean="0"/>
              <a:t> </a:t>
            </a:r>
            <a:r>
              <a:rPr lang="en-US" sz="2600" dirty="0"/>
              <a:t>Because of their effective </a:t>
            </a:r>
            <a:r>
              <a:rPr lang="en-US" sz="2600" dirty="0" smtClean="0"/>
              <a:t>absorbency, </a:t>
            </a:r>
            <a:r>
              <a:rPr lang="en-US" sz="2600" dirty="0"/>
              <a:t>especially </a:t>
            </a:r>
            <a:r>
              <a:rPr lang="en-US" sz="2600" dirty="0" smtClean="0"/>
              <a:t>in protecting </a:t>
            </a:r>
            <a:r>
              <a:rPr lang="en-US" sz="2600" dirty="0"/>
              <a:t>the eyes, shields should be used in all fluoroscopy suites, even though they may seem like a hindrance at </a:t>
            </a:r>
            <a:r>
              <a:rPr lang="en-US" sz="2600" dirty="0" smtClean="0"/>
              <a:t>times.</a:t>
            </a:r>
            <a:endParaRPr lang="en-US" sz="2600" dirty="0"/>
          </a:p>
          <a:p>
            <a:r>
              <a:rPr lang="en-US" sz="2600" dirty="0"/>
              <a:t>Thornton et al found that a ceiling-suspended shield eliminated all detectable radiation at the eye level of a phantom operator during digital subtraction angiography, besting the protection provided by lead glasses and scatter radiation-shielding drapes used either alone or </a:t>
            </a:r>
            <a:r>
              <a:rPr lang="en-US" sz="2600" dirty="0" smtClean="0"/>
              <a:t>together.</a:t>
            </a:r>
            <a:endParaRPr lang="en-US" sz="2600" dirty="0"/>
          </a:p>
        </p:txBody>
      </p:sp>
    </p:spTree>
    <p:extLst>
      <p:ext uri="{BB962C8B-B14F-4D97-AF65-F5344CB8AC3E}">
        <p14:creationId xmlns:p14="http://schemas.microsoft.com/office/powerpoint/2010/main" val="395007790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762000" y="838200"/>
            <a:ext cx="10668000" cy="762000"/>
          </a:xfrm>
        </p:spPr>
        <p:txBody>
          <a:bodyPr/>
          <a:lstStyle/>
          <a:p>
            <a:r>
              <a:rPr lang="en-US" sz="3600" dirty="0"/>
              <a:t>ZeroGravity</a:t>
            </a:r>
            <a:r>
              <a:rPr lang="en-US" sz="3600" dirty="0"/>
              <a:t> Radiation Protection System</a:t>
            </a:r>
            <a:endParaRPr lang="en-US" sz="3600" dirty="0">
              <a:latin typeface="Calibri" charset="0"/>
            </a:endParaRPr>
          </a:p>
        </p:txBody>
      </p:sp>
      <p:sp>
        <p:nvSpPr>
          <p:cNvPr id="9" name="Content Placeholder 2"/>
          <p:cNvSpPr>
            <a:spLocks noGrp="1"/>
          </p:cNvSpPr>
          <p:nvPr>
            <p:ph idx="1"/>
          </p:nvPr>
        </p:nvSpPr>
        <p:spPr>
          <a:xfrm>
            <a:off x="76200" y="1524000"/>
            <a:ext cx="8991600" cy="4221162"/>
          </a:xfrm>
        </p:spPr>
        <p:txBody>
          <a:bodyPr/>
          <a:lstStyle/>
          <a:p>
            <a:r>
              <a:rPr lang="en-US" sz="2800" dirty="0"/>
              <a:t>Recently, a physician invented a protection system called the </a:t>
            </a:r>
            <a:r>
              <a:rPr lang="en-US" sz="2800" dirty="0"/>
              <a:t>ZeroGravity</a:t>
            </a:r>
            <a:r>
              <a:rPr lang="en-US" sz="2800" dirty="0"/>
              <a:t> Radiation Protection </a:t>
            </a:r>
            <a:r>
              <a:rPr lang="en-US" sz="2800" dirty="0" smtClean="0"/>
              <a:t>System. </a:t>
            </a:r>
            <a:r>
              <a:rPr lang="en-US" sz="2800" dirty="0"/>
              <a:t>To eliminate the heavy weight of traditional protection devices like aprons, collars, and glasses, this entire system is suspended from the ceiling and protects the operator from head to leg. The system’s pivoting arm allows it to shadow the user as he or she moves about unimpeded. The </a:t>
            </a:r>
            <a:r>
              <a:rPr lang="en-US" sz="2800" dirty="0"/>
              <a:t>ZeroGravity</a:t>
            </a:r>
            <a:r>
              <a:rPr lang="en-US" sz="2800" dirty="0"/>
              <a:t> system comprises a lead apron that is thicker than a 0.50 mm apron and a wraparound face shield that protects the entire face and thyroid. </a:t>
            </a:r>
            <a:endParaRPr lang="en-US" sz="2600" dirty="0"/>
          </a:p>
        </p:txBody>
      </p:sp>
    </p:spTree>
    <p:extLst>
      <p:ext uri="{BB962C8B-B14F-4D97-AF65-F5344CB8AC3E}">
        <p14:creationId xmlns:p14="http://schemas.microsoft.com/office/powerpoint/2010/main" val="271662856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762000" y="838200"/>
            <a:ext cx="10668000" cy="762000"/>
          </a:xfrm>
        </p:spPr>
        <p:txBody>
          <a:bodyPr/>
          <a:lstStyle/>
          <a:p>
            <a:r>
              <a:rPr lang="en-US" sz="3600" dirty="0"/>
              <a:t>The Inverse Square Law</a:t>
            </a:r>
            <a:endParaRPr lang="en-US" sz="3600" dirty="0">
              <a:latin typeface="Calibri" charset="0"/>
            </a:endParaRPr>
          </a:p>
        </p:txBody>
      </p:sp>
      <p:sp>
        <p:nvSpPr>
          <p:cNvPr id="9" name="Content Placeholder 2"/>
          <p:cNvSpPr>
            <a:spLocks noGrp="1"/>
          </p:cNvSpPr>
          <p:nvPr>
            <p:ph idx="1"/>
          </p:nvPr>
        </p:nvSpPr>
        <p:spPr>
          <a:xfrm>
            <a:off x="76200" y="1524000"/>
            <a:ext cx="8991600" cy="4221162"/>
          </a:xfrm>
        </p:spPr>
        <p:txBody>
          <a:bodyPr/>
          <a:lstStyle/>
          <a:p>
            <a:r>
              <a:rPr lang="en-US" sz="2600" dirty="0"/>
              <a:t>The physics of radiation helps protect radiologic technologists from unwanted exposure. Photons used in the clinical setting lack the ability to maintain their energy over a great distance after </a:t>
            </a:r>
            <a:r>
              <a:rPr lang="en-US" sz="2600" dirty="0"/>
              <a:t>emittance</a:t>
            </a:r>
            <a:r>
              <a:rPr lang="en-US" sz="2600" dirty="0"/>
              <a:t> from their source. </a:t>
            </a:r>
            <a:r>
              <a:rPr lang="en-US" sz="2600" dirty="0"/>
              <a:t>Delfino</a:t>
            </a:r>
            <a:r>
              <a:rPr lang="en-US" sz="2600" dirty="0"/>
              <a:t> and Day described how radiation’s energy declines, saying, “Radiation dissipates inversely as the distance from the source is squared — tissue twice as far away from the radioactive seed receives ¼ the dose</a:t>
            </a:r>
            <a:r>
              <a:rPr lang="en-US" sz="2600" dirty="0" smtClean="0"/>
              <a:t>.”</a:t>
            </a:r>
            <a:r>
              <a:rPr lang="en-US" sz="2600" b="1" dirty="0" smtClean="0"/>
              <a:t> </a:t>
            </a:r>
            <a:r>
              <a:rPr lang="en-US" sz="2600" dirty="0"/>
              <a:t>This is known as the inverse square </a:t>
            </a:r>
            <a:r>
              <a:rPr lang="en-US" sz="2600" dirty="0" smtClean="0"/>
              <a:t>law. </a:t>
            </a:r>
            <a:endParaRPr lang="en-US" sz="2600" dirty="0"/>
          </a:p>
        </p:txBody>
      </p:sp>
    </p:spTree>
    <p:extLst>
      <p:ext uri="{BB962C8B-B14F-4D97-AF65-F5344CB8AC3E}">
        <p14:creationId xmlns:p14="http://schemas.microsoft.com/office/powerpoint/2010/main" val="146532700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762000" y="609600"/>
            <a:ext cx="10668000" cy="762000"/>
          </a:xfrm>
        </p:spPr>
        <p:txBody>
          <a:bodyPr/>
          <a:lstStyle/>
          <a:p>
            <a:r>
              <a:rPr lang="en-US" sz="3600" dirty="0"/>
              <a:t>Positioning</a:t>
            </a:r>
            <a:endParaRPr lang="en-US" sz="3600" dirty="0">
              <a:latin typeface="Calibri" charset="0"/>
            </a:endParaRPr>
          </a:p>
        </p:txBody>
      </p:sp>
      <p:sp>
        <p:nvSpPr>
          <p:cNvPr id="9" name="Content Placeholder 2"/>
          <p:cNvSpPr>
            <a:spLocks noGrp="1"/>
          </p:cNvSpPr>
          <p:nvPr>
            <p:ph idx="1"/>
          </p:nvPr>
        </p:nvSpPr>
        <p:spPr>
          <a:xfrm>
            <a:off x="76200" y="1143000"/>
            <a:ext cx="8991600" cy="4221162"/>
          </a:xfrm>
        </p:spPr>
        <p:txBody>
          <a:bodyPr/>
          <a:lstStyle/>
          <a:p>
            <a:r>
              <a:rPr lang="en-US" sz="2600" dirty="0"/>
              <a:t>Because of the inverse square law, moving away from the source of scatter radiation </a:t>
            </a:r>
            <a:r>
              <a:rPr lang="en-US" sz="2600" dirty="0" smtClean="0"/>
              <a:t>helps </a:t>
            </a:r>
            <a:r>
              <a:rPr lang="en-US" sz="2600" dirty="0"/>
              <a:t>reduce radiation </a:t>
            </a:r>
            <a:r>
              <a:rPr lang="en-US" sz="2600" dirty="0" smtClean="0"/>
              <a:t>exposure. If </a:t>
            </a:r>
            <a:r>
              <a:rPr lang="en-US" sz="2600" dirty="0"/>
              <a:t>a technologist moves just inches back, he or she benefits from the photon’s inability to maintain its high energy. One study detected virtually no radiation 5 meters away from a biplane angiography unit’s x-ray tube used for Because of the inverse square law, moving away from the source of scatter radiation (mainly the patient) helps reduce radiation </a:t>
            </a:r>
            <a:r>
              <a:rPr lang="en-US" sz="2600" dirty="0" smtClean="0"/>
              <a:t>exposure. </a:t>
            </a:r>
            <a:r>
              <a:rPr lang="en-US" sz="2600" dirty="0"/>
              <a:t>If a technologist moves just inches back, he or she benefits from the photon’s inability to maintain its high energy. One study detected virtually no radiation 5 meters away from a biplane angiography unit’s x-ray tube used for </a:t>
            </a:r>
            <a:r>
              <a:rPr lang="en-US" sz="2800" dirty="0"/>
              <a:t>endovascular surgical </a:t>
            </a:r>
            <a:r>
              <a:rPr lang="en-US" sz="2800" dirty="0" smtClean="0"/>
              <a:t>neuroradiology.</a:t>
            </a:r>
            <a:r>
              <a:rPr lang="en-US" sz="2800" b="1" dirty="0"/>
              <a:t> </a:t>
            </a:r>
            <a:r>
              <a:rPr lang="en-US" sz="2800" dirty="0" smtClean="0"/>
              <a:t>When </a:t>
            </a:r>
            <a:r>
              <a:rPr lang="en-US" sz="2800" dirty="0"/>
              <a:t>such a distance is not feasible, at least some distance from the patient still can be </a:t>
            </a:r>
            <a:r>
              <a:rPr lang="en-US" sz="2800" dirty="0" smtClean="0"/>
              <a:t>beneficial. </a:t>
            </a:r>
            <a:endParaRPr lang="en-US" sz="2600" dirty="0"/>
          </a:p>
        </p:txBody>
      </p:sp>
    </p:spTree>
    <p:extLst>
      <p:ext uri="{BB962C8B-B14F-4D97-AF65-F5344CB8AC3E}">
        <p14:creationId xmlns:p14="http://schemas.microsoft.com/office/powerpoint/2010/main" val="180804818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762000" y="609600"/>
            <a:ext cx="10668000" cy="762000"/>
          </a:xfrm>
        </p:spPr>
        <p:txBody>
          <a:bodyPr/>
          <a:lstStyle/>
          <a:p>
            <a:r>
              <a:rPr lang="en-US" sz="3600" dirty="0"/>
              <a:t>Equipment</a:t>
            </a:r>
            <a:endParaRPr lang="en-US" sz="3600" dirty="0">
              <a:latin typeface="Calibri" charset="0"/>
            </a:endParaRPr>
          </a:p>
        </p:txBody>
      </p:sp>
      <p:sp>
        <p:nvSpPr>
          <p:cNvPr id="9" name="Content Placeholder 2"/>
          <p:cNvSpPr>
            <a:spLocks noGrp="1"/>
          </p:cNvSpPr>
          <p:nvPr>
            <p:ph idx="1"/>
          </p:nvPr>
        </p:nvSpPr>
        <p:spPr>
          <a:xfrm>
            <a:off x="76200" y="1143000"/>
            <a:ext cx="8991600" cy="4221162"/>
          </a:xfrm>
        </p:spPr>
        <p:txBody>
          <a:bodyPr/>
          <a:lstStyle/>
          <a:p>
            <a:r>
              <a:rPr lang="en-US" sz="2600" dirty="0"/>
              <a:t>An “under-couch” x-ray tube, as opposed to an “over-couch” position, ensures that scatter radiation will occur when the primary beam enters a </a:t>
            </a:r>
            <a:r>
              <a:rPr lang="en-US" sz="2600" dirty="0" smtClean="0"/>
              <a:t>patient.</a:t>
            </a:r>
            <a:r>
              <a:rPr lang="en-US" sz="2600" b="1" dirty="0" smtClean="0"/>
              <a:t> </a:t>
            </a:r>
            <a:r>
              <a:rPr lang="en-US" sz="2600" dirty="0"/>
              <a:t>It is important to be aware that, even when an under-couch set-up is used, an operator standing on the x-ray tube side of the table still receives 10 times more radiation exposure than if he or she stood on the image receptor </a:t>
            </a:r>
            <a:r>
              <a:rPr lang="en-US" sz="2600" dirty="0" smtClean="0"/>
              <a:t>side.</a:t>
            </a:r>
            <a:r>
              <a:rPr lang="en-US" sz="2600" b="1" dirty="0" smtClean="0"/>
              <a:t> </a:t>
            </a:r>
            <a:r>
              <a:rPr lang="en-US" sz="2600" dirty="0"/>
              <a:t>The ideal scenario for minimizing a radiologic technologist’s scatter radiation exposure is to stand on the image receptor side of the table, opposite the tableside with an under-couch x-ray </a:t>
            </a:r>
            <a:r>
              <a:rPr lang="en-US" sz="2600" dirty="0" smtClean="0"/>
              <a:t>tube. Collimation</a:t>
            </a:r>
            <a:r>
              <a:rPr lang="en-US" sz="2600" dirty="0"/>
              <a:t>, the narrowing of an x-ray beam to target only the area of interest, is another technique that can reduce scatter radiation and improve image </a:t>
            </a:r>
            <a:r>
              <a:rPr lang="en-US" sz="2600" dirty="0" smtClean="0"/>
              <a:t>quality.</a:t>
            </a:r>
            <a:r>
              <a:rPr lang="en-US" sz="2600" b="1" dirty="0" smtClean="0"/>
              <a:t> </a:t>
            </a:r>
            <a:r>
              <a:rPr lang="en-US" sz="2600" dirty="0"/>
              <a:t>Some fluoroscopy units can perform virtual collimation, positioning the collimators without </a:t>
            </a:r>
            <a:r>
              <a:rPr lang="en-US" sz="2600" dirty="0" smtClean="0"/>
              <a:t>radiation.</a:t>
            </a:r>
            <a:endParaRPr lang="en-US" sz="2600" dirty="0"/>
          </a:p>
        </p:txBody>
      </p:sp>
    </p:spTree>
    <p:extLst>
      <p:ext uri="{BB962C8B-B14F-4D97-AF65-F5344CB8AC3E}">
        <p14:creationId xmlns:p14="http://schemas.microsoft.com/office/powerpoint/2010/main" val="119368912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762000" y="609600"/>
            <a:ext cx="10668000" cy="762000"/>
          </a:xfrm>
        </p:spPr>
        <p:txBody>
          <a:bodyPr/>
          <a:lstStyle/>
          <a:p>
            <a:r>
              <a:rPr lang="en-US" sz="3600" dirty="0"/>
              <a:t>Power Injectors</a:t>
            </a:r>
            <a:endParaRPr lang="en-US" sz="3600" dirty="0">
              <a:latin typeface="Calibri" charset="0"/>
            </a:endParaRPr>
          </a:p>
        </p:txBody>
      </p:sp>
      <p:sp>
        <p:nvSpPr>
          <p:cNvPr id="9" name="Content Placeholder 2"/>
          <p:cNvSpPr>
            <a:spLocks noGrp="1"/>
          </p:cNvSpPr>
          <p:nvPr>
            <p:ph idx="1"/>
          </p:nvPr>
        </p:nvSpPr>
        <p:spPr>
          <a:xfrm>
            <a:off x="76200" y="1143000"/>
            <a:ext cx="8991600" cy="4221162"/>
          </a:xfrm>
        </p:spPr>
        <p:txBody>
          <a:bodyPr/>
          <a:lstStyle/>
          <a:p>
            <a:r>
              <a:rPr lang="en-US" sz="2600" dirty="0"/>
              <a:t>Interventional radiologists receive the bulk of their radiation exposure while manually injecting contrast media during digital subtraction angiography (DSA</a:t>
            </a:r>
            <a:r>
              <a:rPr lang="en-US" sz="2600" dirty="0" smtClean="0"/>
              <a:t>).</a:t>
            </a:r>
            <a:r>
              <a:rPr lang="en-US" sz="2600" b="1" dirty="0" smtClean="0"/>
              <a:t> </a:t>
            </a:r>
            <a:r>
              <a:rPr lang="en-US" sz="2600" dirty="0"/>
              <a:t>One study by Layton et al found that endovascular surgical </a:t>
            </a:r>
            <a:r>
              <a:rPr lang="en-US" sz="2600" dirty="0"/>
              <a:t>neuroradiologists</a:t>
            </a:r>
            <a:r>
              <a:rPr lang="en-US" sz="2600" dirty="0"/>
              <a:t> who regularly perform hand injections received more than 75% of their radiation dose from DSA </a:t>
            </a:r>
            <a:r>
              <a:rPr lang="en-US" sz="2600" dirty="0" smtClean="0"/>
              <a:t>procedures, while </a:t>
            </a:r>
            <a:r>
              <a:rPr lang="en-US" sz="2600" dirty="0"/>
              <a:t>another study by Hayashi et al found that the injection portion of the DSA procedure accounted for more than 90% of the total radiation exposure to the </a:t>
            </a:r>
            <a:r>
              <a:rPr lang="en-US" sz="2600" dirty="0" smtClean="0"/>
              <a:t>operator.</a:t>
            </a:r>
            <a:r>
              <a:rPr lang="en-US" sz="2600" b="1" dirty="0" smtClean="0"/>
              <a:t> </a:t>
            </a:r>
            <a:r>
              <a:rPr lang="en-US" sz="2600" dirty="0"/>
              <a:t>Both studies acknowledged that power injectors allowed medical personnel to move away from the radiation source and reduce their exposure; however, Layton et al noted a tradeoff between a power injector’s slower procedural time vs its increased radiation protection. </a:t>
            </a:r>
          </a:p>
        </p:txBody>
      </p:sp>
    </p:spTree>
    <p:extLst>
      <p:ext uri="{BB962C8B-B14F-4D97-AF65-F5344CB8AC3E}">
        <p14:creationId xmlns:p14="http://schemas.microsoft.com/office/powerpoint/2010/main" val="136318505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762000" y="609600"/>
            <a:ext cx="10668000" cy="762000"/>
          </a:xfrm>
        </p:spPr>
        <p:txBody>
          <a:bodyPr/>
          <a:lstStyle/>
          <a:p>
            <a:r>
              <a:rPr lang="en-US" sz="3600" dirty="0"/>
              <a:t>Radiation Monitoring</a:t>
            </a:r>
            <a:endParaRPr lang="en-US" sz="3600" dirty="0">
              <a:latin typeface="Calibri" charset="0"/>
            </a:endParaRPr>
          </a:p>
        </p:txBody>
      </p:sp>
      <p:sp>
        <p:nvSpPr>
          <p:cNvPr id="9" name="Content Placeholder 2"/>
          <p:cNvSpPr>
            <a:spLocks noGrp="1"/>
          </p:cNvSpPr>
          <p:nvPr>
            <p:ph idx="1"/>
          </p:nvPr>
        </p:nvSpPr>
        <p:spPr>
          <a:xfrm>
            <a:off x="76200" y="1143000"/>
            <a:ext cx="8991600" cy="4221162"/>
          </a:xfrm>
        </p:spPr>
        <p:txBody>
          <a:bodyPr/>
          <a:lstStyle/>
          <a:p>
            <a:r>
              <a:rPr lang="en-US" sz="2800" dirty="0"/>
              <a:t>Personal monitoring is strongly encouraged for all staff who work in controlled areas where radiation exposure can </a:t>
            </a:r>
            <a:r>
              <a:rPr lang="en-US" sz="2800" dirty="0" smtClean="0"/>
              <a:t>occur.</a:t>
            </a:r>
            <a:r>
              <a:rPr lang="en-US" sz="2800" b="1" dirty="0" smtClean="0"/>
              <a:t> </a:t>
            </a:r>
            <a:r>
              <a:rPr lang="en-US" sz="2800" dirty="0"/>
              <a:t>If a radiologic technologist or radiologist assistant finds that his or her radiation dose is too high, adjustments can be made to reduce exposure and safeguard health. If individual, personal monitoring is not feasible, radiation exposure should be measured with a passive or electronic workplace monitor, such as a dosimeter placed on the C-arm of a fluoroscopy </a:t>
            </a:r>
            <a:r>
              <a:rPr lang="en-US" sz="2800" dirty="0" smtClean="0"/>
              <a:t>unit.</a:t>
            </a:r>
            <a:endParaRPr lang="en-US" sz="2600" dirty="0"/>
          </a:p>
        </p:txBody>
      </p:sp>
    </p:spTree>
    <p:extLst>
      <p:ext uri="{BB962C8B-B14F-4D97-AF65-F5344CB8AC3E}">
        <p14:creationId xmlns:p14="http://schemas.microsoft.com/office/powerpoint/2010/main" val="74724666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762000" y="609600"/>
            <a:ext cx="10668000" cy="762000"/>
          </a:xfrm>
        </p:spPr>
        <p:txBody>
          <a:bodyPr/>
          <a:lstStyle/>
          <a:p>
            <a:r>
              <a:rPr lang="en-US" sz="3600" dirty="0"/>
              <a:t>Dosimeter Badge</a:t>
            </a:r>
            <a:endParaRPr lang="en-US" sz="3600" dirty="0">
              <a:latin typeface="Calibri" charset="0"/>
            </a:endParaRPr>
          </a:p>
        </p:txBody>
      </p:sp>
      <p:sp>
        <p:nvSpPr>
          <p:cNvPr id="9" name="Content Placeholder 2"/>
          <p:cNvSpPr>
            <a:spLocks noGrp="1"/>
          </p:cNvSpPr>
          <p:nvPr>
            <p:ph idx="1"/>
          </p:nvPr>
        </p:nvSpPr>
        <p:spPr>
          <a:xfrm>
            <a:off x="76200" y="1143000"/>
            <a:ext cx="8991600" cy="4221162"/>
          </a:xfrm>
        </p:spPr>
        <p:txBody>
          <a:bodyPr/>
          <a:lstStyle/>
          <a:p>
            <a:r>
              <a:rPr lang="en-US" sz="2600" dirty="0"/>
              <a:t>Dosimeters are used to measure radiation exposure from gamma rays and x-rays. Because a dosimeter badge worn outside the apron would not reflect the radiation absorbed by the apron’s lead, an individual monitor should be worn under the apron at the chest level, between the shoulders and </a:t>
            </a:r>
            <a:r>
              <a:rPr lang="en-US" sz="2600" dirty="0" smtClean="0"/>
              <a:t>waist.</a:t>
            </a:r>
            <a:r>
              <a:rPr lang="en-US" sz="2600" b="1" dirty="0" smtClean="0"/>
              <a:t> </a:t>
            </a:r>
            <a:r>
              <a:rPr lang="en-US" sz="2600" dirty="0"/>
              <a:t>Badges worn on the collar can be used to estimate thyroid and lens </a:t>
            </a:r>
            <a:r>
              <a:rPr lang="en-US" sz="2600" dirty="0" smtClean="0"/>
              <a:t>doses.</a:t>
            </a:r>
            <a:r>
              <a:rPr lang="en-US" sz="2600" b="1" dirty="0" smtClean="0"/>
              <a:t> </a:t>
            </a:r>
            <a:endParaRPr lang="en-US" sz="2600" b="1" dirty="0"/>
          </a:p>
          <a:p>
            <a:r>
              <a:rPr lang="en-US" sz="2600" dirty="0"/>
              <a:t>There are 2 types of personal dosimeter badges: passive and </a:t>
            </a:r>
            <a:r>
              <a:rPr lang="en-US" sz="2600" dirty="0" smtClean="0"/>
              <a:t>active. Passive </a:t>
            </a:r>
            <a:r>
              <a:rPr lang="en-US" sz="2600" dirty="0"/>
              <a:t>badges can be checked after a period of time. Active badges measure radiation dose in real-time, giving radiology personnel immediate feedback regarding their exposure.</a:t>
            </a:r>
          </a:p>
        </p:txBody>
      </p:sp>
    </p:spTree>
    <p:extLst>
      <p:ext uri="{BB962C8B-B14F-4D97-AF65-F5344CB8AC3E}">
        <p14:creationId xmlns:p14="http://schemas.microsoft.com/office/powerpoint/2010/main" val="30623818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smtClean="0">
                <a:latin typeface="Calibri" charset="0"/>
              </a:rPr>
              <a:t>Ionizing Radiation</a:t>
            </a:r>
            <a:endParaRPr lang="en-US" dirty="0">
              <a:latin typeface="Calibri" charset="0"/>
            </a:endParaRPr>
          </a:p>
        </p:txBody>
      </p:sp>
      <p:sp>
        <p:nvSpPr>
          <p:cNvPr id="26626" name="Content Placeholder 2"/>
          <p:cNvSpPr>
            <a:spLocks noGrp="1"/>
          </p:cNvSpPr>
          <p:nvPr>
            <p:ph idx="1"/>
          </p:nvPr>
        </p:nvSpPr>
        <p:spPr>
          <a:xfrm>
            <a:off x="152400" y="1676400"/>
            <a:ext cx="8915400" cy="4221162"/>
          </a:xfrm>
        </p:spPr>
        <p:txBody>
          <a:bodyPr/>
          <a:lstStyle/>
          <a:p>
            <a:r>
              <a:rPr lang="en-US" sz="2700" dirty="0" smtClean="0"/>
              <a:t>The </a:t>
            </a:r>
            <a:r>
              <a:rPr lang="en-US" sz="2700" dirty="0"/>
              <a:t>use of medical imaging is rising, and approximately 3.3 billion of the 5 billion imaging examinations </a:t>
            </a:r>
            <a:r>
              <a:rPr lang="en-US" sz="2700" dirty="0" smtClean="0"/>
              <a:t>performed worldwide </a:t>
            </a:r>
            <a:r>
              <a:rPr lang="en-US" sz="2700" dirty="0"/>
              <a:t>use ionizing </a:t>
            </a:r>
            <a:r>
              <a:rPr lang="en-US" sz="2700" dirty="0" smtClean="0"/>
              <a:t>radiation. Thus</a:t>
            </a:r>
            <a:r>
              <a:rPr lang="en-US" sz="2700" dirty="0"/>
              <a:t>, diagnostic imaging contributes to the majority of artificial radiation exposure to </a:t>
            </a:r>
            <a:r>
              <a:rPr lang="en-US" sz="2700" dirty="0" smtClean="0"/>
              <a:t>humans. Several </a:t>
            </a:r>
            <a:r>
              <a:rPr lang="en-US" sz="2700" dirty="0"/>
              <a:t>medical imaging disciplines and specialties use ionizing radiation, including general </a:t>
            </a:r>
            <a:r>
              <a:rPr lang="en-US" sz="2700" dirty="0" smtClean="0"/>
              <a:t>diagnostic radiology</a:t>
            </a:r>
            <a:r>
              <a:rPr lang="en-US" sz="2700" dirty="0"/>
              <a:t>, nuclear medicine, computed tomography (CT), fluoroscopy, and interventional radiology. In </a:t>
            </a:r>
            <a:r>
              <a:rPr lang="en-US" sz="2700" dirty="0" smtClean="0"/>
              <a:t>addition, specialties </a:t>
            </a:r>
            <a:r>
              <a:rPr lang="en-US" sz="2700" dirty="0"/>
              <a:t>outside radiology such as urology, orthopedic surgery, gastroenterology, vascular surgery, and </a:t>
            </a:r>
            <a:r>
              <a:rPr lang="en-US" sz="2700" dirty="0" smtClean="0"/>
              <a:t>anesthesiology </a:t>
            </a:r>
            <a:r>
              <a:rPr lang="en-US" sz="2700" dirty="0"/>
              <a:t>often use imaging examinations involving ionizing </a:t>
            </a:r>
            <a:r>
              <a:rPr lang="en-US" sz="2700" dirty="0" smtClean="0"/>
              <a:t>radiation.</a:t>
            </a:r>
            <a:endParaRPr lang="en-US" sz="2700" dirty="0">
              <a:latin typeface="Calibri" charset="0"/>
            </a:endParaRPr>
          </a:p>
        </p:txBody>
      </p:sp>
    </p:spTree>
    <p:extLst>
      <p:ext uri="{BB962C8B-B14F-4D97-AF65-F5344CB8AC3E}">
        <p14:creationId xmlns:p14="http://schemas.microsoft.com/office/powerpoint/2010/main" val="24718274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762000" y="609600"/>
            <a:ext cx="10668000" cy="762000"/>
          </a:xfrm>
        </p:spPr>
        <p:txBody>
          <a:bodyPr/>
          <a:lstStyle/>
          <a:p>
            <a:r>
              <a:rPr lang="en-US" sz="3600" dirty="0"/>
              <a:t>Dosimeter Badge</a:t>
            </a:r>
            <a:endParaRPr lang="en-US" sz="3600" dirty="0">
              <a:latin typeface="Calibri" charset="0"/>
            </a:endParaRPr>
          </a:p>
        </p:txBody>
      </p:sp>
      <p:sp>
        <p:nvSpPr>
          <p:cNvPr id="9" name="Content Placeholder 2"/>
          <p:cNvSpPr>
            <a:spLocks noGrp="1"/>
          </p:cNvSpPr>
          <p:nvPr>
            <p:ph idx="1"/>
          </p:nvPr>
        </p:nvSpPr>
        <p:spPr>
          <a:xfrm>
            <a:off x="76200" y="1143000"/>
            <a:ext cx="8991600" cy="4221162"/>
          </a:xfrm>
        </p:spPr>
        <p:txBody>
          <a:bodyPr/>
          <a:lstStyle/>
          <a:p>
            <a:r>
              <a:rPr lang="en-US" sz="2600" dirty="0" smtClean="0"/>
              <a:t>A passive monitor’s exposure level should be checked monthly, with no more than 3 months between checks.</a:t>
            </a:r>
            <a:r>
              <a:rPr lang="en-US" sz="2600" b="1" dirty="0" smtClean="0"/>
              <a:t> </a:t>
            </a:r>
            <a:r>
              <a:rPr lang="en-US" sz="2600" dirty="0" smtClean="0"/>
              <a:t>If too much time passes between dosimeter readings, the stored information may be lost. If a radiologic technologist loses his or her badge, dose can be estimated using recent dose history or badge readings of A passive monitor’s exposure level should be checked monthly, with no more than 3 months between checks.</a:t>
            </a:r>
            <a:r>
              <a:rPr lang="en-US" sz="2600" b="1" dirty="0"/>
              <a:t> </a:t>
            </a:r>
            <a:endParaRPr lang="en-US" sz="2600" dirty="0"/>
          </a:p>
        </p:txBody>
      </p:sp>
    </p:spTree>
    <p:extLst>
      <p:ext uri="{BB962C8B-B14F-4D97-AF65-F5344CB8AC3E}">
        <p14:creationId xmlns:p14="http://schemas.microsoft.com/office/powerpoint/2010/main" val="70280508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762000" y="609600"/>
            <a:ext cx="10668000" cy="762000"/>
          </a:xfrm>
        </p:spPr>
        <p:txBody>
          <a:bodyPr/>
          <a:lstStyle/>
          <a:p>
            <a:r>
              <a:rPr lang="en-US" sz="3600" dirty="0"/>
              <a:t>Dosimeter Badge</a:t>
            </a:r>
            <a:endParaRPr lang="en-US" sz="3600" dirty="0">
              <a:latin typeface="Calibri" charset="0"/>
            </a:endParaRPr>
          </a:p>
        </p:txBody>
      </p:sp>
      <p:sp>
        <p:nvSpPr>
          <p:cNvPr id="9" name="Content Placeholder 2"/>
          <p:cNvSpPr>
            <a:spLocks noGrp="1"/>
          </p:cNvSpPr>
          <p:nvPr>
            <p:ph idx="1"/>
          </p:nvPr>
        </p:nvSpPr>
        <p:spPr>
          <a:xfrm>
            <a:off x="76200" y="1143000"/>
            <a:ext cx="8991600" cy="4221162"/>
          </a:xfrm>
        </p:spPr>
        <p:txBody>
          <a:bodyPr/>
          <a:lstStyle/>
          <a:p>
            <a:r>
              <a:rPr lang="en-US" sz="2600" dirty="0"/>
              <a:t>If too much time passes between dosimeter readings, the stored information may be lost. If a radiologic technologist loses his or her badge, dose can be estimated using recent dose history or badge readings of fellow technologists, or with a workplace dosimeter. It is important to use calibrated dosimeters that are tested in a laboratory approved by a regulatory agency.</a:t>
            </a:r>
            <a:r>
              <a:rPr lang="en-US" sz="2600" b="1" dirty="0"/>
              <a:t> </a:t>
            </a:r>
            <a:r>
              <a:rPr lang="en-US" sz="2600" dirty="0"/>
              <a:t>Annual calibration is recommended, but it is best to check a dosimeter manufacturer’s manual to determine the required frequency of calibration.</a:t>
            </a:r>
            <a:r>
              <a:rPr lang="en-US" sz="2600" b="1" dirty="0"/>
              <a:t> </a:t>
            </a:r>
            <a:r>
              <a:rPr lang="en-US" sz="2600" dirty="0"/>
              <a:t>Some dosimeters conduct internal, self-test calibration procedures, but even these may need confirmation of accuracy with external tests. One test involves exposing the dosimeter to 2 sources of photons, such as cesium 137 and americium 241.</a:t>
            </a:r>
            <a:endParaRPr lang="en-US" sz="2600" dirty="0"/>
          </a:p>
        </p:txBody>
      </p:sp>
    </p:spTree>
    <p:extLst>
      <p:ext uri="{BB962C8B-B14F-4D97-AF65-F5344CB8AC3E}">
        <p14:creationId xmlns:p14="http://schemas.microsoft.com/office/powerpoint/2010/main" val="95384127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762000" y="609600"/>
            <a:ext cx="10668000" cy="762000"/>
          </a:xfrm>
        </p:spPr>
        <p:txBody>
          <a:bodyPr/>
          <a:lstStyle/>
          <a:p>
            <a:r>
              <a:rPr lang="en-US" sz="3600" dirty="0"/>
              <a:t>Finger Dosimeter</a:t>
            </a:r>
            <a:endParaRPr lang="en-US" sz="3600" dirty="0">
              <a:latin typeface="Calibri" charset="0"/>
            </a:endParaRPr>
          </a:p>
        </p:txBody>
      </p:sp>
      <p:sp>
        <p:nvSpPr>
          <p:cNvPr id="9" name="Content Placeholder 2"/>
          <p:cNvSpPr>
            <a:spLocks noGrp="1"/>
          </p:cNvSpPr>
          <p:nvPr>
            <p:ph idx="1"/>
          </p:nvPr>
        </p:nvSpPr>
        <p:spPr>
          <a:xfrm>
            <a:off x="76200" y="1143000"/>
            <a:ext cx="8991600" cy="4221162"/>
          </a:xfrm>
        </p:spPr>
        <p:txBody>
          <a:bodyPr/>
          <a:lstStyle/>
          <a:p>
            <a:r>
              <a:rPr lang="en-US" sz="2800" dirty="0"/>
              <a:t>Technologists’ hands can potentially receive a high dose of radiation, particularly during procedures when they are working near the source of an x-ray or gamma ray beam. A ring </a:t>
            </a:r>
            <a:r>
              <a:rPr lang="en-US" sz="2800" dirty="0" smtClean="0"/>
              <a:t>dosimeter reflects </a:t>
            </a:r>
            <a:r>
              <a:rPr lang="en-US" sz="2800" dirty="0"/>
              <a:t>the amount of radiation exposure the hands receive. </a:t>
            </a:r>
            <a:endParaRPr lang="en-US" sz="2600" dirty="0"/>
          </a:p>
        </p:txBody>
      </p:sp>
    </p:spTree>
    <p:extLst>
      <p:ext uri="{BB962C8B-B14F-4D97-AF65-F5344CB8AC3E}">
        <p14:creationId xmlns:p14="http://schemas.microsoft.com/office/powerpoint/2010/main" val="390063569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762000" y="762000"/>
            <a:ext cx="10668000" cy="762000"/>
          </a:xfrm>
        </p:spPr>
        <p:txBody>
          <a:bodyPr/>
          <a:lstStyle/>
          <a:p>
            <a:r>
              <a:rPr lang="en-US" sz="3600" dirty="0"/>
              <a:t>Radiation and the Pregnant </a:t>
            </a:r>
            <a:r>
              <a:rPr lang="en-US" sz="3600" dirty="0" smtClean="0"/>
              <a:t/>
            </a:r>
            <a:br>
              <a:rPr lang="en-US" sz="3600" dirty="0" smtClean="0"/>
            </a:br>
            <a:r>
              <a:rPr lang="en-US" sz="3600" dirty="0" smtClean="0"/>
              <a:t>Radiologic </a:t>
            </a:r>
            <a:r>
              <a:rPr lang="en-US" sz="3600" dirty="0"/>
              <a:t>Technologist </a:t>
            </a:r>
            <a:endParaRPr lang="en-US" sz="3600" dirty="0">
              <a:latin typeface="Calibri" charset="0"/>
            </a:endParaRPr>
          </a:p>
        </p:txBody>
      </p:sp>
      <p:sp>
        <p:nvSpPr>
          <p:cNvPr id="9" name="Content Placeholder 2"/>
          <p:cNvSpPr>
            <a:spLocks noGrp="1"/>
          </p:cNvSpPr>
          <p:nvPr>
            <p:ph idx="1"/>
          </p:nvPr>
        </p:nvSpPr>
        <p:spPr>
          <a:xfrm>
            <a:off x="76200" y="1752600"/>
            <a:ext cx="8991600" cy="4221162"/>
          </a:xfrm>
        </p:spPr>
        <p:txBody>
          <a:bodyPr/>
          <a:lstStyle/>
          <a:p>
            <a:r>
              <a:rPr lang="en-US" sz="2600" dirty="0"/>
              <a:t>Radiation protection is important for </a:t>
            </a:r>
            <a:r>
              <a:rPr lang="en-US" sz="2600" dirty="0" smtClean="0"/>
              <a:t>all radiologic technologists</a:t>
            </a:r>
            <a:r>
              <a:rPr lang="en-US" sz="2600" dirty="0"/>
              <a:t>, but it takes on a new meaning when a technologist becomes pregnant. It is incumbent upon the pregnant technologist, radiologist assistant, or any expectant medical worker who may be exposed to radiation to protect herself and her fetus during pregnancy. </a:t>
            </a:r>
            <a:endParaRPr lang="en-US" sz="2600" dirty="0" smtClean="0"/>
          </a:p>
          <a:p>
            <a:r>
              <a:rPr lang="en-US" sz="2600" dirty="0"/>
              <a:t>Because of its power to mutate DNA or cause cell death, radiation can trigger an array of ailments in an unborn child. Studies have shown that this occurs at levels of radiation exposure that are typically not reached when proper occupational protection is in place to abate occupational </a:t>
            </a:r>
            <a:r>
              <a:rPr lang="en-US" sz="2600" dirty="0" smtClean="0"/>
              <a:t>radiation.</a:t>
            </a:r>
            <a:endParaRPr lang="en-US" sz="2600" dirty="0"/>
          </a:p>
        </p:txBody>
      </p:sp>
    </p:spTree>
    <p:extLst>
      <p:ext uri="{BB962C8B-B14F-4D97-AF65-F5344CB8AC3E}">
        <p14:creationId xmlns:p14="http://schemas.microsoft.com/office/powerpoint/2010/main" val="49371980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762000" y="609600"/>
            <a:ext cx="10668000" cy="762000"/>
          </a:xfrm>
        </p:spPr>
        <p:txBody>
          <a:bodyPr/>
          <a:lstStyle/>
          <a:p>
            <a:r>
              <a:rPr lang="en-US" sz="3600" dirty="0"/>
              <a:t>Declaration of Pregnancy</a:t>
            </a:r>
            <a:endParaRPr lang="en-US" sz="3600" dirty="0">
              <a:latin typeface="Calibri" charset="0"/>
            </a:endParaRPr>
          </a:p>
        </p:txBody>
      </p:sp>
      <p:sp>
        <p:nvSpPr>
          <p:cNvPr id="9" name="Content Placeholder 2"/>
          <p:cNvSpPr>
            <a:spLocks noGrp="1"/>
          </p:cNvSpPr>
          <p:nvPr>
            <p:ph idx="1"/>
          </p:nvPr>
        </p:nvSpPr>
        <p:spPr>
          <a:xfrm>
            <a:off x="76200" y="1295400"/>
            <a:ext cx="8991600" cy="4221162"/>
          </a:xfrm>
        </p:spPr>
        <p:txBody>
          <a:bodyPr/>
          <a:lstStyle/>
          <a:p>
            <a:r>
              <a:rPr lang="en-US" sz="2600" dirty="0"/>
              <a:t>When a radiologic technologist confirms that </a:t>
            </a:r>
            <a:r>
              <a:rPr lang="en-US" sz="2600" dirty="0" smtClean="0"/>
              <a:t>she </a:t>
            </a:r>
            <a:r>
              <a:rPr lang="en-US" sz="2600" dirty="0"/>
              <a:t>is pregnant, the first step in protecting herself and her fetus is to declare her pregnancy to her </a:t>
            </a:r>
            <a:r>
              <a:rPr lang="en-US" sz="2600" dirty="0" smtClean="0"/>
              <a:t>employer.</a:t>
            </a:r>
            <a:r>
              <a:rPr lang="en-US" sz="2600" b="1" dirty="0" smtClean="0"/>
              <a:t> </a:t>
            </a:r>
            <a:r>
              <a:rPr lang="en-US" sz="2600" dirty="0"/>
              <a:t>In the eyes of some institutions, the institution is not liable for proper precautions to protect a pregnant worker from radiation unless she has officially acknowledged her </a:t>
            </a:r>
            <a:r>
              <a:rPr lang="en-US" sz="2600" dirty="0" smtClean="0"/>
              <a:t>pregnancy.</a:t>
            </a:r>
            <a:r>
              <a:rPr lang="en-US" sz="2600" b="1" dirty="0" smtClean="0"/>
              <a:t> </a:t>
            </a:r>
            <a:r>
              <a:rPr lang="en-US" sz="2600" dirty="0"/>
              <a:t>Once a declaration has been filed, the fetus is treated like a member of the general </a:t>
            </a:r>
            <a:r>
              <a:rPr lang="en-US" sz="2600" dirty="0" smtClean="0"/>
              <a:t>population.</a:t>
            </a:r>
            <a:r>
              <a:rPr lang="en-US" sz="2600" b="1" dirty="0" smtClean="0"/>
              <a:t> </a:t>
            </a:r>
            <a:endParaRPr lang="en-US" sz="2600" dirty="0"/>
          </a:p>
        </p:txBody>
      </p:sp>
    </p:spTree>
    <p:extLst>
      <p:ext uri="{BB962C8B-B14F-4D97-AF65-F5344CB8AC3E}">
        <p14:creationId xmlns:p14="http://schemas.microsoft.com/office/powerpoint/2010/main" val="217328111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762000" y="609600"/>
            <a:ext cx="10668000" cy="762000"/>
          </a:xfrm>
        </p:spPr>
        <p:txBody>
          <a:bodyPr/>
          <a:lstStyle/>
          <a:p>
            <a:r>
              <a:rPr lang="en-US" sz="3600" dirty="0"/>
              <a:t>Fetal Dose Limits</a:t>
            </a:r>
            <a:endParaRPr lang="en-US" sz="3600" dirty="0">
              <a:latin typeface="Calibri" charset="0"/>
            </a:endParaRPr>
          </a:p>
        </p:txBody>
      </p:sp>
      <p:sp>
        <p:nvSpPr>
          <p:cNvPr id="9" name="Content Placeholder 2"/>
          <p:cNvSpPr>
            <a:spLocks noGrp="1"/>
          </p:cNvSpPr>
          <p:nvPr>
            <p:ph idx="1"/>
          </p:nvPr>
        </p:nvSpPr>
        <p:spPr>
          <a:xfrm>
            <a:off x="76200" y="1295400"/>
            <a:ext cx="8991600" cy="4221162"/>
          </a:xfrm>
        </p:spPr>
        <p:txBody>
          <a:bodyPr/>
          <a:lstStyle/>
          <a:p>
            <a:r>
              <a:rPr lang="en-US" sz="2600" dirty="0"/>
              <a:t>The National Council on Radiation Protection and Measurements (NCRP) recommends an occupational radiation fetal dose limit of 5.0 mSv during an entire pregnancy (with a daily limit of 0.025 mSv), and less than 0.5 mSv per month</a:t>
            </a:r>
            <a:r>
              <a:rPr lang="en-US" sz="2600" dirty="0" smtClean="0"/>
              <a:t>.</a:t>
            </a:r>
            <a:r>
              <a:rPr lang="en-US" sz="2600" b="1" dirty="0" smtClean="0"/>
              <a:t> </a:t>
            </a:r>
            <a:r>
              <a:rPr lang="en-US" sz="2600" dirty="0"/>
              <a:t>The ICRP recommends less than 1.0 mSv total fetal exposure during an entire pregnancy</a:t>
            </a:r>
            <a:r>
              <a:rPr lang="en-US" sz="2600" dirty="0" smtClean="0"/>
              <a:t>.</a:t>
            </a:r>
            <a:r>
              <a:rPr lang="en-US" sz="2600" b="1" dirty="0" smtClean="0"/>
              <a:t> </a:t>
            </a:r>
            <a:r>
              <a:rPr lang="en-US" sz="2600" dirty="0"/>
              <a:t>In general, these limits are achievable with the proper precautions in place. </a:t>
            </a:r>
          </a:p>
        </p:txBody>
      </p:sp>
    </p:spTree>
    <p:extLst>
      <p:ext uri="{BB962C8B-B14F-4D97-AF65-F5344CB8AC3E}">
        <p14:creationId xmlns:p14="http://schemas.microsoft.com/office/powerpoint/2010/main" val="89765332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762000" y="609600"/>
            <a:ext cx="10668000" cy="762000"/>
          </a:xfrm>
        </p:spPr>
        <p:txBody>
          <a:bodyPr/>
          <a:lstStyle/>
          <a:p>
            <a:r>
              <a:rPr lang="en-US" sz="3600" dirty="0"/>
              <a:t>Employer Obligations</a:t>
            </a:r>
            <a:endParaRPr lang="en-US" sz="3600" dirty="0">
              <a:latin typeface="Calibri" charset="0"/>
            </a:endParaRPr>
          </a:p>
        </p:txBody>
      </p:sp>
      <p:sp>
        <p:nvSpPr>
          <p:cNvPr id="9" name="Content Placeholder 2"/>
          <p:cNvSpPr>
            <a:spLocks noGrp="1"/>
          </p:cNvSpPr>
          <p:nvPr>
            <p:ph idx="1"/>
          </p:nvPr>
        </p:nvSpPr>
        <p:spPr>
          <a:xfrm>
            <a:off x="76200" y="1295400"/>
            <a:ext cx="9144000" cy="4221162"/>
          </a:xfrm>
        </p:spPr>
        <p:txBody>
          <a:bodyPr/>
          <a:lstStyle/>
          <a:p>
            <a:r>
              <a:rPr lang="en-US" sz="2600" dirty="0"/>
              <a:t>In an ideal situation, a radiologic technologist’s declaration of pregnancy should trigger the following actions by her </a:t>
            </a:r>
            <a:r>
              <a:rPr lang="en-US" sz="2600" dirty="0" smtClean="0"/>
              <a:t>employer. </a:t>
            </a:r>
          </a:p>
          <a:p>
            <a:pPr marL="457200" indent="-457200">
              <a:buFont typeface="Arial" pitchFamily="34" charset="0"/>
              <a:buChar char="•"/>
            </a:pPr>
            <a:r>
              <a:rPr lang="en-US" sz="2400" dirty="0" smtClean="0"/>
              <a:t>Careful evaluation of the woman’s environment to determine whether there are any risks of radiation exposure that could exceed the limit of exposure to her fetus. </a:t>
            </a:r>
          </a:p>
          <a:p>
            <a:pPr marL="457200" indent="-457200">
              <a:spcBef>
                <a:spcPts val="0"/>
              </a:spcBef>
              <a:buFont typeface="Arial" pitchFamily="34" charset="0"/>
              <a:buChar char="•"/>
            </a:pPr>
            <a:r>
              <a:rPr lang="en-US" sz="2400" dirty="0" smtClean="0"/>
              <a:t>A full explanation provided to the pregnant employee about the potential risks of fetal radiation exposure, local policies, and dose limits. </a:t>
            </a:r>
          </a:p>
          <a:p>
            <a:pPr marL="457200" indent="-457200">
              <a:spcBef>
                <a:spcPts val="0"/>
              </a:spcBef>
              <a:buFont typeface="Arial" pitchFamily="34" charset="0"/>
              <a:buChar char="•"/>
            </a:pPr>
            <a:r>
              <a:rPr lang="en-US" sz="2400" dirty="0" smtClean="0"/>
              <a:t>A </a:t>
            </a:r>
            <a:r>
              <a:rPr lang="en-US" sz="2400" dirty="0"/>
              <a:t>review of what methods and extra protection the woman can use to reduce her exposure. </a:t>
            </a:r>
          </a:p>
        </p:txBody>
      </p:sp>
    </p:spTree>
    <p:extLst>
      <p:ext uri="{BB962C8B-B14F-4D97-AF65-F5344CB8AC3E}">
        <p14:creationId xmlns:p14="http://schemas.microsoft.com/office/powerpoint/2010/main" val="347961466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762000" y="609600"/>
            <a:ext cx="10668000" cy="762000"/>
          </a:xfrm>
        </p:spPr>
        <p:txBody>
          <a:bodyPr/>
          <a:lstStyle/>
          <a:p>
            <a:r>
              <a:rPr lang="en-US" sz="3600" dirty="0"/>
              <a:t>Radiation Doses and Their Consequences</a:t>
            </a:r>
            <a:endParaRPr lang="en-US" sz="3600" dirty="0">
              <a:latin typeface="Calibri" charset="0"/>
            </a:endParaRPr>
          </a:p>
        </p:txBody>
      </p:sp>
      <p:sp>
        <p:nvSpPr>
          <p:cNvPr id="9" name="Content Placeholder 2"/>
          <p:cNvSpPr>
            <a:spLocks noGrp="1"/>
          </p:cNvSpPr>
          <p:nvPr>
            <p:ph idx="1"/>
          </p:nvPr>
        </p:nvSpPr>
        <p:spPr>
          <a:xfrm>
            <a:off x="0" y="1189038"/>
            <a:ext cx="9144000" cy="4221162"/>
          </a:xfrm>
        </p:spPr>
        <p:txBody>
          <a:bodyPr/>
          <a:lstStyle/>
          <a:p>
            <a:pPr>
              <a:spcBef>
                <a:spcPts val="0"/>
              </a:spcBef>
            </a:pPr>
            <a:r>
              <a:rPr lang="en-US" sz="2600" dirty="0"/>
              <a:t>The most precarious time for a fetus to suffer the negative effects of radiation are weeks 8 through 15 of gestation, when its organs and nervous system are forming</a:t>
            </a:r>
            <a:r>
              <a:rPr lang="en-US" sz="2600" dirty="0" smtClean="0"/>
              <a:t>.</a:t>
            </a:r>
            <a:r>
              <a:rPr lang="en-US" sz="2600" b="1" dirty="0" smtClean="0"/>
              <a:t> </a:t>
            </a:r>
            <a:r>
              <a:rPr lang="en-US" sz="2600" dirty="0"/>
              <a:t>Severe issues have a higher probability of occurring after 1.0 to 2.0 Sv of radiation exposure</a:t>
            </a:r>
            <a:r>
              <a:rPr lang="en-US" sz="2600" dirty="0" smtClean="0"/>
              <a:t>,</a:t>
            </a:r>
            <a:r>
              <a:rPr lang="en-US" sz="2600" b="1" dirty="0" smtClean="0"/>
              <a:t> </a:t>
            </a:r>
            <a:r>
              <a:rPr lang="en-US" sz="2600" dirty="0"/>
              <a:t>but research has shown that defects can occur at levels of 100 to 200 mSv. The risk of developing childhood cancer is highest if a fetus is exposed to 200 to 250 mSv between weeks 2 through 15 of gestation, while more than 100 mSv of radiation can increase the frequency of childhood cancer and cause small head size, seizures, and reduced </a:t>
            </a:r>
            <a:r>
              <a:rPr lang="en-US" sz="2600" dirty="0" smtClean="0"/>
              <a:t>IQ.</a:t>
            </a:r>
            <a:r>
              <a:rPr lang="en-US" sz="2600" dirty="0"/>
              <a:t> The risk of developing childhood cancer is highest if a fetus is exposed to 200 to 250 mSv between weeks 2 through 15 of gestation, while more than 100 mSv of radiation can increase the frequency of childhood cancer and cause small head size, seizures, and reduced </a:t>
            </a:r>
            <a:r>
              <a:rPr lang="en-US" sz="2600" dirty="0" smtClean="0"/>
              <a:t>IQ.</a:t>
            </a:r>
            <a:endParaRPr lang="en-US" sz="2600" dirty="0"/>
          </a:p>
        </p:txBody>
      </p:sp>
    </p:spTree>
    <p:extLst>
      <p:ext uri="{BB962C8B-B14F-4D97-AF65-F5344CB8AC3E}">
        <p14:creationId xmlns:p14="http://schemas.microsoft.com/office/powerpoint/2010/main" val="71691571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762000" y="609600"/>
            <a:ext cx="10668000" cy="762000"/>
          </a:xfrm>
        </p:spPr>
        <p:txBody>
          <a:bodyPr/>
          <a:lstStyle/>
          <a:p>
            <a:r>
              <a:rPr lang="en-US" sz="3600" dirty="0"/>
              <a:t>Radiation Doses and Their Consequences</a:t>
            </a:r>
            <a:endParaRPr lang="en-US" sz="3600" dirty="0">
              <a:latin typeface="Calibri" charset="0"/>
            </a:endParaRP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371600"/>
            <a:ext cx="4286250" cy="288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1"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t="8510"/>
          <a:stretch/>
        </p:blipFill>
        <p:spPr bwMode="auto">
          <a:xfrm>
            <a:off x="4600575" y="1390650"/>
            <a:ext cx="4248150" cy="245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2" name="Picture 4"/>
          <p:cNvPicPr>
            <a:picLocks noChangeAspect="1" noChangeArrowheads="1"/>
          </p:cNvPicPr>
          <p:nvPr/>
        </p:nvPicPr>
        <p:blipFill rotWithShape="1">
          <a:blip r:embed="rId4">
            <a:extLst>
              <a:ext uri="{28A0092B-C50C-407E-A947-70E740481C1C}">
                <a14:useLocalDpi xmlns:a14="http://schemas.microsoft.com/office/drawing/2010/main" val="0"/>
              </a:ext>
            </a:extLst>
          </a:blip>
          <a:srcRect r="3962"/>
          <a:stretch/>
        </p:blipFill>
        <p:spPr bwMode="auto">
          <a:xfrm>
            <a:off x="304800" y="4495800"/>
            <a:ext cx="8543925" cy="176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0682842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762000" y="609600"/>
            <a:ext cx="10668000" cy="762000"/>
          </a:xfrm>
        </p:spPr>
        <p:txBody>
          <a:bodyPr/>
          <a:lstStyle/>
          <a:p>
            <a:r>
              <a:rPr lang="en-US" sz="3600" dirty="0"/>
              <a:t>Reducing Radiation Exposure to a Fetus</a:t>
            </a:r>
            <a:endParaRPr lang="en-US" sz="3600" dirty="0">
              <a:latin typeface="Calibri" charset="0"/>
            </a:endParaRPr>
          </a:p>
        </p:txBody>
      </p:sp>
      <p:sp>
        <p:nvSpPr>
          <p:cNvPr id="9" name="Content Placeholder 2"/>
          <p:cNvSpPr>
            <a:spLocks noGrp="1"/>
          </p:cNvSpPr>
          <p:nvPr>
            <p:ph idx="1"/>
          </p:nvPr>
        </p:nvSpPr>
        <p:spPr>
          <a:xfrm>
            <a:off x="76200" y="1295400"/>
            <a:ext cx="9144000" cy="4221162"/>
          </a:xfrm>
        </p:spPr>
        <p:txBody>
          <a:bodyPr/>
          <a:lstStyle/>
          <a:p>
            <a:r>
              <a:rPr lang="en-US" sz="2600" dirty="0"/>
              <a:t>Pregnant technologists can employ the radiation protection principles of time, distance, and shielding to reduce their exposure to radiation, and consequently that of their fetus. Wearing 2 protective lead aprons or a maternity bib can provide extra layers of protection</a:t>
            </a:r>
            <a:r>
              <a:rPr lang="en-US" sz="2600" dirty="0" smtClean="0"/>
              <a:t>.</a:t>
            </a:r>
            <a:r>
              <a:rPr lang="en-US" sz="2600" b="1" dirty="0" smtClean="0"/>
              <a:t> </a:t>
            </a:r>
            <a:r>
              <a:rPr lang="en-US" sz="2600" dirty="0"/>
              <a:t>Some researchers also suggest that, because of the possibility that a learning curve will extend exposure time, a pregnant woman may want to postpone learning new radiologic techniques until after she gives birth</a:t>
            </a:r>
            <a:r>
              <a:rPr lang="en-US" sz="2600" dirty="0" smtClean="0"/>
              <a:t>.</a:t>
            </a:r>
            <a:r>
              <a:rPr lang="en-US" sz="2600" b="1" dirty="0" smtClean="0"/>
              <a:t> </a:t>
            </a:r>
            <a:r>
              <a:rPr lang="en-US" sz="2600" dirty="0"/>
              <a:t>Angling the fluoroscopic tube in a posteroanterior or right anterior oblique projection reduces exposure during a catheterization </a:t>
            </a:r>
            <a:r>
              <a:rPr lang="en-US" sz="2600" dirty="0" smtClean="0"/>
              <a:t>procedure.</a:t>
            </a:r>
            <a:r>
              <a:rPr lang="en-US" sz="2600" b="1" dirty="0" smtClean="0"/>
              <a:t> </a:t>
            </a:r>
            <a:r>
              <a:rPr lang="en-US" sz="2600" dirty="0"/>
              <a:t>As mentioned previously, the use of a power injector is advised to lower radiation exposure, as is reducing frame rates, which decreases one’s exposure by 40% to 60</a:t>
            </a:r>
            <a:r>
              <a:rPr lang="en-US" sz="2600" dirty="0" smtClean="0"/>
              <a:t>%.</a:t>
            </a:r>
            <a:r>
              <a:rPr lang="en-US" sz="2600" b="1" dirty="0" smtClean="0"/>
              <a:t> </a:t>
            </a:r>
            <a:r>
              <a:rPr lang="en-US" sz="2600" dirty="0"/>
              <a:t>When feasible, using a lead shield can block the majority of scatter radiation</a:t>
            </a:r>
            <a:r>
              <a:rPr lang="en-US" sz="2600" dirty="0" smtClean="0"/>
              <a:t>.</a:t>
            </a:r>
            <a:r>
              <a:rPr lang="en-US" sz="2600" b="1" dirty="0" smtClean="0"/>
              <a:t> </a:t>
            </a:r>
            <a:endParaRPr lang="en-US" sz="2600" dirty="0"/>
          </a:p>
        </p:txBody>
      </p:sp>
    </p:spTree>
    <p:extLst>
      <p:ext uri="{BB962C8B-B14F-4D97-AF65-F5344CB8AC3E}">
        <p14:creationId xmlns:p14="http://schemas.microsoft.com/office/powerpoint/2010/main" val="26039651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smtClean="0">
                <a:latin typeface="Calibri" charset="0"/>
              </a:rPr>
              <a:t>Ionizing Radiation</a:t>
            </a:r>
            <a:endParaRPr lang="en-US" dirty="0">
              <a:latin typeface="Calibri" charset="0"/>
            </a:endParaRPr>
          </a:p>
        </p:txBody>
      </p:sp>
      <p:sp>
        <p:nvSpPr>
          <p:cNvPr id="26626" name="Content Placeholder 2"/>
          <p:cNvSpPr>
            <a:spLocks noGrp="1"/>
          </p:cNvSpPr>
          <p:nvPr>
            <p:ph idx="1"/>
          </p:nvPr>
        </p:nvSpPr>
        <p:spPr>
          <a:xfrm>
            <a:off x="152400" y="1676400"/>
            <a:ext cx="8915400" cy="4221162"/>
          </a:xfrm>
        </p:spPr>
        <p:txBody>
          <a:bodyPr/>
          <a:lstStyle/>
          <a:p>
            <a:r>
              <a:rPr lang="en-US" sz="2800" dirty="0" smtClean="0"/>
              <a:t>Although </a:t>
            </a:r>
            <a:r>
              <a:rPr lang="en-US" sz="2800" dirty="0"/>
              <a:t>many patients benefit from radiation’s ability to destroy cancer cells or capture real-time images of the human body, radiation can harm healthy cells wherever it enters the body. It is well documented that ionizing radiation can cause damage ranging from uncontrollable cell replication to </a:t>
            </a:r>
            <a:r>
              <a:rPr lang="en-US" sz="2800" dirty="0" smtClean="0"/>
              <a:t>cell </a:t>
            </a:r>
            <a:r>
              <a:rPr lang="en-US" sz="2800" dirty="0"/>
              <a:t>death. </a:t>
            </a:r>
            <a:endParaRPr lang="en-US" sz="2700" dirty="0">
              <a:latin typeface="Calibri" charset="0"/>
            </a:endParaRPr>
          </a:p>
        </p:txBody>
      </p:sp>
    </p:spTree>
    <p:extLst>
      <p:ext uri="{BB962C8B-B14F-4D97-AF65-F5344CB8AC3E}">
        <p14:creationId xmlns:p14="http://schemas.microsoft.com/office/powerpoint/2010/main" val="396588894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762000" y="609600"/>
            <a:ext cx="10668000" cy="762000"/>
          </a:xfrm>
        </p:spPr>
        <p:txBody>
          <a:bodyPr/>
          <a:lstStyle/>
          <a:p>
            <a:r>
              <a:rPr lang="en-US" sz="3600" dirty="0"/>
              <a:t>Fetal Dose Monitoring</a:t>
            </a:r>
            <a:endParaRPr lang="en-US" sz="3600" dirty="0">
              <a:latin typeface="Calibri" charset="0"/>
            </a:endParaRPr>
          </a:p>
        </p:txBody>
      </p:sp>
      <p:sp>
        <p:nvSpPr>
          <p:cNvPr id="9" name="Content Placeholder 2"/>
          <p:cNvSpPr>
            <a:spLocks noGrp="1"/>
          </p:cNvSpPr>
          <p:nvPr>
            <p:ph idx="1"/>
          </p:nvPr>
        </p:nvSpPr>
        <p:spPr>
          <a:xfrm>
            <a:off x="76200" y="1295400"/>
            <a:ext cx="9144000" cy="4221162"/>
          </a:xfrm>
        </p:spPr>
        <p:txBody>
          <a:bodyPr/>
          <a:lstStyle/>
          <a:p>
            <a:r>
              <a:rPr lang="en-US" sz="2600" dirty="0"/>
              <a:t>To determine how much radiation her fetus has received, it is imperative for a pregnant radiologic technologist or radiologist assistant to wear a monitor under her lead apron at her waistline</a:t>
            </a:r>
            <a:r>
              <a:rPr lang="en-US" sz="2600" dirty="0" smtClean="0"/>
              <a:t>.</a:t>
            </a:r>
            <a:r>
              <a:rPr lang="en-US" sz="2600" b="1" dirty="0" smtClean="0"/>
              <a:t> </a:t>
            </a:r>
            <a:r>
              <a:rPr lang="en-US" sz="2600" dirty="0"/>
              <a:t>Passive monitors give the dose reading at the end of the day or month, while active monitors measure in real-time and sound an alarm if the exposure limit is exceeded. An active monitor may provide more peace of mind because a woman will know whether she is receiving too much radiation and immediately adjust her position to reduce it. </a:t>
            </a:r>
          </a:p>
        </p:txBody>
      </p:sp>
    </p:spTree>
    <p:extLst>
      <p:ext uri="{BB962C8B-B14F-4D97-AF65-F5344CB8AC3E}">
        <p14:creationId xmlns:p14="http://schemas.microsoft.com/office/powerpoint/2010/main" val="385806919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762000" y="609600"/>
            <a:ext cx="10668000" cy="762000"/>
          </a:xfrm>
        </p:spPr>
        <p:txBody>
          <a:bodyPr/>
          <a:lstStyle/>
          <a:p>
            <a:r>
              <a:rPr lang="en-US" sz="3600" dirty="0"/>
              <a:t>Discrimination</a:t>
            </a:r>
            <a:endParaRPr lang="en-US" sz="3600" dirty="0">
              <a:latin typeface="Calibri" charset="0"/>
            </a:endParaRPr>
          </a:p>
        </p:txBody>
      </p:sp>
      <p:sp>
        <p:nvSpPr>
          <p:cNvPr id="9" name="Content Placeholder 2"/>
          <p:cNvSpPr>
            <a:spLocks noGrp="1"/>
          </p:cNvSpPr>
          <p:nvPr>
            <p:ph idx="1"/>
          </p:nvPr>
        </p:nvSpPr>
        <p:spPr>
          <a:xfrm>
            <a:off x="76200" y="1295400"/>
            <a:ext cx="9144000" cy="4221162"/>
          </a:xfrm>
        </p:spPr>
        <p:txBody>
          <a:bodyPr/>
          <a:lstStyle/>
          <a:p>
            <a:r>
              <a:rPr lang="en-US" sz="2600" dirty="0" smtClean="0"/>
              <a:t>Even </a:t>
            </a:r>
            <a:r>
              <a:rPr lang="en-US" sz="2600" dirty="0"/>
              <a:t>though the Pregnancy Discrimination Act was passed in 1978, some facilities still have a policy that bans pregnant women from working in their radiation facilities</a:t>
            </a:r>
            <a:r>
              <a:rPr lang="en-US" sz="2600" dirty="0" smtClean="0"/>
              <a:t>.</a:t>
            </a:r>
            <a:r>
              <a:rPr lang="en-US" sz="2600" b="1" dirty="0" smtClean="0"/>
              <a:t> </a:t>
            </a:r>
            <a:r>
              <a:rPr lang="en-US" sz="2600" dirty="0"/>
              <a:t>For some women, staying away from such an environment is </a:t>
            </a:r>
            <a:r>
              <a:rPr lang="en-US" sz="2600" dirty="0" smtClean="0"/>
              <a:t>acceptable.</a:t>
            </a:r>
          </a:p>
          <a:p>
            <a:r>
              <a:rPr lang="en-US" sz="2600" dirty="0" smtClean="0"/>
              <a:t>The </a:t>
            </a:r>
            <a:r>
              <a:rPr lang="en-US" sz="2600" dirty="0"/>
              <a:t>IAEA discourages discrimination toward pregnant medical radiation </a:t>
            </a:r>
            <a:r>
              <a:rPr lang="en-US" sz="2600" dirty="0" smtClean="0"/>
              <a:t>personnel. Instead</a:t>
            </a:r>
            <a:r>
              <a:rPr lang="en-US" sz="2600" dirty="0"/>
              <a:t>, the agency encourages hospitals to allow an expectant woman to continue working in her regular setting, provided the fetus is not exposed to more than 1 mSv during gestation. An expectant woman should only continue to work in a radiation setting of her own volition, not because an employer mandates it. </a:t>
            </a:r>
          </a:p>
          <a:p>
            <a:endParaRPr lang="en-US" sz="2600" dirty="0"/>
          </a:p>
        </p:txBody>
      </p:sp>
    </p:spTree>
    <p:extLst>
      <p:ext uri="{BB962C8B-B14F-4D97-AF65-F5344CB8AC3E}">
        <p14:creationId xmlns:p14="http://schemas.microsoft.com/office/powerpoint/2010/main" val="147232496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762000" y="609600"/>
            <a:ext cx="10668000" cy="762000"/>
          </a:xfrm>
        </p:spPr>
        <p:txBody>
          <a:bodyPr/>
          <a:lstStyle/>
          <a:p>
            <a:r>
              <a:rPr lang="en-US" sz="3600" dirty="0"/>
              <a:t>Conclusion </a:t>
            </a:r>
            <a:endParaRPr lang="en-US" sz="3600" dirty="0">
              <a:latin typeface="Calibri" charset="0"/>
            </a:endParaRPr>
          </a:p>
        </p:txBody>
      </p:sp>
      <p:sp>
        <p:nvSpPr>
          <p:cNvPr id="9" name="Content Placeholder 2"/>
          <p:cNvSpPr>
            <a:spLocks noGrp="1"/>
          </p:cNvSpPr>
          <p:nvPr>
            <p:ph idx="1"/>
          </p:nvPr>
        </p:nvSpPr>
        <p:spPr>
          <a:xfrm>
            <a:off x="76200" y="1295400"/>
            <a:ext cx="9144000" cy="4221162"/>
          </a:xfrm>
        </p:spPr>
        <p:txBody>
          <a:bodyPr/>
          <a:lstStyle/>
          <a:p>
            <a:r>
              <a:rPr lang="en-US" sz="2600" dirty="0"/>
              <a:t>Ionizing radiation may affect any living tissue through which it passes, potentially leaving damage in its wake. Many times radiation has lifesaving effects, but for a radiologic technologist or radiologist assistant who uses it as part of his or her occupation, radiation could have detrimental consequences. It is possible for medical imaging and radiation therapy professionals to have long, safe careers when they monitor their radiation exposure and employ the 3 principles of radiation protection: time, distance, and shielding. Pregnant women who work in settings that expose them to radiation should take additional steps to protect a developing fetus, such as wearing a fetal radiation monitor. They also may choose to wear additional shielding and increase their distance from radiation sources. </a:t>
            </a:r>
          </a:p>
        </p:txBody>
      </p:sp>
    </p:spTree>
    <p:extLst>
      <p:ext uri="{BB962C8B-B14F-4D97-AF65-F5344CB8AC3E}">
        <p14:creationId xmlns:p14="http://schemas.microsoft.com/office/powerpoint/2010/main" val="91691415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a:xfrm>
            <a:off x="0" y="2286000"/>
            <a:ext cx="9144000" cy="419100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7" name="Titre 1"/>
          <p:cNvSpPr>
            <a:spLocks noGrp="1"/>
          </p:cNvSpPr>
          <p:nvPr>
            <p:ph type="title"/>
          </p:nvPr>
        </p:nvSpPr>
        <p:spPr/>
        <p:txBody>
          <a:bodyPr/>
          <a:lstStyle/>
          <a:p>
            <a:r>
              <a:rPr lang="en-US" dirty="0" smtClean="0"/>
              <a:t>Discussion Questions</a:t>
            </a:r>
            <a:endParaRPr lang="fr-CA" dirty="0" smtClean="0"/>
          </a:p>
        </p:txBody>
      </p:sp>
      <p:sp>
        <p:nvSpPr>
          <p:cNvPr id="2" name="Content Placeholder 1"/>
          <p:cNvSpPr>
            <a:spLocks noGrp="1"/>
          </p:cNvSpPr>
          <p:nvPr>
            <p:ph idx="1"/>
          </p:nvPr>
        </p:nvSpPr>
        <p:spPr>
          <a:xfrm>
            <a:off x="457200" y="1828800"/>
            <a:ext cx="8229600" cy="4221162"/>
          </a:xfrm>
        </p:spPr>
        <p:txBody>
          <a:bodyPr>
            <a:normAutofit/>
          </a:bodyPr>
          <a:lstStyle/>
          <a:p>
            <a:pPr marL="0">
              <a:spcBef>
                <a:spcPts val="1920"/>
              </a:spcBef>
            </a:pPr>
            <a:r>
              <a:rPr lang="en-US" sz="2800" dirty="0" smtClean="0"/>
              <a:t>Thinking about PET and fMR brain imaging, discuss the pros and cons of each. </a:t>
            </a:r>
            <a:endParaRPr lang="en-US" sz="2800" dirty="0"/>
          </a:p>
          <a:p>
            <a:pPr marL="0">
              <a:spcBef>
                <a:spcPts val="1920"/>
              </a:spcBef>
            </a:pPr>
            <a:r>
              <a:rPr lang="en-US" sz="2800" dirty="0" smtClean="0"/>
              <a:t>Discuss </a:t>
            </a:r>
            <a:r>
              <a:rPr lang="en-US" sz="2800" dirty="0" smtClean="0"/>
              <a:t>the process in which radiation affects cells. </a:t>
            </a:r>
            <a:endParaRPr lang="en-US" sz="2800" dirty="0" smtClean="0"/>
          </a:p>
          <a:p>
            <a:pPr marL="0">
              <a:spcBef>
                <a:spcPts val="1920"/>
              </a:spcBef>
            </a:pPr>
            <a:r>
              <a:rPr lang="en-US" sz="2800" dirty="0" smtClean="0"/>
              <a:t>Discuss each fundamental principle of radiation protection as defined by the ICRP. </a:t>
            </a:r>
            <a:endParaRPr lang="en-US" sz="2800" dirty="0" smtClean="0"/>
          </a:p>
          <a:p>
            <a:pPr marL="0">
              <a:spcBef>
                <a:spcPts val="1920"/>
              </a:spcBef>
            </a:pPr>
            <a:endParaRPr lang="en-US" dirty="0" smtClean="0"/>
          </a:p>
        </p:txBody>
      </p:sp>
      <p:pic>
        <p:nvPicPr>
          <p:cNvPr id="5" name="Picture 2" descr="O:\Academic\DRs in the Classroom\PtInfo_header.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3152" y="9525"/>
            <a:ext cx="9070848" cy="800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2163683"/>
      </p:ext>
    </p:extLst>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Resources</a:t>
            </a:r>
            <a:endParaRPr lang="en-US" dirty="0"/>
          </a:p>
        </p:txBody>
      </p:sp>
      <p:sp>
        <p:nvSpPr>
          <p:cNvPr id="3" name="Content Placeholder 2"/>
          <p:cNvSpPr>
            <a:spLocks noGrp="1"/>
          </p:cNvSpPr>
          <p:nvPr>
            <p:ph idx="1"/>
          </p:nvPr>
        </p:nvSpPr>
        <p:spPr/>
        <p:txBody>
          <a:bodyPr/>
          <a:lstStyle/>
          <a:p>
            <a:r>
              <a:rPr lang="en-US" dirty="0" smtClean="0"/>
              <a:t>Visit </a:t>
            </a:r>
            <a:r>
              <a:rPr lang="en-US" u="sng" dirty="0" smtClean="0">
                <a:solidFill>
                  <a:schemeClr val="tx2">
                    <a:lumMod val="75000"/>
                  </a:schemeClr>
                </a:solidFill>
              </a:rPr>
              <a:t>www.asrt.org/students </a:t>
            </a:r>
            <a:r>
              <a:rPr lang="en-US" dirty="0" smtClean="0"/>
              <a:t>to find information and resources that will be valuable in </a:t>
            </a:r>
            <a:r>
              <a:rPr lang="en-US" dirty="0"/>
              <a:t>your radiologic </a:t>
            </a:r>
            <a:r>
              <a:rPr lang="en-US" dirty="0" smtClean="0"/>
              <a:t>technology education.</a:t>
            </a:r>
          </a:p>
        </p:txBody>
      </p:sp>
      <p:pic>
        <p:nvPicPr>
          <p:cNvPr id="4" name="Picture 2" descr="O:\Academic\DRs in the Classroom\PtInfo_header.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3152" y="0"/>
            <a:ext cx="9070848" cy="800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42879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smtClean="0">
                <a:latin typeface="Calibri" charset="0"/>
              </a:rPr>
              <a:t>Ionizing Radiation</a:t>
            </a:r>
            <a:endParaRPr lang="en-US" dirty="0">
              <a:latin typeface="Calibri" charset="0"/>
            </a:endParaRPr>
          </a:p>
        </p:txBody>
      </p:sp>
      <p:sp>
        <p:nvSpPr>
          <p:cNvPr id="26626" name="Content Placeholder 2"/>
          <p:cNvSpPr>
            <a:spLocks noGrp="1"/>
          </p:cNvSpPr>
          <p:nvPr>
            <p:ph idx="1"/>
          </p:nvPr>
        </p:nvSpPr>
        <p:spPr>
          <a:xfrm>
            <a:off x="152400" y="1676400"/>
            <a:ext cx="8915400" cy="4221162"/>
          </a:xfrm>
        </p:spPr>
        <p:txBody>
          <a:bodyPr/>
          <a:lstStyle/>
          <a:p>
            <a:r>
              <a:rPr lang="en-US" sz="2800" dirty="0" smtClean="0"/>
              <a:t>Studies have shown that interventional radiology workers are more susceptible to cataracts than control populations who do not work with radiation.</a:t>
            </a:r>
            <a:r>
              <a:rPr lang="en-US" sz="2800" b="1" dirty="0" smtClean="0"/>
              <a:t> </a:t>
            </a:r>
            <a:r>
              <a:rPr lang="en-US" sz="2800" dirty="0" smtClean="0"/>
              <a:t>A pregnant radiologic technologist or radiologist assistant also can put her fetus at risk if it is exposed to excessive amounts of radiation.</a:t>
            </a:r>
            <a:r>
              <a:rPr lang="en-US" sz="2800" b="1" dirty="0" smtClean="0"/>
              <a:t> </a:t>
            </a:r>
            <a:r>
              <a:rPr lang="en-US" sz="2800" dirty="0" smtClean="0"/>
              <a:t>For these reasons, all medical imaging technologists and radiation therapists need </a:t>
            </a:r>
            <a:r>
              <a:rPr lang="en-US" sz="2800" dirty="0"/>
              <a:t>to be aware of radiation’s potential to damage their own health. This is particularly important for radiologic technologists and radiologist assistants who work in fluoroscopy suites where medical personnel stand close to the x-ray </a:t>
            </a:r>
            <a:r>
              <a:rPr lang="en-US" sz="2800" dirty="0" smtClean="0"/>
              <a:t>source.</a:t>
            </a:r>
            <a:endParaRPr lang="en-US" sz="2700" dirty="0">
              <a:latin typeface="Calibri" charset="0"/>
            </a:endParaRPr>
          </a:p>
        </p:txBody>
      </p:sp>
    </p:spTree>
    <p:extLst>
      <p:ext uri="{BB962C8B-B14F-4D97-AF65-F5344CB8AC3E}">
        <p14:creationId xmlns:p14="http://schemas.microsoft.com/office/powerpoint/2010/main" val="13177766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How Radiation Affects Cells</a:t>
            </a:r>
            <a:endParaRPr lang="en-US" dirty="0">
              <a:latin typeface="Calibri" charset="0"/>
            </a:endParaRPr>
          </a:p>
        </p:txBody>
      </p:sp>
      <p:sp>
        <p:nvSpPr>
          <p:cNvPr id="26626" name="Content Placeholder 2"/>
          <p:cNvSpPr>
            <a:spLocks noGrp="1"/>
          </p:cNvSpPr>
          <p:nvPr>
            <p:ph idx="1"/>
          </p:nvPr>
        </p:nvSpPr>
        <p:spPr>
          <a:xfrm>
            <a:off x="152400" y="1676400"/>
            <a:ext cx="8915400" cy="4221162"/>
          </a:xfrm>
        </p:spPr>
        <p:txBody>
          <a:bodyPr/>
          <a:lstStyle/>
          <a:p>
            <a:r>
              <a:rPr lang="en-US" sz="2600" dirty="0"/>
              <a:t>Radiation is defined by the Radiation Effects Research Foundation as a </a:t>
            </a:r>
            <a:r>
              <a:rPr lang="en-US" sz="2600" dirty="0" smtClean="0"/>
              <a:t>small particle </a:t>
            </a:r>
            <a:r>
              <a:rPr lang="en-US" sz="2600" dirty="0"/>
              <a:t>with kinetic energy that is radiated or transmitted through </a:t>
            </a:r>
            <a:r>
              <a:rPr lang="en-US" sz="2600" dirty="0" smtClean="0"/>
              <a:t>space.</a:t>
            </a:r>
            <a:r>
              <a:rPr lang="en-US" sz="2600" b="1" dirty="0"/>
              <a:t> </a:t>
            </a:r>
            <a:r>
              <a:rPr lang="en-US" sz="2600" dirty="0" smtClean="0"/>
              <a:t>These </a:t>
            </a:r>
            <a:r>
              <a:rPr lang="en-US" sz="2600" dirty="0"/>
              <a:t>subatomic particles also are known as photons and they encompass the spectrum of particles that have no mass and travel at 186 000 miles per second, the speed of </a:t>
            </a:r>
            <a:r>
              <a:rPr lang="en-US" sz="2600" dirty="0" smtClean="0"/>
              <a:t>light. The </a:t>
            </a:r>
            <a:r>
              <a:rPr lang="en-US" sz="2600" dirty="0"/>
              <a:t>length-based spectrum of radiation waves ranges from longer, low-energy waves, like microwaves, to midrange infrared, visible, and ultraviolet light waves, up to shorter, faster x-rays and gamma </a:t>
            </a:r>
            <a:r>
              <a:rPr lang="en-US" sz="2600" dirty="0" smtClean="0"/>
              <a:t>rays.</a:t>
            </a:r>
            <a:r>
              <a:rPr lang="en-US" sz="2600" b="1" dirty="0"/>
              <a:t> </a:t>
            </a:r>
            <a:r>
              <a:rPr lang="en-US" sz="2600" dirty="0" smtClean="0"/>
              <a:t>X-ray </a:t>
            </a:r>
            <a:r>
              <a:rPr lang="en-US" sz="2600" dirty="0"/>
              <a:t>and gamma waves have the highest energy, and thus can pass through the human </a:t>
            </a:r>
            <a:r>
              <a:rPr lang="en-US" sz="2600" dirty="0" smtClean="0"/>
              <a:t>body</a:t>
            </a:r>
            <a:r>
              <a:rPr lang="en-US" sz="2600" dirty="0"/>
              <a:t>.</a:t>
            </a:r>
            <a:r>
              <a:rPr lang="en-US" sz="2600" b="1" dirty="0" smtClean="0"/>
              <a:t> </a:t>
            </a:r>
            <a:r>
              <a:rPr lang="en-US" sz="2600" dirty="0"/>
              <a:t>When these waves of energy enter a cell, their wavelengths may collide with the electrons of the cells’ atoms, possibly resulting in damage to the cell. </a:t>
            </a:r>
            <a:endParaRPr lang="en-US" sz="2600" dirty="0">
              <a:latin typeface="Calibri" charset="0"/>
            </a:endParaRPr>
          </a:p>
        </p:txBody>
      </p:sp>
    </p:spTree>
    <p:extLst>
      <p:ext uri="{BB962C8B-B14F-4D97-AF65-F5344CB8AC3E}">
        <p14:creationId xmlns:p14="http://schemas.microsoft.com/office/powerpoint/2010/main" val="18276995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Ionization of an Atom</a:t>
            </a:r>
            <a:endParaRPr lang="en-US" dirty="0">
              <a:latin typeface="Calibri" charset="0"/>
            </a:endParaRPr>
          </a:p>
        </p:txBody>
      </p:sp>
      <p:sp>
        <p:nvSpPr>
          <p:cNvPr id="26626" name="Content Placeholder 2"/>
          <p:cNvSpPr>
            <a:spLocks noGrp="1"/>
          </p:cNvSpPr>
          <p:nvPr>
            <p:ph idx="1"/>
          </p:nvPr>
        </p:nvSpPr>
        <p:spPr>
          <a:xfrm>
            <a:off x="152400" y="1676400"/>
            <a:ext cx="8991600" cy="4221162"/>
          </a:xfrm>
        </p:spPr>
        <p:txBody>
          <a:bodyPr/>
          <a:lstStyle/>
          <a:p>
            <a:r>
              <a:rPr lang="en-US" sz="2600" dirty="0"/>
              <a:t>The smallest component of all elements is the atom. A stable atom consists of negatively-charged electrons that orbit a nucleus containing counterbalancing, positively-charged protons and uncharged </a:t>
            </a:r>
            <a:r>
              <a:rPr lang="en-US" sz="2600" dirty="0" smtClean="0"/>
              <a:t>neutrons. When </a:t>
            </a:r>
            <a:r>
              <a:rPr lang="en-US" sz="2600" dirty="0"/>
              <a:t>an x-ray’s wavelength of energy collides with an atom’s electron, the electron may be bumped out of its </a:t>
            </a:r>
            <a:r>
              <a:rPr lang="en-US" sz="2600" dirty="0" smtClean="0"/>
              <a:t>orbit leaving </a:t>
            </a:r>
            <a:r>
              <a:rPr lang="en-US" sz="2600" dirty="0"/>
              <a:t>the atom with an unbalanced charge and in an unsteady state. In this state, the atom is called a </a:t>
            </a:r>
            <a:r>
              <a:rPr lang="en-US" sz="2600" dirty="0" smtClean="0"/>
              <a:t>radical. This </a:t>
            </a:r>
            <a:r>
              <a:rPr lang="en-US" sz="2600" dirty="0"/>
              <a:t>process is </a:t>
            </a:r>
            <a:r>
              <a:rPr lang="en-US" sz="2600" dirty="0" smtClean="0"/>
              <a:t>called ionization</a:t>
            </a:r>
            <a:r>
              <a:rPr lang="en-US" sz="2600" dirty="0"/>
              <a:t>. </a:t>
            </a:r>
            <a:r>
              <a:rPr lang="en-US" sz="2600" dirty="0" smtClean="0"/>
              <a:t>Unstable </a:t>
            </a:r>
            <a:r>
              <a:rPr lang="en-US" sz="2600" dirty="0"/>
              <a:t>radicals seek a reaction to stabilize them, making them highly chemically reactive. The radicals react with and alter the chemical bonds within a cell, particularly interrupting bonds </a:t>
            </a:r>
            <a:r>
              <a:rPr lang="en-US" sz="2600" dirty="0" smtClean="0"/>
              <a:t>within DNA </a:t>
            </a:r>
            <a:r>
              <a:rPr lang="en-US" sz="2600" dirty="0"/>
              <a:t>molecules and those between water molecules’ hydrogen and oxygen </a:t>
            </a:r>
            <a:r>
              <a:rPr lang="en-US" sz="2600" dirty="0" smtClean="0"/>
              <a:t>atoms.</a:t>
            </a:r>
            <a:r>
              <a:rPr lang="en-US" sz="2600" b="1" dirty="0"/>
              <a:t> </a:t>
            </a:r>
            <a:r>
              <a:rPr lang="en-US" sz="2600" dirty="0" smtClean="0"/>
              <a:t>Once </a:t>
            </a:r>
            <a:r>
              <a:rPr lang="en-US" sz="2600" dirty="0"/>
              <a:t>water molecules are ionized, they too can damage other </a:t>
            </a:r>
            <a:r>
              <a:rPr lang="en-US" sz="2600" dirty="0" smtClean="0"/>
              <a:t>cells.</a:t>
            </a:r>
            <a:endParaRPr lang="en-US" sz="2600" dirty="0">
              <a:latin typeface="Calibri" charset="0"/>
            </a:endParaRPr>
          </a:p>
        </p:txBody>
      </p:sp>
    </p:spTree>
    <p:extLst>
      <p:ext uri="{BB962C8B-B14F-4D97-AF65-F5344CB8AC3E}">
        <p14:creationId xmlns:p14="http://schemas.microsoft.com/office/powerpoint/2010/main" val="41773325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Ionization of an Atom</a:t>
            </a:r>
            <a:endParaRPr lang="en-US" dirty="0">
              <a:latin typeface="Calibri"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66838" y="1600200"/>
            <a:ext cx="6481762" cy="4839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14397394"/>
      </p:ext>
    </p:extLst>
  </p:cSld>
  <p:clrMapOvr>
    <a:masterClrMapping/>
  </p:clrMapOvr>
  <p:timing>
    <p:tnLst>
      <p:par>
        <p:cTn id="1" dur="indefinite" restart="never" nodeType="tmRoot"/>
      </p:par>
    </p:tnLst>
  </p:timing>
</p:sld>
</file>

<file path=ppt/theme/theme1.xml><?xml version="1.0" encoding="utf-8"?>
<a:theme xmlns:a="http://schemas.openxmlformats.org/drawingml/2006/main" name="DR12Classrm_Template">
  <a:themeElements>
    <a:clrScheme name="Custom 2">
      <a:dk1>
        <a:sysClr val="windowText" lastClr="000000"/>
      </a:dk1>
      <a:lt1>
        <a:sysClr val="window" lastClr="FFFFFF"/>
      </a:lt1>
      <a:dk2>
        <a:srgbClr val="275CA1"/>
      </a:dk2>
      <a:lt2>
        <a:srgbClr val="C8E9EE"/>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Custom 2">
      <a:dk1>
        <a:sysClr val="windowText" lastClr="000000"/>
      </a:dk1>
      <a:lt1>
        <a:sysClr val="window" lastClr="FFFFFF"/>
      </a:lt1>
      <a:dk2>
        <a:srgbClr val="275CA1"/>
      </a:dk2>
      <a:lt2>
        <a:srgbClr val="C8E9EE"/>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DR12Classrm_Template</Template>
  <TotalTime>9111</TotalTime>
  <Words>5122</Words>
  <Application>Microsoft Office PowerPoint</Application>
  <PresentationFormat>On-screen Show (4:3)</PresentationFormat>
  <Paragraphs>140</Paragraphs>
  <Slides>54</Slides>
  <Notes>2</Notes>
  <HiddenSlides>0</HiddenSlides>
  <MMClips>0</MMClips>
  <ScaleCrop>false</ScaleCrop>
  <HeadingPairs>
    <vt:vector size="4" baseType="variant">
      <vt:variant>
        <vt:lpstr>Theme</vt:lpstr>
      </vt:variant>
      <vt:variant>
        <vt:i4>2</vt:i4>
      </vt:variant>
      <vt:variant>
        <vt:lpstr>Slide Titles</vt:lpstr>
      </vt:variant>
      <vt:variant>
        <vt:i4>54</vt:i4>
      </vt:variant>
    </vt:vector>
  </HeadingPairs>
  <TitlesOfParts>
    <vt:vector size="56" baseType="lpstr">
      <vt:lpstr>DR12Classrm_Template</vt:lpstr>
      <vt:lpstr>1_Office Theme</vt:lpstr>
      <vt:lpstr>Occupational Radiation Safety</vt:lpstr>
      <vt:lpstr>Instructions:</vt:lpstr>
      <vt:lpstr>Introduction</vt:lpstr>
      <vt:lpstr>Ionizing Radiation</vt:lpstr>
      <vt:lpstr>Ionizing Radiation</vt:lpstr>
      <vt:lpstr>Ionizing Radiation</vt:lpstr>
      <vt:lpstr>How Radiation Affects Cells</vt:lpstr>
      <vt:lpstr>Ionization of an Atom</vt:lpstr>
      <vt:lpstr>Ionization of an Atom</vt:lpstr>
      <vt:lpstr>DNA Damage</vt:lpstr>
      <vt:lpstr>DNA Damage</vt:lpstr>
      <vt:lpstr>DNA Damage</vt:lpstr>
      <vt:lpstr>Mutations</vt:lpstr>
      <vt:lpstr>Radiation-associated Cataracts</vt:lpstr>
      <vt:lpstr>Radiation-associated Cataracts</vt:lpstr>
      <vt:lpstr>Radiologic Technologists’ Exposure</vt:lpstr>
      <vt:lpstr>Scatter Radiation</vt:lpstr>
      <vt:lpstr>Scatter Radiation</vt:lpstr>
      <vt:lpstr>Radiation Limits </vt:lpstr>
      <vt:lpstr>Radiation Limits </vt:lpstr>
      <vt:lpstr>Radiation Limits </vt:lpstr>
      <vt:lpstr>Radiation Protection</vt:lpstr>
      <vt:lpstr>Radiation Protection</vt:lpstr>
      <vt:lpstr>Eye Protection</vt:lpstr>
      <vt:lpstr>Face Protection</vt:lpstr>
      <vt:lpstr>Thyroid Protection</vt:lpstr>
      <vt:lpstr>Hand Protection</vt:lpstr>
      <vt:lpstr>Hand Protection</vt:lpstr>
      <vt:lpstr>Chest and Abdominal Protection</vt:lpstr>
      <vt:lpstr>Leg Protection</vt:lpstr>
      <vt:lpstr>Protective Pads</vt:lpstr>
      <vt:lpstr>Ceiling Suspended or Mounted  Shielding Screens</vt:lpstr>
      <vt:lpstr>ZeroGravity Radiation Protection System</vt:lpstr>
      <vt:lpstr>The Inverse Square Law</vt:lpstr>
      <vt:lpstr>Positioning</vt:lpstr>
      <vt:lpstr>Equipment</vt:lpstr>
      <vt:lpstr>Power Injectors</vt:lpstr>
      <vt:lpstr>Radiation Monitoring</vt:lpstr>
      <vt:lpstr>Dosimeter Badge</vt:lpstr>
      <vt:lpstr>Dosimeter Badge</vt:lpstr>
      <vt:lpstr>Dosimeter Badge</vt:lpstr>
      <vt:lpstr>Finger Dosimeter</vt:lpstr>
      <vt:lpstr>Radiation and the Pregnant  Radiologic Technologist </vt:lpstr>
      <vt:lpstr>Declaration of Pregnancy</vt:lpstr>
      <vt:lpstr>Fetal Dose Limits</vt:lpstr>
      <vt:lpstr>Employer Obligations</vt:lpstr>
      <vt:lpstr>Radiation Doses and Their Consequences</vt:lpstr>
      <vt:lpstr>Radiation Doses and Their Consequences</vt:lpstr>
      <vt:lpstr>Reducing Radiation Exposure to a Fetus</vt:lpstr>
      <vt:lpstr>Fetal Dose Monitoring</vt:lpstr>
      <vt:lpstr>Discrimination</vt:lpstr>
      <vt:lpstr>Conclusion </vt:lpstr>
      <vt:lpstr>Discussion Questions</vt:lpstr>
      <vt:lpstr>Additional Resources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Sharon Krein</dc:creator>
  <cp:lastModifiedBy>Sharon Krein</cp:lastModifiedBy>
  <cp:revision>97</cp:revision>
  <dcterms:created xsi:type="dcterms:W3CDTF">2012-06-14T20:52:08Z</dcterms:created>
  <dcterms:modified xsi:type="dcterms:W3CDTF">2013-04-24T20:00:26Z</dcterms:modified>
</cp:coreProperties>
</file>