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2"/>
  </p:notesMasterIdLst>
  <p:sldIdLst>
    <p:sldId id="256" r:id="rId3"/>
    <p:sldId id="258" r:id="rId4"/>
    <p:sldId id="257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4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59" r:id="rId30"/>
    <p:sldId id="260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70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08F9C24-085F-1F40-BCD7-32AF9AC3FDC2}" type="datetimeFigureOut">
              <a:rPr lang="en-US"/>
              <a:pPr>
                <a:defRPr/>
              </a:pPr>
              <a:t>8/14/2012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701DBF0-8114-B642-B234-A12A57A9B9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9944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DC67DA-C671-4241-8953-B45CD257F48E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DC67DA-C671-4241-8953-B45CD257F48E}" type="slidenum">
              <a:rPr lang="en-US"/>
              <a:pPr/>
              <a:t>28</a:t>
            </a:fld>
            <a:endParaRPr lang="en-US" dirty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5410200" cy="2209800"/>
          </a:xfrm>
        </p:spPr>
        <p:txBody>
          <a:bodyPr>
            <a:noAutofit/>
          </a:bodyPr>
          <a:lstStyle>
            <a:lvl1pPr>
              <a:defRPr sz="60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67200"/>
            <a:ext cx="5410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546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79C21-7482-7047-B65B-8E33D2433AA7}" type="datetimeFigureOut">
              <a:rPr lang="en-US"/>
              <a:pPr>
                <a:defRPr/>
              </a:pPr>
              <a:t>8/14/2012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F2088-9650-5942-B21E-21ABBDCF7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84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1C837-53F8-CF41-9E27-24D2DDB7F399}" type="datetimeFigureOut">
              <a:rPr lang="en-US"/>
              <a:pPr>
                <a:defRPr/>
              </a:pPr>
              <a:t>8/14/2012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38B83-24F6-4C4B-BAA7-DE8D43C47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19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EssentialEd_ASRT_wav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791200"/>
            <a:ext cx="3505200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828800"/>
          </a:xfrm>
        </p:spPr>
        <p:txBody>
          <a:bodyPr>
            <a:noAutofit/>
          </a:bodyPr>
          <a:lstStyle>
            <a:lvl1pPr>
              <a:defRPr sz="60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8962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8DE79-7648-4E47-8400-5FCF8CC1A41F}" type="datetimeFigureOut">
              <a:rPr lang="en-US"/>
              <a:pPr>
                <a:defRPr/>
              </a:pPr>
              <a:t>8/14/2012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DE439-3F96-0749-AA2D-471BB6901B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55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BADF9-CCE5-3749-8D7E-301D535F854E}" type="datetimeFigureOut">
              <a:rPr lang="en-US"/>
              <a:pPr>
                <a:defRPr/>
              </a:pPr>
              <a:t>8/14/2012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3E963-F064-FB4B-A0A1-75C8F77581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154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5046E-6FD2-1641-A09E-C597D0DD7903}" type="datetimeFigureOut">
              <a:rPr lang="en-US"/>
              <a:pPr>
                <a:defRPr/>
              </a:pPr>
              <a:t>8/14/2012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0507A-8288-1943-ACF3-4927BD9143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80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9BC49-70B0-F341-AE0D-61DFC73AA0FD}" type="datetimeFigureOut">
              <a:rPr lang="en-US"/>
              <a:pPr>
                <a:defRPr/>
              </a:pPr>
              <a:t>8/14/2012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0FE98-894B-8E47-BAC2-C1B537CF38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820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FB47A-403B-C146-808C-93DC922DB8D0}" type="datetimeFigureOut">
              <a:rPr lang="en-US"/>
              <a:pPr>
                <a:defRPr/>
              </a:pPr>
              <a:t>8/14/2012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431D7-C6F9-DD4F-BC46-765332900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904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1A2DD-5E3E-314C-B3EE-FD63AD4EDBFC}" type="datetimeFigureOut">
              <a:rPr lang="en-US"/>
              <a:pPr>
                <a:defRPr/>
              </a:pPr>
              <a:t>8/14/2012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48980-ADB2-3D4B-86DD-10C2E423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181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1CDD5-2650-814B-A45C-4FDAEB2E2200}" type="datetimeFigureOut">
              <a:rPr lang="en-US"/>
              <a:pPr>
                <a:defRPr/>
              </a:pPr>
              <a:t>8/14/2012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E1EF0-C0B0-BF47-B763-122936D34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619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3C1F2-55BB-8B4F-9C32-7436659741CD}" type="datetimeFigureOut">
              <a:rPr lang="en-US"/>
              <a:pPr>
                <a:defRPr/>
              </a:pPr>
              <a:t>8/14/2012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6C50D-4DB1-954D-BA62-D57345C961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58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E292D-569C-9E4B-B4F0-16E41F4F55A8}" type="datetimeFigureOut">
              <a:rPr lang="en-US"/>
              <a:pPr>
                <a:defRPr/>
              </a:pPr>
              <a:t>8/14/2012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75A96-9717-424E-821B-624577F108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38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A003C-0666-A044-AE65-CDF5EA5B071E}" type="datetimeFigureOut">
              <a:rPr lang="en-US"/>
              <a:pPr>
                <a:defRPr/>
              </a:pPr>
              <a:t>8/14/2012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61682-73A0-F942-9872-528F56E937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75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CBE0C-A064-3E49-998E-91BD1A28550C}" type="datetimeFigureOut">
              <a:rPr lang="en-US"/>
              <a:pPr>
                <a:defRPr/>
              </a:pPr>
              <a:t>8/14/2012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7617D-EA24-D84C-83BA-F1EE48CA0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76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1427E-07DB-0E44-B0F4-0E92A843D788}" type="datetimeFigureOut">
              <a:rPr lang="en-US"/>
              <a:pPr>
                <a:defRPr/>
              </a:pPr>
              <a:t>8/14/2012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7B3AF-D156-8C4E-A9BB-0F1EDE1F7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76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525963"/>
          </a:xfrm>
        </p:spPr>
        <p:txBody>
          <a:bodyPr/>
          <a:lstStyle>
            <a:lvl1pPr marL="164592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31731-ADF9-8343-8CEB-0878BE5AADCE}" type="datetimeFigureOut">
              <a:rPr lang="en-US"/>
              <a:pPr>
                <a:defRPr/>
              </a:pPr>
              <a:t>8/14/2012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73369-0438-104C-B9B7-1F73E5712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852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837E0-ECC0-F54F-8F5A-E761F4FA8654}" type="datetimeFigureOut">
              <a:rPr lang="en-US"/>
              <a:pPr>
                <a:defRPr/>
              </a:pPr>
              <a:t>8/14/2012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75A43-1489-EF49-B17E-C68F54A2C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53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9B046-D724-F842-A7FD-4CD16E3EDB44}" type="datetimeFigureOut">
              <a:rPr lang="en-US"/>
              <a:pPr>
                <a:defRPr/>
              </a:pPr>
              <a:t>8/14/2012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CA60D-CCBB-A542-8D21-8B1D29278E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186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2CDED-2AB4-264A-8E73-C769283ECBE3}" type="datetimeFigureOut">
              <a:rPr lang="en-US"/>
              <a:pPr>
                <a:defRPr/>
              </a:pPr>
              <a:t>8/14/2012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6EF92-5056-AB4D-99B5-A8F68BB23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758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4FEAB-5E70-4842-BA41-277231472199}" type="datetimeFigureOut">
              <a:rPr lang="en-US"/>
              <a:pPr>
                <a:defRPr/>
              </a:pPr>
              <a:t>8/14/2012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6BDD9-16D4-0043-B1C3-6E2843874D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64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93FFF-8C95-9C41-B928-205BD291B4A5}" type="datetimeFigureOut">
              <a:rPr lang="en-US"/>
              <a:pPr>
                <a:defRPr/>
              </a:pPr>
              <a:t>8/14/2012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7865D-DFD7-314E-9AAF-91057BED8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372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D12_DRinClassrm_body.jpg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7016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27238"/>
            <a:ext cx="8229600" cy="422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©2012 ASRT. All rights reserved.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i="1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Radiologic Technology  </a:t>
            </a:r>
            <a:r>
              <a:rPr lang="en-US" i="0"/>
              <a:t>in the Classroom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Title of Directed Reading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" y="0"/>
            <a:ext cx="9070848" cy="800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37609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76092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76092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76092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76092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76092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76092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76092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76092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algn="l" rtl="0" eaLnBrk="1" fontAlgn="base" hangingPunct="1">
        <a:spcBef>
          <a:spcPts val="1363"/>
        </a:spcBef>
        <a:spcAft>
          <a:spcPct val="0"/>
        </a:spcAft>
        <a:defRPr sz="3200" kern="1200">
          <a:solidFill>
            <a:srgbClr val="7F7F7F"/>
          </a:solidFill>
          <a:latin typeface="+mn-lt"/>
          <a:ea typeface="ＭＳ Ｐゴシック" charset="0"/>
          <a:cs typeface="ＭＳ Ｐゴシック" charset="0"/>
        </a:defRPr>
      </a:lvl1pPr>
      <a:lvl2pPr marL="971550" indent="-514350" algn="l" rtl="0" eaLnBrk="1" fontAlgn="base" hangingPunct="1">
        <a:spcBef>
          <a:spcPct val="20000"/>
        </a:spcBef>
        <a:spcAft>
          <a:spcPct val="0"/>
        </a:spcAft>
        <a:defRPr sz="2800" kern="1200">
          <a:solidFill>
            <a:srgbClr val="7F7F7F"/>
          </a:solidFill>
          <a:latin typeface="+mn-lt"/>
          <a:ea typeface="ＭＳ Ｐゴシック" charset="0"/>
          <a:cs typeface="+mn-cs"/>
        </a:defRPr>
      </a:lvl2pPr>
      <a:lvl3pPr marL="1371600" indent="-457200" algn="l" rtl="0" eaLnBrk="1" fontAlgn="base" hangingPunct="1">
        <a:spcBef>
          <a:spcPct val="20000"/>
        </a:spcBef>
        <a:spcAft>
          <a:spcPct val="0"/>
        </a:spcAft>
        <a:defRPr sz="2400" kern="1200">
          <a:solidFill>
            <a:srgbClr val="7F7F7F"/>
          </a:solidFill>
          <a:latin typeface="+mn-lt"/>
          <a:ea typeface="ＭＳ Ｐゴシック" charset="0"/>
          <a:cs typeface="+mn-cs"/>
        </a:defRPr>
      </a:lvl3pPr>
      <a:lvl4pPr marL="1828800" indent="-457200" algn="l" rtl="0" eaLnBrk="1" fontAlgn="base" hangingPunct="1">
        <a:spcBef>
          <a:spcPct val="20000"/>
        </a:spcBef>
        <a:spcAft>
          <a:spcPct val="0"/>
        </a:spcAft>
        <a:defRPr sz="2000" kern="1200">
          <a:solidFill>
            <a:srgbClr val="7F7F7F"/>
          </a:solidFill>
          <a:latin typeface="+mn-lt"/>
          <a:ea typeface="ＭＳ Ｐゴシック" charset="0"/>
          <a:cs typeface="+mn-cs"/>
        </a:defRPr>
      </a:lvl4pPr>
      <a:lvl5pPr marL="2286000" indent="-457200" algn="l" rtl="0" eaLnBrk="1" fontAlgn="base" hangingPunct="1">
        <a:spcBef>
          <a:spcPct val="20000"/>
        </a:spcBef>
        <a:spcAft>
          <a:spcPct val="0"/>
        </a:spcAft>
        <a:defRPr sz="2000" kern="1200">
          <a:solidFill>
            <a:srgbClr val="7F7F7F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PD12_DRinClassrm_body.jpg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7016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27238"/>
            <a:ext cx="8229600" cy="422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©2012 ASRT. All rights reserved.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i="1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Radiologic Technology  </a:t>
            </a:r>
            <a:r>
              <a:rPr lang="en-US" i="0"/>
              <a:t>in the Classroom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Title of Directed Reading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ＭＳ Ｐゴシック" charset="0"/>
          <a:cs typeface="ＭＳ Ｐゴシック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3200" kern="1200">
          <a:solidFill>
            <a:srgbClr val="7F7F7F"/>
          </a:solidFill>
          <a:latin typeface="+mn-lt"/>
          <a:ea typeface="ＭＳ Ｐゴシック" charset="0"/>
          <a:cs typeface="ＭＳ Ｐゴシック" charset="0"/>
        </a:defRPr>
      </a:lvl1pPr>
      <a:lvl2pPr marL="971550" indent="-514350" algn="l" rtl="0" fontAlgn="base">
        <a:spcBef>
          <a:spcPct val="20000"/>
        </a:spcBef>
        <a:spcAft>
          <a:spcPct val="0"/>
        </a:spcAft>
        <a:defRPr sz="2800" kern="1200">
          <a:solidFill>
            <a:srgbClr val="7F7F7F"/>
          </a:solidFill>
          <a:latin typeface="+mn-lt"/>
          <a:ea typeface="ＭＳ Ｐゴシック" charset="0"/>
          <a:cs typeface="+mn-cs"/>
        </a:defRPr>
      </a:lvl2pPr>
      <a:lvl3pPr marL="1371600" indent="-457200" algn="l" rtl="0" fontAlgn="base">
        <a:spcBef>
          <a:spcPct val="20000"/>
        </a:spcBef>
        <a:spcAft>
          <a:spcPct val="0"/>
        </a:spcAft>
        <a:defRPr sz="2400" kern="1200">
          <a:solidFill>
            <a:srgbClr val="7F7F7F"/>
          </a:solidFill>
          <a:latin typeface="+mn-lt"/>
          <a:ea typeface="ＭＳ Ｐゴシック" charset="0"/>
          <a:cs typeface="+mn-cs"/>
        </a:defRPr>
      </a:lvl3pPr>
      <a:lvl4pPr marL="1828800" indent="-457200" algn="l" rtl="0" fontAlgn="base">
        <a:spcBef>
          <a:spcPct val="20000"/>
        </a:spcBef>
        <a:spcAft>
          <a:spcPct val="0"/>
        </a:spcAft>
        <a:defRPr sz="2000" kern="1200">
          <a:solidFill>
            <a:srgbClr val="7F7F7F"/>
          </a:solidFill>
          <a:latin typeface="+mn-lt"/>
          <a:ea typeface="ＭＳ Ｐゴシック" charset="0"/>
          <a:cs typeface="+mn-cs"/>
        </a:defRPr>
      </a:lvl4pPr>
      <a:lvl5pPr marL="2286000" indent="-457200" algn="l" rtl="0" fontAlgn="base">
        <a:spcBef>
          <a:spcPct val="20000"/>
        </a:spcBef>
        <a:spcAft>
          <a:spcPct val="0"/>
        </a:spcAft>
        <a:defRPr sz="2000" kern="1200">
          <a:solidFill>
            <a:srgbClr val="7F7F7F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ea typeface="+mj-ea"/>
                <a:cs typeface="+mj-cs"/>
              </a:rPr>
              <a:t>Stress Management for the Radiologic Technologist</a:t>
            </a:r>
            <a:endParaRPr lang="en-US" sz="3600" dirty="0">
              <a:ea typeface="+mj-ea"/>
              <a:cs typeface="+mj-cs"/>
            </a:endParaRPr>
          </a:p>
        </p:txBody>
      </p:sp>
      <p:sp>
        <p:nvSpPr>
          <p:cNvPr id="25602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Directed Readings </a:t>
            </a:r>
            <a:br>
              <a:rPr lang="en-US" dirty="0"/>
            </a:br>
            <a:r>
              <a:rPr lang="en-US" dirty="0"/>
              <a:t>In the Classroom</a:t>
            </a:r>
          </a:p>
        </p:txBody>
      </p:sp>
      <p:pic>
        <p:nvPicPr>
          <p:cNvPr id="4" name="Picture 3" descr="RADT12_MarApr150x19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2286000"/>
            <a:ext cx="2286000" cy="3001963"/>
          </a:xfrm>
          <a:prstGeom prst="rect">
            <a:avLst/>
          </a:prstGeom>
          <a:effectLst>
            <a:outerShdw blurRad="222250" dist="139700" dir="2700000" algn="tl" rotWithShape="0">
              <a:srgbClr val="000000">
                <a:alpha val="17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762000" y="3516868"/>
            <a:ext cx="54814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September/October 2012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issue of 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Radiologic </a:t>
            </a:r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Technology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>
              <a:latin typeface="Calibri" charset="0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876800"/>
          </a:xfrm>
        </p:spPr>
        <p:txBody>
          <a:bodyPr/>
          <a:lstStyle/>
          <a:p>
            <a:r>
              <a:rPr lang="en-US" sz="2800" dirty="0"/>
              <a:t>Communication – the radiologic </a:t>
            </a:r>
            <a:r>
              <a:rPr lang="en-US" sz="2800" dirty="0" smtClean="0"/>
              <a:t>technologist acts </a:t>
            </a:r>
            <a:r>
              <a:rPr lang="en-US" sz="2800" dirty="0"/>
              <a:t>as an agent through observation and </a:t>
            </a:r>
            <a:r>
              <a:rPr lang="en-US" sz="2800" dirty="0" smtClean="0"/>
              <a:t>communication to </a:t>
            </a:r>
            <a:r>
              <a:rPr lang="en-US" sz="2800" dirty="0"/>
              <a:t>obtain pertinent information for </a:t>
            </a:r>
            <a:r>
              <a:rPr lang="en-US" sz="2800" dirty="0" smtClean="0"/>
              <a:t>the physician </a:t>
            </a:r>
            <a:r>
              <a:rPr lang="en-US" sz="2800" dirty="0"/>
              <a:t>to aid in diagnosis and treatment of </a:t>
            </a:r>
            <a:r>
              <a:rPr lang="en-US" sz="2800" dirty="0" smtClean="0"/>
              <a:t>the patient </a:t>
            </a:r>
            <a:r>
              <a:rPr lang="en-US" sz="2800" dirty="0"/>
              <a:t>(Code of Ethics No. 6).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41414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Error</a:t>
            </a:r>
            <a:endParaRPr lang="en-US" dirty="0">
              <a:latin typeface="Calibri" charset="0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876800"/>
          </a:xfrm>
        </p:spPr>
        <p:txBody>
          <a:bodyPr/>
          <a:lstStyle/>
          <a:p>
            <a:r>
              <a:rPr lang="en-US" sz="2800" dirty="0"/>
              <a:t>Human error as a result of overwork or burnout </a:t>
            </a:r>
            <a:r>
              <a:rPr lang="en-US" sz="2800" dirty="0" smtClean="0"/>
              <a:t>– the </a:t>
            </a:r>
            <a:r>
              <a:rPr lang="en-US" sz="2800" dirty="0"/>
              <a:t>technologist exercises care, discretion, </a:t>
            </a:r>
            <a:r>
              <a:rPr lang="en-US" sz="2800" dirty="0" smtClean="0"/>
              <a:t>and judgment, acting </a:t>
            </a:r>
            <a:r>
              <a:rPr lang="en-US" sz="2800" dirty="0"/>
              <a:t>in the best interest of the </a:t>
            </a:r>
            <a:r>
              <a:rPr lang="en-US" sz="2800" dirty="0" smtClean="0"/>
              <a:t>patient (Code </a:t>
            </a:r>
            <a:r>
              <a:rPr lang="en-US" sz="2800" dirty="0"/>
              <a:t>of Ethics No. 5). To adequately assess </a:t>
            </a:r>
            <a:r>
              <a:rPr lang="en-US" sz="2800" dirty="0" smtClean="0"/>
              <a:t>situations and </a:t>
            </a:r>
            <a:r>
              <a:rPr lang="en-US" sz="2800" dirty="0"/>
              <a:t>focus, the technologist should take </a:t>
            </a:r>
            <a:r>
              <a:rPr lang="en-US" sz="2800" dirty="0" smtClean="0"/>
              <a:t>personal responsibility </a:t>
            </a:r>
            <a:r>
              <a:rPr lang="en-US" sz="2800" dirty="0"/>
              <a:t>for the management of </a:t>
            </a:r>
            <a:r>
              <a:rPr lang="en-US" sz="2800" dirty="0" smtClean="0"/>
              <a:t>stress and </a:t>
            </a:r>
            <a:r>
              <a:rPr lang="en-US" sz="2800" dirty="0"/>
              <a:t>maintain a healthy emotional or mental state.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3373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Diagnostic </a:t>
            </a:r>
            <a:r>
              <a:rPr lang="en-US" dirty="0" smtClean="0"/>
              <a:t>Errors</a:t>
            </a:r>
            <a:endParaRPr lang="en-US" dirty="0">
              <a:latin typeface="Calibri" charset="0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876800"/>
          </a:xfrm>
        </p:spPr>
        <p:txBody>
          <a:bodyPr/>
          <a:lstStyle/>
          <a:p>
            <a:r>
              <a:rPr lang="en-US" sz="2800" dirty="0"/>
              <a:t>Diagnostic errors – the technologist is </a:t>
            </a:r>
            <a:r>
              <a:rPr lang="en-US" sz="2800" dirty="0" smtClean="0"/>
              <a:t>accountable for </a:t>
            </a:r>
            <a:r>
              <a:rPr lang="en-US" sz="2800" dirty="0"/>
              <a:t>reporting to his or her supervisor </a:t>
            </a:r>
            <a:r>
              <a:rPr lang="en-US" sz="2800" dirty="0" smtClean="0"/>
              <a:t>information regarding </a:t>
            </a:r>
            <a:r>
              <a:rPr lang="en-US" sz="2800" dirty="0"/>
              <a:t>the occurrence of errors </a:t>
            </a:r>
            <a:r>
              <a:rPr lang="en-US" sz="2800" dirty="0" smtClean="0"/>
              <a:t>in connection </a:t>
            </a:r>
            <a:r>
              <a:rPr lang="en-US" sz="2800" dirty="0"/>
              <a:t>with imaging, treating, or caring for </a:t>
            </a:r>
            <a:r>
              <a:rPr lang="en-US" sz="2800" dirty="0" smtClean="0"/>
              <a:t>a patient </a:t>
            </a:r>
            <a:r>
              <a:rPr lang="en-US" sz="2800" dirty="0"/>
              <a:t>(Rules of Ethics No. 22</a:t>
            </a:r>
            <a:r>
              <a:rPr lang="en-US" sz="2800" dirty="0" smtClean="0"/>
              <a:t>).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21039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Work Environment</a:t>
            </a:r>
            <a:endParaRPr lang="en-US" dirty="0">
              <a:latin typeface="Calibri" charset="0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876800"/>
          </a:xfrm>
        </p:spPr>
        <p:txBody>
          <a:bodyPr/>
          <a:lstStyle/>
          <a:p>
            <a:r>
              <a:rPr lang="en-US" sz="2600" dirty="0"/>
              <a:t>Occupational stress or burnout can be caused by </a:t>
            </a:r>
            <a:r>
              <a:rPr lang="en-US" sz="2600" dirty="0" smtClean="0"/>
              <a:t>a work </a:t>
            </a:r>
            <a:r>
              <a:rPr lang="en-US" sz="2600" dirty="0"/>
              <a:t>environment that diminishes a person’s health </a:t>
            </a:r>
            <a:r>
              <a:rPr lang="en-US" sz="2600" dirty="0" smtClean="0"/>
              <a:t>or sense </a:t>
            </a:r>
            <a:r>
              <a:rPr lang="en-US" sz="2600" dirty="0"/>
              <a:t>of </a:t>
            </a:r>
            <a:r>
              <a:rPr lang="en-US" sz="2600" dirty="0" smtClean="0"/>
              <a:t>well-being. </a:t>
            </a:r>
            <a:r>
              <a:rPr lang="en-US" sz="2600" dirty="0" err="1" smtClean="0"/>
              <a:t>Maslach</a:t>
            </a:r>
            <a:r>
              <a:rPr lang="en-US" sz="2600" dirty="0" smtClean="0"/>
              <a:t> </a:t>
            </a:r>
            <a:r>
              <a:rPr lang="en-US" sz="2600" dirty="0"/>
              <a:t>describes burnout as </a:t>
            </a:r>
            <a:r>
              <a:rPr lang="en-US" sz="2600" dirty="0" smtClean="0"/>
              <a:t>a  syndrome </a:t>
            </a:r>
            <a:r>
              <a:rPr lang="en-US" sz="2600" dirty="0"/>
              <a:t>of emotional exhaustion, </a:t>
            </a:r>
            <a:r>
              <a:rPr lang="en-US" sz="2600" dirty="0" smtClean="0"/>
              <a:t>depersonalization, and </a:t>
            </a:r>
            <a:r>
              <a:rPr lang="en-US" sz="2600" dirty="0"/>
              <a:t>reduced sense of accomplishment</a:t>
            </a:r>
            <a:r>
              <a:rPr lang="en-US" sz="2600" dirty="0" smtClean="0"/>
              <a:t>.”</a:t>
            </a:r>
            <a:r>
              <a:rPr lang="en-US" sz="2600" dirty="0"/>
              <a:t> </a:t>
            </a:r>
            <a:r>
              <a:rPr lang="en-US" sz="2600" dirty="0" err="1" smtClean="0"/>
              <a:t>Maslach</a:t>
            </a:r>
            <a:r>
              <a:rPr lang="en-US" sz="2600" dirty="0" smtClean="0"/>
              <a:t> also </a:t>
            </a:r>
            <a:r>
              <a:rPr lang="en-US" sz="2600" dirty="0"/>
              <a:t>cites the </a:t>
            </a:r>
            <a:r>
              <a:rPr lang="en-US" sz="2600" dirty="0" smtClean="0"/>
              <a:t>work environment </a:t>
            </a:r>
            <a:r>
              <a:rPr lang="en-US" sz="2600" dirty="0"/>
              <a:t>as a chief cause </a:t>
            </a:r>
            <a:r>
              <a:rPr lang="en-US" sz="2600" dirty="0" smtClean="0"/>
              <a:t>of burnout </a:t>
            </a:r>
            <a:r>
              <a:rPr lang="en-US" sz="2600" dirty="0"/>
              <a:t>among health care </a:t>
            </a:r>
            <a:r>
              <a:rPr lang="en-US" sz="2600" dirty="0" smtClean="0"/>
              <a:t>professionals. When the workplace </a:t>
            </a:r>
            <a:r>
              <a:rPr lang="en-US" sz="2600" dirty="0"/>
              <a:t>requires the radiologic technologist to </a:t>
            </a:r>
            <a:r>
              <a:rPr lang="en-US" sz="2600" dirty="0" smtClean="0"/>
              <a:t>take on </a:t>
            </a:r>
            <a:r>
              <a:rPr lang="en-US" sz="2600" dirty="0"/>
              <a:t>multiple roles, he or she may become overly </a:t>
            </a:r>
            <a:r>
              <a:rPr lang="en-US" sz="2600" dirty="0" smtClean="0"/>
              <a:t>stressed and </a:t>
            </a:r>
            <a:r>
              <a:rPr lang="en-US" sz="2600" dirty="0"/>
              <a:t>distracted by multitasking. The potential for </a:t>
            </a:r>
            <a:r>
              <a:rPr lang="en-US" sz="2600" dirty="0" smtClean="0"/>
              <a:t>errors increases </a:t>
            </a:r>
            <a:r>
              <a:rPr lang="en-US" sz="2600" dirty="0"/>
              <a:t>as the technologist’s stress level rises</a:t>
            </a:r>
            <a:r>
              <a:rPr lang="en-US" sz="2600" dirty="0" smtClean="0"/>
              <a:t>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74855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and Stress</a:t>
            </a:r>
            <a:endParaRPr lang="en-US" dirty="0">
              <a:latin typeface="Calibri" charset="0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876800"/>
          </a:xfrm>
        </p:spPr>
        <p:txBody>
          <a:bodyPr/>
          <a:lstStyle/>
          <a:p>
            <a:r>
              <a:rPr lang="en-US" sz="2600" dirty="0"/>
              <a:t>Change is inevitable in the field of radiology </a:t>
            </a:r>
            <a:r>
              <a:rPr lang="en-US" sz="2600" dirty="0" smtClean="0"/>
              <a:t>because of </a:t>
            </a:r>
            <a:r>
              <a:rPr lang="en-US" sz="2600" dirty="0"/>
              <a:t>the rapid advancement of technology. The advent </a:t>
            </a:r>
            <a:r>
              <a:rPr lang="en-US" sz="2600" dirty="0" smtClean="0"/>
              <a:t>of digital </a:t>
            </a:r>
            <a:r>
              <a:rPr lang="en-US" sz="2600" dirty="0"/>
              <a:t>imaging has dramatically affected </a:t>
            </a:r>
            <a:r>
              <a:rPr lang="en-US" sz="2600" dirty="0" smtClean="0"/>
              <a:t>the technologist’s duties </a:t>
            </a:r>
            <a:r>
              <a:rPr lang="en-US" sz="2600" dirty="0"/>
              <a:t>by virtually eliminating tasks such as </a:t>
            </a:r>
            <a:r>
              <a:rPr lang="en-US" sz="2600" dirty="0" smtClean="0"/>
              <a:t>cleaning film </a:t>
            </a:r>
            <a:r>
              <a:rPr lang="en-US" sz="2600" dirty="0"/>
              <a:t>cassettes, hanging films, filing film jackets </a:t>
            </a:r>
            <a:r>
              <a:rPr lang="en-US" sz="2600" dirty="0" smtClean="0"/>
              <a:t>and reports</a:t>
            </a:r>
            <a:r>
              <a:rPr lang="en-US" sz="2600" dirty="0"/>
              <a:t>, and pulling prior studies from the archives</a:t>
            </a:r>
            <a:r>
              <a:rPr lang="en-US" sz="2600" dirty="0" smtClean="0"/>
              <a:t>.</a:t>
            </a:r>
          </a:p>
          <a:p>
            <a:r>
              <a:rPr lang="en-US" sz="2600" dirty="0" smtClean="0"/>
              <a:t>Technologists who </a:t>
            </a:r>
            <a:r>
              <a:rPr lang="en-US" sz="2600" dirty="0"/>
              <a:t>express a caring attitude toward patients and </a:t>
            </a:r>
            <a:r>
              <a:rPr lang="en-US" sz="2600" dirty="0" smtClean="0"/>
              <a:t>coworkers and </a:t>
            </a:r>
            <a:r>
              <a:rPr lang="en-US" sz="2600" dirty="0"/>
              <a:t>accept the technology changes in a positive </a:t>
            </a:r>
            <a:r>
              <a:rPr lang="en-US" sz="2600" dirty="0" smtClean="0"/>
              <a:t>manner can </a:t>
            </a:r>
            <a:r>
              <a:rPr lang="en-US" sz="2600" dirty="0"/>
              <a:t>create an environment of cooperation that </a:t>
            </a:r>
            <a:r>
              <a:rPr lang="en-US" sz="2600" dirty="0" smtClean="0"/>
              <a:t>will benefit </a:t>
            </a:r>
            <a:r>
              <a:rPr lang="en-US" sz="2600" dirty="0"/>
              <a:t>the patient as well as the facility.</a:t>
            </a:r>
          </a:p>
        </p:txBody>
      </p:sp>
    </p:spTree>
    <p:extLst>
      <p:ext uri="{BB962C8B-B14F-4D97-AF65-F5344CB8AC3E}">
        <p14:creationId xmlns:p14="http://schemas.microsoft.com/office/powerpoint/2010/main" val="273424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Embracing Change</a:t>
            </a:r>
            <a:endParaRPr lang="en-US" dirty="0">
              <a:latin typeface="Calibri" charset="0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876800"/>
          </a:xfrm>
        </p:spPr>
        <p:txBody>
          <a:bodyPr/>
          <a:lstStyle/>
          <a:p>
            <a:r>
              <a:rPr lang="en-US" sz="2600" dirty="0"/>
              <a:t>Radiologic technologists, by nature of the work </a:t>
            </a:r>
            <a:r>
              <a:rPr lang="en-US" sz="2600" dirty="0" smtClean="0"/>
              <a:t>they perform</a:t>
            </a:r>
            <a:r>
              <a:rPr lang="en-US" sz="2600" dirty="0"/>
              <a:t>, are somewhat limited in the choices they </a:t>
            </a:r>
            <a:r>
              <a:rPr lang="en-US" sz="2600" dirty="0" smtClean="0"/>
              <a:t>have in </a:t>
            </a:r>
            <a:r>
              <a:rPr lang="en-US" sz="2600" dirty="0"/>
              <a:t>their work environments. Still, there are </a:t>
            </a:r>
            <a:r>
              <a:rPr lang="en-US" sz="2600" dirty="0" smtClean="0"/>
              <a:t>ways radiologic technologists </a:t>
            </a:r>
            <a:r>
              <a:rPr lang="en-US" sz="2600" dirty="0"/>
              <a:t>can affect change that lessen </a:t>
            </a:r>
            <a:r>
              <a:rPr lang="en-US" sz="2600" dirty="0" smtClean="0"/>
              <a:t>stress and </a:t>
            </a:r>
            <a:r>
              <a:rPr lang="en-US" sz="2600" dirty="0"/>
              <a:t>burnout. The key is to plan a strategy for stress </a:t>
            </a:r>
            <a:r>
              <a:rPr lang="en-US" sz="2600" dirty="0" smtClean="0"/>
              <a:t>management and </a:t>
            </a:r>
            <a:r>
              <a:rPr lang="en-US" sz="2600" dirty="0"/>
              <a:t>change vs simply reacting. For example, </a:t>
            </a:r>
            <a:r>
              <a:rPr lang="en-US" sz="2600" dirty="0" smtClean="0"/>
              <a:t>the act </a:t>
            </a:r>
            <a:r>
              <a:rPr lang="en-US" sz="2600" dirty="0"/>
              <a:t>of changing the work setting, such as learning a </a:t>
            </a:r>
            <a:r>
              <a:rPr lang="en-US" sz="2600" dirty="0" smtClean="0"/>
              <a:t>new modality </a:t>
            </a:r>
            <a:r>
              <a:rPr lang="en-US" sz="2600" dirty="0"/>
              <a:t>in response to job burnout, might boost </a:t>
            </a:r>
            <a:r>
              <a:rPr lang="en-US" sz="2600" dirty="0" smtClean="0"/>
              <a:t>morale in </a:t>
            </a:r>
            <a:r>
              <a:rPr lang="en-US" sz="2600" dirty="0"/>
              <a:t>the short term. </a:t>
            </a:r>
          </a:p>
        </p:txBody>
      </p:sp>
    </p:spTree>
    <p:extLst>
      <p:ext uri="{BB962C8B-B14F-4D97-AF65-F5344CB8AC3E}">
        <p14:creationId xmlns:p14="http://schemas.microsoft.com/office/powerpoint/2010/main" val="269393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Influences in the Change Process</a:t>
            </a:r>
            <a:endParaRPr lang="en-US" dirty="0">
              <a:latin typeface="Calibri" charset="0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876800"/>
          </a:xfrm>
        </p:spPr>
        <p:txBody>
          <a:bodyPr/>
          <a:lstStyle/>
          <a:p>
            <a:r>
              <a:rPr lang="en-US" sz="2600" dirty="0"/>
              <a:t>The ability to make changes in personal </a:t>
            </a:r>
            <a:r>
              <a:rPr lang="en-US" sz="2600" dirty="0" smtClean="0"/>
              <a:t>character involves </a:t>
            </a:r>
            <a:r>
              <a:rPr lang="en-US" sz="2600" dirty="0"/>
              <a:t>skills and behaviors that can be </a:t>
            </a:r>
            <a:r>
              <a:rPr lang="en-US" sz="2600" dirty="0" smtClean="0"/>
              <a:t>taught, according to </a:t>
            </a:r>
            <a:r>
              <a:rPr lang="en-US" sz="2600" dirty="0"/>
              <a:t>Patterson et al. The authors discussed the </a:t>
            </a:r>
            <a:r>
              <a:rPr lang="en-US" sz="2600" dirty="0" smtClean="0"/>
              <a:t>power of </a:t>
            </a:r>
            <a:r>
              <a:rPr lang="en-US" sz="2600" dirty="0"/>
              <a:t>influences in the process of change and defined </a:t>
            </a:r>
            <a:r>
              <a:rPr lang="en-US" sz="2600" dirty="0" smtClean="0"/>
              <a:t>6 sources </a:t>
            </a:r>
            <a:r>
              <a:rPr lang="en-US" sz="2600" dirty="0"/>
              <a:t>of influence in the change </a:t>
            </a:r>
            <a:r>
              <a:rPr lang="en-US" sz="2600" dirty="0" smtClean="0"/>
              <a:t>process. These influences </a:t>
            </a:r>
            <a:r>
              <a:rPr lang="en-US" sz="2600" dirty="0"/>
              <a:t>can be divided into 3 distinct categories.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267200"/>
            <a:ext cx="8528840" cy="186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492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Ending Phase</a:t>
            </a:r>
            <a:endParaRPr lang="en-US" dirty="0">
              <a:latin typeface="Calibri" charset="0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876800"/>
          </a:xfrm>
        </p:spPr>
        <p:txBody>
          <a:bodyPr/>
          <a:lstStyle/>
          <a:p>
            <a:r>
              <a:rPr lang="en-US" sz="2600" dirty="0"/>
              <a:t>The phases of change can be </a:t>
            </a:r>
            <a:r>
              <a:rPr lang="en-US" sz="2600" dirty="0" smtClean="0"/>
              <a:t>separated into </a:t>
            </a:r>
            <a:r>
              <a:rPr lang="en-US" sz="2600" dirty="0"/>
              <a:t>3 processes, yet the first phase is referred to as </a:t>
            </a:r>
            <a:r>
              <a:rPr lang="en-US" sz="2600" dirty="0" smtClean="0"/>
              <a:t>the ending phase. </a:t>
            </a:r>
            <a:r>
              <a:rPr lang="en-US" sz="2600" dirty="0"/>
              <a:t>This phase begins </a:t>
            </a:r>
            <a:r>
              <a:rPr lang="en-US" sz="2600" dirty="0" smtClean="0"/>
              <a:t>when the </a:t>
            </a:r>
            <a:r>
              <a:rPr lang="en-US" sz="2600" dirty="0"/>
              <a:t>change is implemented and the familiar routine </a:t>
            </a:r>
            <a:r>
              <a:rPr lang="en-US" sz="2600" dirty="0" smtClean="0"/>
              <a:t>has ended</a:t>
            </a:r>
            <a:r>
              <a:rPr lang="en-US" sz="2600" dirty="0"/>
              <a:t>. It requires a person to disengage from the </a:t>
            </a:r>
            <a:r>
              <a:rPr lang="en-US" sz="2600" dirty="0" smtClean="0"/>
              <a:t>former way </a:t>
            </a:r>
            <a:r>
              <a:rPr lang="en-US" sz="2600" dirty="0"/>
              <a:t>of doing things. In the radiology department, it </a:t>
            </a:r>
            <a:r>
              <a:rPr lang="en-US" sz="2600" dirty="0" smtClean="0"/>
              <a:t>is common </a:t>
            </a:r>
            <a:r>
              <a:rPr lang="en-US" sz="2600" dirty="0"/>
              <a:t>for technologists to resist using new </a:t>
            </a:r>
            <a:r>
              <a:rPr lang="en-US" sz="2600" dirty="0" smtClean="0"/>
              <a:t>equipment as </a:t>
            </a:r>
            <a:r>
              <a:rPr lang="en-US" sz="2600" dirty="0"/>
              <a:t>long as the old equipment is available, simply </a:t>
            </a:r>
            <a:r>
              <a:rPr lang="en-US" sz="2600" dirty="0" smtClean="0"/>
              <a:t>because they </a:t>
            </a:r>
            <a:r>
              <a:rPr lang="en-US" sz="2600" dirty="0"/>
              <a:t>are familiar with the results they can produce</a:t>
            </a:r>
            <a:r>
              <a:rPr lang="en-US" sz="2600" dirty="0" smtClean="0"/>
              <a:t>.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74526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Neutral Phase</a:t>
            </a:r>
            <a:endParaRPr lang="en-US" dirty="0">
              <a:latin typeface="Calibri" charset="0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876800"/>
          </a:xfrm>
        </p:spPr>
        <p:txBody>
          <a:bodyPr/>
          <a:lstStyle/>
          <a:p>
            <a:r>
              <a:rPr lang="en-US" sz="2600" dirty="0"/>
              <a:t>The neutral phase can be a phase of anxiety, stress, and confusion, as the person begins to move out of his or her comfort zone. This phase also can be a time of creativity, when the old rules no longer hinder imagination, and the new routine is not yet formed. It is during the neutral phase that coping skills can make a difference in how a person embraces change. </a:t>
            </a:r>
          </a:p>
        </p:txBody>
      </p:sp>
    </p:spTree>
    <p:extLst>
      <p:ext uri="{BB962C8B-B14F-4D97-AF65-F5344CB8AC3E}">
        <p14:creationId xmlns:p14="http://schemas.microsoft.com/office/powerpoint/2010/main" val="166038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Beginning Phase</a:t>
            </a:r>
            <a:endParaRPr lang="en-US" dirty="0">
              <a:latin typeface="Calibri" charset="0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876800"/>
          </a:xfrm>
        </p:spPr>
        <p:txBody>
          <a:bodyPr/>
          <a:lstStyle/>
          <a:p>
            <a:r>
              <a:rPr lang="en-US" sz="2600" dirty="0"/>
              <a:t>The beginning phase is a period of </a:t>
            </a:r>
            <a:r>
              <a:rPr lang="en-US" sz="2600" dirty="0" smtClean="0"/>
              <a:t>enthusiasm and energy</a:t>
            </a:r>
            <a:r>
              <a:rPr lang="en-US" sz="2600" dirty="0"/>
              <a:t>. Frustration and fear fade in the wake </a:t>
            </a:r>
            <a:r>
              <a:rPr lang="en-US" sz="2600" dirty="0" smtClean="0"/>
              <a:t>of new </a:t>
            </a:r>
            <a:r>
              <a:rPr lang="en-US" sz="2600" dirty="0"/>
              <a:t>experiences, and momentum builds as </a:t>
            </a:r>
            <a:r>
              <a:rPr lang="en-US" sz="2600" dirty="0" smtClean="0"/>
              <a:t>experience increases</a:t>
            </a:r>
            <a:r>
              <a:rPr lang="en-US" sz="2600" dirty="0"/>
              <a:t>. People begin to see the results of </a:t>
            </a:r>
            <a:r>
              <a:rPr lang="en-US" sz="2600" dirty="0" smtClean="0"/>
              <a:t>the changes</a:t>
            </a:r>
            <a:r>
              <a:rPr lang="en-US" sz="2600" dirty="0"/>
              <a:t>, perhaps considering them to be </a:t>
            </a:r>
            <a:r>
              <a:rPr lang="en-US" sz="2600" dirty="0" smtClean="0"/>
              <a:t>improvements to </a:t>
            </a:r>
            <a:r>
              <a:rPr lang="en-US" sz="2600" dirty="0"/>
              <a:t>the previous methods. A new routine </a:t>
            </a:r>
            <a:r>
              <a:rPr lang="en-US" sz="2600" dirty="0" smtClean="0"/>
              <a:t>begins to </a:t>
            </a:r>
            <a:r>
              <a:rPr lang="en-US" sz="2600" dirty="0"/>
              <a:t>form. People move from 1 phase of change to another at </a:t>
            </a:r>
            <a:r>
              <a:rPr lang="en-US" sz="2600" dirty="0" smtClean="0"/>
              <a:t>different rates</a:t>
            </a:r>
            <a:r>
              <a:rPr lang="en-US" sz="2600" dirty="0"/>
              <a:t>. Factors that can affect the pace at which people accept change include personality, past experiences, and learning style.</a:t>
            </a:r>
          </a:p>
        </p:txBody>
      </p:sp>
    </p:spTree>
    <p:extLst>
      <p:ext uri="{BB962C8B-B14F-4D97-AF65-F5344CB8AC3E}">
        <p14:creationId xmlns:p14="http://schemas.microsoft.com/office/powerpoint/2010/main" val="114149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0" y="2286000"/>
            <a:ext cx="91440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3200" dirty="0" smtClean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CA" dirty="0" smtClean="0"/>
              <a:t>Instructions: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 marL="0">
              <a:spcBef>
                <a:spcPts val="1320"/>
              </a:spcBef>
            </a:pPr>
            <a:r>
              <a:rPr lang="en-US" sz="3000" dirty="0" smtClean="0"/>
              <a:t>This presentation provides a framework for educators and students to use Directed Reading content published in </a:t>
            </a:r>
            <a:r>
              <a:rPr lang="en-US" sz="3000" i="1" dirty="0" smtClean="0"/>
              <a:t>Radiologic Technology</a:t>
            </a:r>
            <a:r>
              <a:rPr lang="en-US" sz="3000" dirty="0" smtClean="0"/>
              <a:t>. </a:t>
            </a:r>
            <a:r>
              <a:rPr lang="en-US" sz="3000" u="sng" dirty="0" smtClean="0"/>
              <a:t>This information should be modified</a:t>
            </a:r>
            <a:r>
              <a:rPr lang="en-US" sz="3000" dirty="0" smtClean="0"/>
              <a:t> to:</a:t>
            </a:r>
          </a:p>
          <a:p>
            <a:pPr marL="628650" lvl="1">
              <a:spcBef>
                <a:spcPts val="1320"/>
              </a:spcBef>
              <a:buFont typeface="+mj-lt"/>
              <a:buAutoNum type="arabicPeriod"/>
            </a:pPr>
            <a:r>
              <a:rPr lang="en-US" sz="2400" dirty="0" smtClean="0"/>
              <a:t>Meet the educational level of the audience.</a:t>
            </a:r>
          </a:p>
          <a:p>
            <a:pPr marL="628650" lvl="1">
              <a:spcBef>
                <a:spcPts val="1320"/>
              </a:spcBef>
              <a:buFont typeface="+mj-lt"/>
              <a:buAutoNum type="arabicPeriod"/>
            </a:pPr>
            <a:r>
              <a:rPr lang="en-US" sz="2400" dirty="0" smtClean="0"/>
              <a:t>Highlight the points in an instructor’s discussion or presentation. </a:t>
            </a:r>
          </a:p>
          <a:p>
            <a:pPr marL="0" indent="0">
              <a:spcBef>
                <a:spcPts val="1320"/>
              </a:spcBef>
            </a:pPr>
            <a:r>
              <a:rPr lang="en-US" sz="3000" dirty="0" smtClean="0"/>
              <a:t>The images are provided to enhance the learning experience and should not be reproduced for other purposes. </a:t>
            </a:r>
          </a:p>
          <a:p>
            <a:pPr marL="0"/>
            <a:endParaRPr lang="en-US" dirty="0"/>
          </a:p>
        </p:txBody>
      </p:sp>
      <p:pic>
        <p:nvPicPr>
          <p:cNvPr id="5" name="Picture 2" descr="O:\Academic\DRs in the Classroom\PtInfo_header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" y="0"/>
            <a:ext cx="9070848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85829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Controlling Stress</a:t>
            </a:r>
            <a:endParaRPr lang="en-US" dirty="0">
              <a:latin typeface="Calibri" charset="0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876800"/>
          </a:xfrm>
        </p:spPr>
        <p:txBody>
          <a:bodyPr/>
          <a:lstStyle/>
          <a:p>
            <a:r>
              <a:rPr lang="en-US" sz="2600" dirty="0"/>
              <a:t>Covey et al described a model to help determine </a:t>
            </a:r>
            <a:r>
              <a:rPr lang="en-US" sz="2600" dirty="0" smtClean="0"/>
              <a:t>the stressors </a:t>
            </a:r>
            <a:r>
              <a:rPr lang="en-US" sz="2600" dirty="0"/>
              <a:t>an individual can control. The model </a:t>
            </a:r>
            <a:r>
              <a:rPr lang="en-US" sz="2600" dirty="0" smtClean="0"/>
              <a:t>consists of </a:t>
            </a:r>
            <a:r>
              <a:rPr lang="en-US" sz="2600" dirty="0"/>
              <a:t>3 </a:t>
            </a:r>
            <a:r>
              <a:rPr lang="en-US" sz="2600" dirty="0" smtClean="0"/>
              <a:t>concentric circles, each </a:t>
            </a:r>
            <a:r>
              <a:rPr lang="en-US" sz="2600" dirty="0"/>
              <a:t>representing areas </a:t>
            </a:r>
            <a:r>
              <a:rPr lang="en-US" sz="2600" dirty="0" smtClean="0"/>
              <a:t>of increasing control: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/>
              <a:t>The outermost and largest </a:t>
            </a:r>
            <a:r>
              <a:rPr lang="en-US" sz="2400" dirty="0" smtClean="0"/>
              <a:t>circle, circle </a:t>
            </a:r>
            <a:r>
              <a:rPr lang="en-US" sz="2400" dirty="0"/>
              <a:t>of </a:t>
            </a:r>
            <a:r>
              <a:rPr lang="en-US" sz="2400" dirty="0" smtClean="0"/>
              <a:t>concern </a:t>
            </a:r>
            <a:r>
              <a:rPr lang="en-US" sz="2400" dirty="0"/>
              <a:t>– </a:t>
            </a:r>
            <a:r>
              <a:rPr lang="en-US" sz="2400" dirty="0" smtClean="0"/>
              <a:t>contains </a:t>
            </a:r>
            <a:r>
              <a:rPr lang="en-US" sz="2400" dirty="0"/>
              <a:t>typical </a:t>
            </a:r>
            <a:r>
              <a:rPr lang="en-US" sz="2400" dirty="0" smtClean="0"/>
              <a:t>worries people </a:t>
            </a:r>
            <a:r>
              <a:rPr lang="en-US" sz="2400" dirty="0"/>
              <a:t>have and perhaps a few mundane items</a:t>
            </a:r>
            <a:r>
              <a:rPr lang="en-US" sz="2400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S</a:t>
            </a:r>
            <a:r>
              <a:rPr lang="en-US" sz="2400" dirty="0" smtClean="0"/>
              <a:t>maller circle, circle </a:t>
            </a:r>
            <a:r>
              <a:rPr lang="en-US" sz="2400" dirty="0"/>
              <a:t>of </a:t>
            </a:r>
            <a:r>
              <a:rPr lang="en-US" sz="2400" dirty="0" smtClean="0"/>
              <a:t>influence </a:t>
            </a:r>
            <a:r>
              <a:rPr lang="en-US" sz="2400" dirty="0"/>
              <a:t>– </a:t>
            </a:r>
            <a:r>
              <a:rPr lang="en-US" sz="2400" dirty="0" smtClean="0"/>
              <a:t>encompasses the items </a:t>
            </a:r>
            <a:r>
              <a:rPr lang="en-US" sz="2400" dirty="0"/>
              <a:t>that a person can control to a </a:t>
            </a:r>
            <a:r>
              <a:rPr lang="en-US" sz="2400" dirty="0" smtClean="0"/>
              <a:t>certain extent.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Smallest circle, center of focus </a:t>
            </a:r>
            <a:r>
              <a:rPr lang="en-US" sz="2400" dirty="0"/>
              <a:t>– </a:t>
            </a:r>
            <a:r>
              <a:rPr lang="en-US" sz="2400" dirty="0" smtClean="0"/>
              <a:t>contains </a:t>
            </a:r>
            <a:r>
              <a:rPr lang="en-US" sz="2400" dirty="0"/>
              <a:t>the things that concern </a:t>
            </a:r>
            <a:r>
              <a:rPr lang="en-US" sz="2400" dirty="0" smtClean="0"/>
              <a:t>a person</a:t>
            </a:r>
            <a:r>
              <a:rPr lang="en-US" sz="2400" dirty="0"/>
              <a:t>, are within his or her ability to influence, </a:t>
            </a:r>
            <a:r>
              <a:rPr lang="en-US" sz="2400" dirty="0" smtClean="0"/>
              <a:t>are aligned </a:t>
            </a:r>
            <a:r>
              <a:rPr lang="en-US" sz="2400" dirty="0"/>
              <a:t>with his or her goals, and are timely or have </a:t>
            </a:r>
            <a:r>
              <a:rPr lang="en-US" sz="2400" dirty="0" smtClean="0"/>
              <a:t>a deadline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331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Self-evaluation Tools</a:t>
            </a:r>
            <a:endParaRPr lang="en-US" dirty="0">
              <a:latin typeface="Calibri" charset="0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876800"/>
          </a:xfrm>
        </p:spPr>
        <p:txBody>
          <a:bodyPr/>
          <a:lstStyle/>
          <a:p>
            <a:r>
              <a:rPr lang="en-US" sz="2600" dirty="0"/>
              <a:t>The personal strengths, weaknesses, </a:t>
            </a:r>
            <a:r>
              <a:rPr lang="en-US" sz="2600" dirty="0" smtClean="0"/>
              <a:t>opportunities, and threats </a:t>
            </a:r>
            <a:r>
              <a:rPr lang="en-US" sz="2600" dirty="0"/>
              <a:t>(SWOT) analysis takes self-evaluation to </a:t>
            </a:r>
            <a:r>
              <a:rPr lang="en-US" sz="2600" dirty="0" smtClean="0"/>
              <a:t>a finer </a:t>
            </a:r>
            <a:r>
              <a:rPr lang="en-US" sz="2600" dirty="0"/>
              <a:t>level by having the individual ask himself or </a:t>
            </a:r>
            <a:r>
              <a:rPr lang="en-US" sz="2600" dirty="0" smtClean="0"/>
              <a:t>herself:</a:t>
            </a:r>
            <a:endParaRPr lang="en-US" sz="2600" dirty="0"/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 smtClean="0"/>
              <a:t>Strengths </a:t>
            </a:r>
            <a:r>
              <a:rPr lang="en-US" sz="2400" dirty="0"/>
              <a:t>– what skills and resources do I </a:t>
            </a:r>
            <a:r>
              <a:rPr lang="en-US" sz="2400" dirty="0" smtClean="0"/>
              <a:t>have that </a:t>
            </a:r>
            <a:r>
              <a:rPr lang="en-US" sz="2400" dirty="0"/>
              <a:t>others may not? </a:t>
            </a:r>
            <a:endParaRPr lang="en-US" sz="2400" dirty="0" smtClean="0"/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 smtClean="0"/>
              <a:t>Weaknesses </a:t>
            </a:r>
            <a:r>
              <a:rPr lang="en-US" sz="2400" dirty="0"/>
              <a:t>– what tasks do I avoid because I </a:t>
            </a:r>
            <a:r>
              <a:rPr lang="en-US" sz="2400" dirty="0" smtClean="0"/>
              <a:t>lack confidence </a:t>
            </a:r>
            <a:r>
              <a:rPr lang="en-US" sz="2400" dirty="0"/>
              <a:t>or skill? What are my negative </a:t>
            </a:r>
            <a:r>
              <a:rPr lang="en-US" sz="2400" dirty="0" smtClean="0"/>
              <a:t>habits?</a:t>
            </a:r>
            <a:endParaRPr lang="en-US" sz="2400" dirty="0"/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 smtClean="0"/>
              <a:t>Opportunities </a:t>
            </a:r>
            <a:r>
              <a:rPr lang="en-US" sz="2400" dirty="0"/>
              <a:t>– what new skills can I learn </a:t>
            </a:r>
            <a:r>
              <a:rPr lang="en-US" sz="2400" dirty="0" smtClean="0"/>
              <a:t>to counter </a:t>
            </a:r>
            <a:r>
              <a:rPr lang="en-US" sz="2400" dirty="0"/>
              <a:t>my </a:t>
            </a:r>
            <a:r>
              <a:rPr lang="en-US" sz="2400" dirty="0" smtClean="0"/>
              <a:t>weaknesses?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 smtClean="0"/>
              <a:t>Threats </a:t>
            </a:r>
            <a:r>
              <a:rPr lang="en-US" sz="2400" dirty="0"/>
              <a:t>– what obstacles do I face (eg, </a:t>
            </a:r>
            <a:r>
              <a:rPr lang="en-US" sz="2400" dirty="0" smtClean="0"/>
              <a:t>financing for </a:t>
            </a:r>
            <a:r>
              <a:rPr lang="en-US" sz="2400" dirty="0"/>
              <a:t>education or nonflexible work schedule</a:t>
            </a:r>
            <a:r>
              <a:rPr lang="en-US" sz="2400" dirty="0" smtClean="0"/>
              <a:t>)? Could </a:t>
            </a:r>
            <a:r>
              <a:rPr lang="en-US" sz="2400" dirty="0"/>
              <a:t>any of my weaknesses lead to </a:t>
            </a:r>
            <a:r>
              <a:rPr lang="en-US" sz="2400" dirty="0" smtClean="0"/>
              <a:t>threats? Could </a:t>
            </a:r>
            <a:r>
              <a:rPr lang="en-US" sz="2400" dirty="0"/>
              <a:t>avoiding tasks lead to job </a:t>
            </a:r>
            <a:r>
              <a:rPr lang="en-US" sz="2400" dirty="0" smtClean="0"/>
              <a:t>loss?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810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Self-evaluation Tools</a:t>
            </a:r>
            <a:endParaRPr lang="en-US" dirty="0">
              <a:latin typeface="Calibri" charset="0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763000" cy="4876800"/>
          </a:xfrm>
        </p:spPr>
        <p:txBody>
          <a:bodyPr/>
          <a:lstStyle/>
          <a:p>
            <a:r>
              <a:rPr lang="en-US" sz="2600" dirty="0"/>
              <a:t>The PERMA </a:t>
            </a:r>
            <a:r>
              <a:rPr lang="en-US" sz="2600" dirty="0" smtClean="0"/>
              <a:t>model, developed </a:t>
            </a:r>
            <a:r>
              <a:rPr lang="en-US" sz="2600" dirty="0"/>
              <a:t>by </a:t>
            </a:r>
            <a:r>
              <a:rPr lang="en-US" sz="2600" dirty="0" smtClean="0"/>
              <a:t>Martin Seligman, focuses </a:t>
            </a:r>
            <a:r>
              <a:rPr lang="en-US" sz="2600" dirty="0"/>
              <a:t>on bringing well-being and </a:t>
            </a:r>
            <a:r>
              <a:rPr lang="en-US" sz="2600" dirty="0" smtClean="0"/>
              <a:t>happiness into </a:t>
            </a:r>
            <a:r>
              <a:rPr lang="en-US" sz="2600" dirty="0"/>
              <a:t>one’s </a:t>
            </a:r>
            <a:r>
              <a:rPr lang="en-US" sz="2600" dirty="0" smtClean="0"/>
              <a:t>life and takes into </a:t>
            </a:r>
            <a:r>
              <a:rPr lang="en-US" sz="2600" dirty="0"/>
              <a:t>account the need for positive emotion, </a:t>
            </a:r>
            <a:r>
              <a:rPr lang="en-US" sz="2600" dirty="0" smtClean="0"/>
              <a:t>personal engagement </a:t>
            </a:r>
            <a:r>
              <a:rPr lang="en-US" sz="2600" dirty="0"/>
              <a:t>at work, and having relationships — </a:t>
            </a:r>
            <a:r>
              <a:rPr lang="en-US" sz="2600" dirty="0" smtClean="0"/>
              <a:t>both positive </a:t>
            </a:r>
            <a:r>
              <a:rPr lang="en-US" sz="2600" dirty="0"/>
              <a:t>and negative — with others in our </a:t>
            </a:r>
            <a:r>
              <a:rPr lang="en-US" sz="2600" dirty="0" smtClean="0"/>
              <a:t>environment. The </a:t>
            </a:r>
            <a:r>
              <a:rPr lang="en-US" sz="2600" dirty="0"/>
              <a:t>PERMA model also emphasizes having </a:t>
            </a:r>
            <a:r>
              <a:rPr lang="en-US" sz="2600" dirty="0" smtClean="0"/>
              <a:t>a sense </a:t>
            </a:r>
            <a:r>
              <a:rPr lang="en-US" sz="2600" dirty="0"/>
              <a:t>of meaning and accomplishment as essential </a:t>
            </a:r>
            <a:r>
              <a:rPr lang="en-US" sz="2600" dirty="0" smtClean="0"/>
              <a:t>to happiness</a:t>
            </a:r>
            <a:r>
              <a:rPr lang="en-US" sz="2600" dirty="0"/>
              <a:t>. When applied to the radiology </a:t>
            </a:r>
            <a:r>
              <a:rPr lang="en-US" sz="2600" dirty="0" smtClean="0"/>
              <a:t>department, these </a:t>
            </a:r>
            <a:r>
              <a:rPr lang="en-US" sz="2600" dirty="0"/>
              <a:t>tools can </a:t>
            </a:r>
            <a:r>
              <a:rPr lang="en-US" sz="2600" dirty="0" smtClean="0"/>
              <a:t>help technologists </a:t>
            </a:r>
            <a:r>
              <a:rPr lang="en-US" sz="2600" dirty="0"/>
              <a:t>develop positive </a:t>
            </a:r>
            <a:r>
              <a:rPr lang="en-US" sz="2600" dirty="0" smtClean="0"/>
              <a:t>relationships with </a:t>
            </a:r>
            <a:r>
              <a:rPr lang="en-US" sz="2600" dirty="0"/>
              <a:t>coworkers, gain confidence by </a:t>
            </a:r>
            <a:r>
              <a:rPr lang="en-US" sz="2600" dirty="0" smtClean="0"/>
              <a:t>embracing changes </a:t>
            </a:r>
            <a:r>
              <a:rPr lang="en-US" sz="2600" dirty="0"/>
              <a:t>in technology </a:t>
            </a:r>
            <a:r>
              <a:rPr lang="en-US" sz="2600" dirty="0" smtClean="0"/>
              <a:t>and processes</a:t>
            </a:r>
            <a:r>
              <a:rPr lang="en-US" sz="2600" dirty="0"/>
              <a:t>, and </a:t>
            </a:r>
            <a:r>
              <a:rPr lang="en-US" sz="2600" dirty="0" smtClean="0"/>
              <a:t>engage patients to provide </a:t>
            </a:r>
            <a:r>
              <a:rPr lang="en-US" sz="2600" dirty="0"/>
              <a:t>exceptional service and </a:t>
            </a:r>
            <a:r>
              <a:rPr lang="en-US" sz="2600" dirty="0" smtClean="0"/>
              <a:t>care.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26486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Self-evaluation Tools</a:t>
            </a:r>
            <a:endParaRPr lang="en-US" dirty="0">
              <a:latin typeface="Calibri" charset="0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763000" cy="4876800"/>
          </a:xfrm>
        </p:spPr>
        <p:txBody>
          <a:bodyPr/>
          <a:lstStyle/>
          <a:p>
            <a:r>
              <a:rPr lang="en-US" sz="2600" dirty="0"/>
              <a:t>It is important when using self-evaluation tools to </a:t>
            </a:r>
            <a:r>
              <a:rPr lang="en-US" sz="2600" dirty="0" smtClean="0"/>
              <a:t>be honest </a:t>
            </a:r>
            <a:r>
              <a:rPr lang="en-US" sz="2600" dirty="0"/>
              <a:t>and realistic with oneself. Personality can be </a:t>
            </a:r>
            <a:r>
              <a:rPr lang="en-US" sz="2600" dirty="0" smtClean="0"/>
              <a:t>a determining </a:t>
            </a:r>
            <a:r>
              <a:rPr lang="en-US" sz="2600" dirty="0"/>
              <a:t>factor in whether a technologist is likely </a:t>
            </a:r>
            <a:r>
              <a:rPr lang="en-US" sz="2600" dirty="0" smtClean="0"/>
              <a:t>to have </a:t>
            </a:r>
            <a:r>
              <a:rPr lang="en-US" sz="2600" dirty="0"/>
              <a:t>occupational burnout related to </a:t>
            </a:r>
            <a:r>
              <a:rPr lang="en-US" sz="2600" dirty="0" smtClean="0"/>
              <a:t>stress. </a:t>
            </a:r>
            <a:r>
              <a:rPr lang="en-US" sz="2600" dirty="0" err="1" smtClean="0"/>
              <a:t>Maslach</a:t>
            </a:r>
            <a:r>
              <a:rPr lang="en-US" sz="2600" dirty="0" smtClean="0"/>
              <a:t> noted </a:t>
            </a:r>
            <a:r>
              <a:rPr lang="en-US" sz="2600" dirty="0"/>
              <a:t>that “burnout is more likely when there is </a:t>
            </a:r>
            <a:r>
              <a:rPr lang="en-US" sz="2600" dirty="0" smtClean="0"/>
              <a:t>a mismatch between </a:t>
            </a:r>
            <a:r>
              <a:rPr lang="en-US" sz="2600" dirty="0"/>
              <a:t>the nature of the job and the nature </a:t>
            </a:r>
            <a:r>
              <a:rPr lang="en-US" sz="2600" dirty="0" smtClean="0"/>
              <a:t>of the </a:t>
            </a:r>
            <a:r>
              <a:rPr lang="en-US" sz="2600" dirty="0"/>
              <a:t>person performing it.” For instance, a person who </a:t>
            </a:r>
            <a:r>
              <a:rPr lang="en-US" sz="2600" dirty="0" smtClean="0"/>
              <a:t>by nature </a:t>
            </a:r>
            <a:r>
              <a:rPr lang="en-US" sz="2600" dirty="0"/>
              <a:t>is not a caregiver would find it more difficult to </a:t>
            </a:r>
            <a:r>
              <a:rPr lang="en-US" sz="2600" dirty="0" smtClean="0"/>
              <a:t>sustain a </a:t>
            </a:r>
            <a:r>
              <a:rPr lang="en-US" sz="2600" dirty="0"/>
              <a:t>job in which the primary role is to provide </a:t>
            </a:r>
            <a:r>
              <a:rPr lang="en-US" sz="2600" dirty="0" smtClean="0"/>
              <a:t>comfort and </a:t>
            </a:r>
            <a:r>
              <a:rPr lang="en-US" sz="2600" dirty="0"/>
              <a:t>have empathy for </a:t>
            </a:r>
            <a:r>
              <a:rPr lang="en-US" sz="2600" dirty="0" smtClean="0"/>
              <a:t>patients, such </a:t>
            </a:r>
            <a:r>
              <a:rPr lang="en-US" sz="2600" dirty="0"/>
              <a:t>as in the </a:t>
            </a:r>
            <a:r>
              <a:rPr lang="en-US" sz="2600" dirty="0" smtClean="0"/>
              <a:t>radiology department</a:t>
            </a:r>
            <a:r>
              <a:rPr lang="en-US" sz="2600" dirty="0"/>
              <a:t>. This ultimately requires </a:t>
            </a:r>
            <a:r>
              <a:rPr lang="en-US" sz="2600" dirty="0" smtClean="0"/>
              <a:t>the individual to evaluate </a:t>
            </a:r>
            <a:r>
              <a:rPr lang="en-US" sz="2600" dirty="0"/>
              <a:t>career choices by using tools such as the </a:t>
            </a:r>
            <a:r>
              <a:rPr lang="en-US" sz="2600" dirty="0" smtClean="0"/>
              <a:t>SWOT analysis </a:t>
            </a:r>
            <a:r>
              <a:rPr lang="en-US" sz="2600" dirty="0"/>
              <a:t>and the PERMA model.</a:t>
            </a:r>
          </a:p>
        </p:txBody>
      </p:sp>
    </p:spTree>
    <p:extLst>
      <p:ext uri="{BB962C8B-B14F-4D97-AF65-F5344CB8AC3E}">
        <p14:creationId xmlns:p14="http://schemas.microsoft.com/office/powerpoint/2010/main" val="305714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on Practice</a:t>
            </a:r>
            <a:endParaRPr lang="en-US" dirty="0">
              <a:latin typeface="Calibri" charset="0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763000" cy="4876800"/>
          </a:xfrm>
        </p:spPr>
        <p:txBody>
          <a:bodyPr/>
          <a:lstStyle/>
          <a:p>
            <a:r>
              <a:rPr lang="en-US" sz="2600" dirty="0" smtClean="0"/>
              <a:t>Expression </a:t>
            </a:r>
            <a:r>
              <a:rPr lang="en-US" sz="2600" dirty="0"/>
              <a:t>of </a:t>
            </a:r>
            <a:r>
              <a:rPr lang="en-US" sz="2600" dirty="0" smtClean="0"/>
              <a:t>empathy and </a:t>
            </a:r>
            <a:r>
              <a:rPr lang="en-US" sz="2600" dirty="0"/>
              <a:t>establishment of personal communication </a:t>
            </a:r>
            <a:r>
              <a:rPr lang="en-US" sz="2600" dirty="0" smtClean="0"/>
              <a:t>between technologists </a:t>
            </a:r>
            <a:r>
              <a:rPr lang="en-US" sz="2600" dirty="0"/>
              <a:t>and patients enables patients to </a:t>
            </a:r>
            <a:r>
              <a:rPr lang="en-US" sz="2600" dirty="0" smtClean="0"/>
              <a:t>reveal information </a:t>
            </a:r>
            <a:r>
              <a:rPr lang="en-US" sz="2600" dirty="0"/>
              <a:t>that might be important clinically, </a:t>
            </a:r>
            <a:r>
              <a:rPr lang="en-US" sz="2600" dirty="0" smtClean="0"/>
              <a:t>resulting in </a:t>
            </a:r>
            <a:r>
              <a:rPr lang="en-US" sz="2600" dirty="0"/>
              <a:t>a more accurate diagnostic procedure</a:t>
            </a:r>
            <a:r>
              <a:rPr lang="en-US" sz="2600" dirty="0" smtClean="0"/>
              <a:t>. The patient’s </a:t>
            </a:r>
            <a:r>
              <a:rPr lang="en-US" sz="2600" dirty="0"/>
              <a:t>level of trust in his or her medical care can </a:t>
            </a:r>
            <a:r>
              <a:rPr lang="en-US" sz="2600" dirty="0" smtClean="0"/>
              <a:t>be increased </a:t>
            </a:r>
            <a:r>
              <a:rPr lang="en-US" sz="2600" dirty="0"/>
              <a:t>through the technologist’s consistent and </a:t>
            </a:r>
            <a:r>
              <a:rPr lang="en-US" sz="2600" dirty="0" smtClean="0"/>
              <a:t>caring behavior </a:t>
            </a:r>
            <a:r>
              <a:rPr lang="en-US" sz="2600" dirty="0"/>
              <a:t>such as maintaining eye contact, </a:t>
            </a:r>
            <a:r>
              <a:rPr lang="en-US" sz="2600" dirty="0" smtClean="0"/>
              <a:t>displaying a </a:t>
            </a:r>
            <a:r>
              <a:rPr lang="en-US" sz="2600" dirty="0"/>
              <a:t>caring </a:t>
            </a:r>
            <a:r>
              <a:rPr lang="en-US" sz="2600" dirty="0" smtClean="0"/>
              <a:t> attitude</a:t>
            </a:r>
            <a:r>
              <a:rPr lang="en-US" sz="2600" dirty="0"/>
              <a:t>, and giving detailed explanations </a:t>
            </a:r>
            <a:r>
              <a:rPr lang="en-US" sz="2600" dirty="0" smtClean="0"/>
              <a:t>of procedures. </a:t>
            </a:r>
          </a:p>
          <a:p>
            <a:r>
              <a:rPr lang="en-US" sz="2600" dirty="0" smtClean="0"/>
              <a:t>Engaging </a:t>
            </a:r>
            <a:r>
              <a:rPr lang="en-US" sz="2600" dirty="0"/>
              <a:t>the patient and building </a:t>
            </a:r>
            <a:r>
              <a:rPr lang="en-US" sz="2600" dirty="0" smtClean="0"/>
              <a:t>rapport are </a:t>
            </a:r>
            <a:r>
              <a:rPr lang="en-US" sz="2600" dirty="0"/>
              <a:t>essential to completing an accurate </a:t>
            </a:r>
            <a:r>
              <a:rPr lang="en-US" sz="2600" dirty="0" smtClean="0"/>
              <a:t>diagnostic quality study</a:t>
            </a:r>
            <a:r>
              <a:rPr lang="en-US" sz="2600" dirty="0"/>
              <a:t>. </a:t>
            </a:r>
            <a:r>
              <a:rPr lang="en-US" sz="2600" dirty="0" smtClean="0"/>
              <a:t>This requires </a:t>
            </a:r>
            <a:r>
              <a:rPr lang="en-US" sz="2600" dirty="0"/>
              <a:t>management of stress </a:t>
            </a:r>
            <a:r>
              <a:rPr lang="en-US" sz="2600" dirty="0" smtClean="0"/>
              <a:t>and distractions</a:t>
            </a:r>
            <a:r>
              <a:rPr lang="en-US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630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Coping Strategies</a:t>
            </a:r>
            <a:endParaRPr lang="en-US" dirty="0">
              <a:latin typeface="Calibri" charset="0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876800"/>
          </a:xfrm>
        </p:spPr>
        <p:txBody>
          <a:bodyPr/>
          <a:lstStyle/>
          <a:p>
            <a:r>
              <a:rPr lang="en-US" sz="2600" dirty="0"/>
              <a:t>A solid foundation of coping skills is essential </a:t>
            </a:r>
            <a:r>
              <a:rPr lang="en-US" sz="2600" dirty="0" smtClean="0"/>
              <a:t>for reducing </a:t>
            </a:r>
            <a:r>
              <a:rPr lang="en-US" sz="2600" dirty="0"/>
              <a:t>stress and helping to stay focused on </a:t>
            </a:r>
            <a:r>
              <a:rPr lang="en-US" sz="2600" dirty="0" smtClean="0"/>
              <a:t>one’s goals. Coping </a:t>
            </a:r>
            <a:r>
              <a:rPr lang="en-US" sz="2600" dirty="0"/>
              <a:t>is generally perceived as </a:t>
            </a:r>
            <a:r>
              <a:rPr lang="en-US" sz="2600" dirty="0" smtClean="0"/>
              <a:t>a positive</a:t>
            </a:r>
            <a:r>
              <a:rPr lang="en-US" sz="2600" dirty="0"/>
              <a:t>, healthy activity, and it can be defined as </a:t>
            </a:r>
            <a:r>
              <a:rPr lang="en-US" sz="2600" dirty="0" smtClean="0"/>
              <a:t>managing one’s </a:t>
            </a:r>
            <a:r>
              <a:rPr lang="en-US" sz="2600" dirty="0"/>
              <a:t>discomfort, modifying one’s appraisal of </a:t>
            </a:r>
            <a:r>
              <a:rPr lang="en-US" sz="2600" dirty="0" smtClean="0"/>
              <a:t>the stressors</a:t>
            </a:r>
            <a:r>
              <a:rPr lang="en-US" sz="2600" dirty="0"/>
              <a:t>, and reducing or eliminating </a:t>
            </a:r>
            <a:r>
              <a:rPr lang="en-US" sz="2600" dirty="0" smtClean="0"/>
              <a:t>stressors. There are </a:t>
            </a:r>
            <a:r>
              <a:rPr lang="en-US" sz="2600" dirty="0"/>
              <a:t>active and passive methods of coping, which can </a:t>
            </a:r>
            <a:r>
              <a:rPr lang="en-US" sz="2600" dirty="0" smtClean="0"/>
              <a:t>be either </a:t>
            </a:r>
            <a:r>
              <a:rPr lang="en-US" sz="2600" dirty="0"/>
              <a:t>positive or negative. For instance, exercising </a:t>
            </a:r>
            <a:r>
              <a:rPr lang="en-US" sz="2600" dirty="0" smtClean="0"/>
              <a:t>to relieve </a:t>
            </a:r>
            <a:r>
              <a:rPr lang="en-US" sz="2600" dirty="0"/>
              <a:t>stress is considered an active coping strategy </a:t>
            </a:r>
            <a:r>
              <a:rPr lang="en-US" sz="2600" dirty="0" smtClean="0"/>
              <a:t>and is </a:t>
            </a:r>
            <a:r>
              <a:rPr lang="en-US" sz="2600" dirty="0"/>
              <a:t>a positive way to manage stress</a:t>
            </a:r>
            <a:r>
              <a:rPr lang="en-US" sz="2600" dirty="0" smtClean="0"/>
              <a:t>. </a:t>
            </a:r>
            <a:r>
              <a:rPr lang="en-US" sz="2600" dirty="0"/>
              <a:t>Passive </a:t>
            </a:r>
            <a:r>
              <a:rPr lang="en-US" sz="2600" dirty="0" smtClean="0"/>
              <a:t>strategies include </a:t>
            </a:r>
            <a:r>
              <a:rPr lang="en-US" sz="2600" dirty="0"/>
              <a:t>avoidance techniques, such as modifying </a:t>
            </a:r>
            <a:r>
              <a:rPr lang="en-US" sz="2600" dirty="0" smtClean="0"/>
              <a:t>one’s view </a:t>
            </a:r>
            <a:r>
              <a:rPr lang="en-US" sz="2600" dirty="0"/>
              <a:t>of the stressor or avoiding it </a:t>
            </a:r>
            <a:r>
              <a:rPr lang="en-US" sz="2600" dirty="0" smtClean="0"/>
              <a:t>altogether.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09316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 to Stress</a:t>
            </a:r>
            <a:endParaRPr lang="en-US" dirty="0">
              <a:latin typeface="Calibri" charset="0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876800"/>
          </a:xfrm>
        </p:spPr>
        <p:txBody>
          <a:bodyPr/>
          <a:lstStyle/>
          <a:p>
            <a:r>
              <a:rPr lang="en-US" sz="2600" dirty="0" smtClean="0"/>
              <a:t>Using the stop</a:t>
            </a:r>
            <a:r>
              <a:rPr lang="en-US" sz="2600" dirty="0"/>
              <a:t>, </a:t>
            </a:r>
            <a:r>
              <a:rPr lang="en-US" sz="2600" dirty="0" smtClean="0"/>
              <a:t>think, evaluate</a:t>
            </a:r>
            <a:r>
              <a:rPr lang="en-US" sz="2600" dirty="0"/>
              <a:t>, and proceed (STEP) method </a:t>
            </a:r>
            <a:r>
              <a:rPr lang="en-US" sz="2600" dirty="0" smtClean="0"/>
              <a:t>might help </a:t>
            </a:r>
            <a:r>
              <a:rPr lang="en-US" sz="2600" dirty="0"/>
              <a:t>to gain perspective before acting during </a:t>
            </a:r>
            <a:r>
              <a:rPr lang="en-US" sz="2600" dirty="0" smtClean="0"/>
              <a:t>stressful times. For </a:t>
            </a:r>
            <a:r>
              <a:rPr lang="en-US" sz="2600" dirty="0"/>
              <a:t>example, before responding to a patient </a:t>
            </a:r>
            <a:r>
              <a:rPr lang="en-US" sz="2600" dirty="0" smtClean="0"/>
              <a:t>who is </a:t>
            </a:r>
            <a:r>
              <a:rPr lang="en-US" sz="2600" dirty="0"/>
              <a:t>angry after waiting hours to see a physician only to </a:t>
            </a:r>
            <a:r>
              <a:rPr lang="en-US" sz="2600" dirty="0" smtClean="0"/>
              <a:t>be told </a:t>
            </a:r>
            <a:r>
              <a:rPr lang="en-US" sz="2600" dirty="0"/>
              <a:t>he must wait again in the radiology department </a:t>
            </a:r>
            <a:r>
              <a:rPr lang="en-US" sz="2600" dirty="0" smtClean="0"/>
              <a:t>for his </a:t>
            </a:r>
            <a:r>
              <a:rPr lang="en-US" sz="2600" dirty="0"/>
              <a:t>examination, the technologist </a:t>
            </a:r>
            <a:r>
              <a:rPr lang="en-US" sz="2600" dirty="0" smtClean="0"/>
              <a:t>should: 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i="1" dirty="0" smtClean="0"/>
              <a:t>Stop </a:t>
            </a:r>
            <a:r>
              <a:rPr lang="en-US" sz="2400" dirty="0"/>
              <a:t>and take a mental step back from </a:t>
            </a:r>
            <a:r>
              <a:rPr lang="en-US" sz="2400" dirty="0" smtClean="0"/>
              <a:t>the situation</a:t>
            </a:r>
            <a:r>
              <a:rPr lang="en-US" sz="2400" dirty="0"/>
              <a:t>. What is really happening here?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i="1" dirty="0" smtClean="0"/>
              <a:t>Think </a:t>
            </a:r>
            <a:r>
              <a:rPr lang="en-US" sz="2400" dirty="0"/>
              <a:t>and consider what is at stake</a:t>
            </a:r>
            <a:r>
              <a:rPr lang="en-US" sz="2400" dirty="0" smtClean="0"/>
              <a:t>.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i="1" dirty="0" smtClean="0"/>
              <a:t>Evaluate </a:t>
            </a:r>
            <a:r>
              <a:rPr lang="en-US" sz="2400" dirty="0"/>
              <a:t>the consequences of actions.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i="1" dirty="0" smtClean="0"/>
              <a:t>Proceed </a:t>
            </a:r>
            <a:r>
              <a:rPr lang="en-US" sz="2400" dirty="0"/>
              <a:t>in a proactive </a:t>
            </a:r>
            <a:r>
              <a:rPr lang="en-US" sz="2400" dirty="0" smtClean="0"/>
              <a:t>manner.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9708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endParaRPr lang="en-US" dirty="0">
              <a:latin typeface="Calibri" charset="0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876800"/>
          </a:xfrm>
        </p:spPr>
        <p:txBody>
          <a:bodyPr/>
          <a:lstStyle/>
          <a:p>
            <a:r>
              <a:rPr lang="en-US" sz="2800" dirty="0"/>
              <a:t>Change is a constant and inevitable part of </a:t>
            </a:r>
            <a:r>
              <a:rPr lang="en-US" sz="2800" dirty="0" smtClean="0"/>
              <a:t>everyday life. When </a:t>
            </a:r>
            <a:r>
              <a:rPr lang="en-US" sz="2800" dirty="0"/>
              <a:t>experiencing stress over the </a:t>
            </a:r>
            <a:r>
              <a:rPr lang="en-US" sz="2800" dirty="0" smtClean="0"/>
              <a:t>uncertainty of employment</a:t>
            </a:r>
            <a:r>
              <a:rPr lang="en-US" sz="2800" dirty="0"/>
              <a:t>, family matters, and increasing </a:t>
            </a:r>
            <a:r>
              <a:rPr lang="en-US" sz="2800" dirty="0" smtClean="0"/>
              <a:t>career demands</a:t>
            </a:r>
            <a:r>
              <a:rPr lang="en-US" sz="2800" dirty="0"/>
              <a:t>, it is important to keep in mind that </a:t>
            </a:r>
            <a:r>
              <a:rPr lang="en-US" sz="2800" dirty="0" smtClean="0"/>
              <a:t>some things </a:t>
            </a:r>
            <a:r>
              <a:rPr lang="en-US" sz="2800" dirty="0"/>
              <a:t>never change; basic patient care and </a:t>
            </a:r>
            <a:r>
              <a:rPr lang="en-US" sz="2800" dirty="0" smtClean="0"/>
              <a:t>comfort and </a:t>
            </a:r>
            <a:r>
              <a:rPr lang="en-US" sz="2800" dirty="0"/>
              <a:t>the interdependence of coworkers always </a:t>
            </a:r>
            <a:r>
              <a:rPr lang="en-US" sz="2800" dirty="0" smtClean="0"/>
              <a:t>matter. Professionals </a:t>
            </a:r>
            <a:r>
              <a:rPr lang="en-US" sz="2800" dirty="0"/>
              <a:t>can draw from these familiar, </a:t>
            </a:r>
            <a:r>
              <a:rPr lang="en-US" sz="2800" dirty="0" smtClean="0"/>
              <a:t>basic activities to </a:t>
            </a:r>
            <a:r>
              <a:rPr lang="en-US" sz="2800" dirty="0"/>
              <a:t>establish a sense of normalcy in their daily lives.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796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0" y="2286000"/>
            <a:ext cx="91440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Questions</a:t>
            </a:r>
            <a:endParaRPr lang="fr-CA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21162"/>
          </a:xfrm>
        </p:spPr>
        <p:txBody>
          <a:bodyPr>
            <a:normAutofit/>
          </a:bodyPr>
          <a:lstStyle/>
          <a:p>
            <a:pPr marL="0">
              <a:spcBef>
                <a:spcPts val="1920"/>
              </a:spcBef>
            </a:pPr>
            <a:r>
              <a:rPr lang="en-US" sz="2600" dirty="0" smtClean="0"/>
              <a:t>Thinking about some possible stressors in the radiology department, what are some ways R.T.s can cope with stress?</a:t>
            </a:r>
          </a:p>
          <a:p>
            <a:pPr marL="0">
              <a:spcBef>
                <a:spcPts val="1920"/>
              </a:spcBef>
            </a:pPr>
            <a:r>
              <a:rPr lang="en-US" sz="2600" dirty="0" smtClean="0"/>
              <a:t>Discuss some of the ways stress can negatively impact patient care.</a:t>
            </a:r>
          </a:p>
          <a:p>
            <a:pPr marL="0">
              <a:spcBef>
                <a:spcPts val="1920"/>
              </a:spcBef>
            </a:pPr>
            <a:r>
              <a:rPr lang="en-US" sz="2600" dirty="0" smtClean="0"/>
              <a:t>Discuss how the ARRT’s Code of Ethics and ARRT’s Rules of Ethics address communication, human errors and diagnostic errors.</a:t>
            </a:r>
          </a:p>
          <a:p>
            <a:pPr marL="0">
              <a:spcBef>
                <a:spcPts val="1920"/>
              </a:spcBef>
            </a:pPr>
            <a:endParaRPr lang="en-US" dirty="0" smtClean="0"/>
          </a:p>
        </p:txBody>
      </p:sp>
      <p:pic>
        <p:nvPicPr>
          <p:cNvPr id="5" name="Picture 2" descr="O:\Academic\DRs in the Classroom\PtInfo_header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" y="9525"/>
            <a:ext cx="9070848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21636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Visit </a:t>
            </a:r>
            <a:r>
              <a:rPr lang="en-US" u="sng" dirty="0" smtClean="0">
                <a:solidFill>
                  <a:schemeClr val="tx2">
                    <a:lumMod val="75000"/>
                  </a:schemeClr>
                </a:solidFill>
              </a:rPr>
              <a:t>www.asrt.org/students </a:t>
            </a:r>
            <a:r>
              <a:rPr lang="en-US" dirty="0" smtClean="0"/>
              <a:t>to find information and resources that will be valuable in </a:t>
            </a:r>
            <a:r>
              <a:rPr lang="en-US" dirty="0"/>
              <a:t>your radiologic </a:t>
            </a:r>
            <a:r>
              <a:rPr lang="en-US" dirty="0" smtClean="0"/>
              <a:t>technology education.</a:t>
            </a:r>
          </a:p>
        </p:txBody>
      </p:sp>
      <p:pic>
        <p:nvPicPr>
          <p:cNvPr id="4" name="Picture 2" descr="O:\Academic\DRs in the Classroom\PtInfo_header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" y="0"/>
            <a:ext cx="9070848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428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</a:rPr>
              <a:t>Introduction</a:t>
            </a:r>
            <a:endParaRPr lang="en-US" dirty="0">
              <a:latin typeface="Calibri" charset="0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r>
              <a:rPr lang="en-US" sz="2600" dirty="0">
                <a:latin typeface="Calibri" charset="0"/>
              </a:rPr>
              <a:t>Changes in technology in </a:t>
            </a:r>
            <a:r>
              <a:rPr lang="en-US" sz="2600" dirty="0" smtClean="0">
                <a:latin typeface="Calibri" charset="0"/>
              </a:rPr>
              <a:t>the radiology </a:t>
            </a:r>
            <a:r>
              <a:rPr lang="en-US" sz="2600" dirty="0">
                <a:latin typeface="Calibri" charset="0"/>
              </a:rPr>
              <a:t>department and </a:t>
            </a:r>
            <a:r>
              <a:rPr lang="en-US" sz="2600" dirty="0" smtClean="0">
                <a:latin typeface="Calibri" charset="0"/>
              </a:rPr>
              <a:t>an emphasis </a:t>
            </a:r>
            <a:r>
              <a:rPr lang="en-US" sz="2600" dirty="0">
                <a:latin typeface="Calibri" charset="0"/>
              </a:rPr>
              <a:t>on multitasking </a:t>
            </a:r>
            <a:r>
              <a:rPr lang="en-US" sz="2600" dirty="0" smtClean="0">
                <a:latin typeface="Calibri" charset="0"/>
              </a:rPr>
              <a:t>can lead </a:t>
            </a:r>
            <a:r>
              <a:rPr lang="en-US" sz="2600" dirty="0">
                <a:latin typeface="Calibri" charset="0"/>
              </a:rPr>
              <a:t>to stress and </a:t>
            </a:r>
            <a:r>
              <a:rPr lang="en-US" sz="2600" dirty="0" smtClean="0">
                <a:latin typeface="Calibri" charset="0"/>
              </a:rPr>
              <a:t>burnout, along </a:t>
            </a:r>
            <a:r>
              <a:rPr lang="en-US" sz="2600" dirty="0">
                <a:latin typeface="Calibri" charset="0"/>
              </a:rPr>
              <a:t>with the </a:t>
            </a:r>
            <a:r>
              <a:rPr lang="en-US" sz="2600" dirty="0" smtClean="0">
                <a:latin typeface="Calibri" charset="0"/>
              </a:rPr>
              <a:t>potential for </a:t>
            </a:r>
            <a:r>
              <a:rPr lang="en-US" sz="2600" dirty="0">
                <a:latin typeface="Calibri" charset="0"/>
              </a:rPr>
              <a:t>medical errors. A </a:t>
            </a:r>
            <a:r>
              <a:rPr lang="en-US" sz="2600" dirty="0" smtClean="0">
                <a:latin typeface="Calibri" charset="0"/>
              </a:rPr>
              <a:t>shift in </a:t>
            </a:r>
            <a:r>
              <a:rPr lang="en-US" sz="2600" dirty="0">
                <a:latin typeface="Calibri" charset="0"/>
              </a:rPr>
              <a:t>viewpoint and </a:t>
            </a:r>
            <a:r>
              <a:rPr lang="en-US" sz="2600" dirty="0" smtClean="0">
                <a:latin typeface="Calibri" charset="0"/>
              </a:rPr>
              <a:t>exercises in </a:t>
            </a:r>
            <a:r>
              <a:rPr lang="en-US" sz="2600" dirty="0">
                <a:latin typeface="Calibri" charset="0"/>
              </a:rPr>
              <a:t>self-evaluation can </a:t>
            </a:r>
            <a:r>
              <a:rPr lang="en-US" sz="2600" dirty="0" smtClean="0">
                <a:latin typeface="Calibri" charset="0"/>
              </a:rPr>
              <a:t>help radiologic technologists learn </a:t>
            </a:r>
            <a:r>
              <a:rPr lang="en-US" sz="2600" dirty="0">
                <a:latin typeface="Calibri" charset="0"/>
              </a:rPr>
              <a:t>to manage change </a:t>
            </a:r>
            <a:r>
              <a:rPr lang="en-US" sz="2600" dirty="0" smtClean="0">
                <a:latin typeface="Calibri" charset="0"/>
              </a:rPr>
              <a:t>in a </a:t>
            </a:r>
            <a:r>
              <a:rPr lang="en-US" sz="2600" dirty="0">
                <a:latin typeface="Calibri" charset="0"/>
              </a:rPr>
              <a:t>positive manner. </a:t>
            </a:r>
            <a:r>
              <a:rPr lang="en-US" sz="2600" dirty="0" smtClean="0">
                <a:latin typeface="Calibri" charset="0"/>
              </a:rPr>
              <a:t>Learning to </a:t>
            </a:r>
            <a:r>
              <a:rPr lang="en-US" sz="2600" dirty="0">
                <a:latin typeface="Calibri" charset="0"/>
              </a:rPr>
              <a:t>approach change </a:t>
            </a:r>
            <a:r>
              <a:rPr lang="en-US" sz="2600" dirty="0" smtClean="0">
                <a:latin typeface="Calibri" charset="0"/>
              </a:rPr>
              <a:t>through a </a:t>
            </a:r>
            <a:r>
              <a:rPr lang="en-US" sz="2600" dirty="0">
                <a:latin typeface="Calibri" charset="0"/>
              </a:rPr>
              <a:t>series of transitions </a:t>
            </a:r>
            <a:r>
              <a:rPr lang="en-US" sz="2600" dirty="0" smtClean="0">
                <a:latin typeface="Calibri" charset="0"/>
              </a:rPr>
              <a:t>and positive </a:t>
            </a:r>
            <a:r>
              <a:rPr lang="en-US" sz="2600" dirty="0">
                <a:latin typeface="Calibri" charset="0"/>
              </a:rPr>
              <a:t>steps rather than </a:t>
            </a:r>
            <a:r>
              <a:rPr lang="en-US" sz="2600" dirty="0" smtClean="0">
                <a:latin typeface="Calibri" charset="0"/>
              </a:rPr>
              <a:t>to see </a:t>
            </a:r>
            <a:r>
              <a:rPr lang="en-US" sz="2600" dirty="0">
                <a:latin typeface="Calibri" charset="0"/>
              </a:rPr>
              <a:t>change barriers can </a:t>
            </a:r>
            <a:r>
              <a:rPr lang="en-US" sz="2600" dirty="0" smtClean="0">
                <a:latin typeface="Calibri" charset="0"/>
              </a:rPr>
              <a:t>reduce stress </a:t>
            </a:r>
            <a:r>
              <a:rPr lang="en-US" sz="2600" dirty="0">
                <a:latin typeface="Calibri" charset="0"/>
              </a:rPr>
              <a:t>at work and at home.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Safety</a:t>
            </a:r>
            <a:endParaRPr lang="en-US" dirty="0">
              <a:latin typeface="Calibri" charset="0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sz="2600" dirty="0"/>
              <a:t>The American Registry </a:t>
            </a:r>
            <a:r>
              <a:rPr lang="en-US" sz="2600" dirty="0" smtClean="0"/>
              <a:t>of Radiologic Technologists </a:t>
            </a:r>
            <a:r>
              <a:rPr lang="en-US" sz="2600" dirty="0"/>
              <a:t>(</a:t>
            </a:r>
            <a:r>
              <a:rPr lang="en-US" sz="2600" dirty="0" smtClean="0"/>
              <a:t>ARRT) requires registered technologists to minimize </a:t>
            </a:r>
            <a:r>
              <a:rPr lang="en-US" sz="2600" dirty="0"/>
              <a:t>the exposure of patients </a:t>
            </a:r>
            <a:r>
              <a:rPr lang="en-US" sz="2600" dirty="0" smtClean="0"/>
              <a:t>to excess radiation. </a:t>
            </a:r>
            <a:r>
              <a:rPr lang="en-US" sz="2600" dirty="0"/>
              <a:t>To accomplish </a:t>
            </a:r>
            <a:r>
              <a:rPr lang="en-US" sz="2600" dirty="0" smtClean="0"/>
              <a:t>minimum exposure</a:t>
            </a:r>
            <a:r>
              <a:rPr lang="en-US" sz="2600" dirty="0"/>
              <a:t>, technologists can </a:t>
            </a:r>
            <a:r>
              <a:rPr lang="en-US" sz="2600" dirty="0" smtClean="0"/>
              <a:t>use methods </a:t>
            </a:r>
            <a:r>
              <a:rPr lang="en-US" sz="2600" dirty="0"/>
              <a:t>such as gonadal </a:t>
            </a:r>
            <a:r>
              <a:rPr lang="en-US" sz="2600" dirty="0" smtClean="0"/>
              <a:t>shielding, small </a:t>
            </a:r>
            <a:r>
              <a:rPr lang="en-US" sz="2600" dirty="0"/>
              <a:t>field size, and reducing </a:t>
            </a:r>
            <a:r>
              <a:rPr lang="en-US" sz="2600" dirty="0" smtClean="0"/>
              <a:t>exposure time </a:t>
            </a:r>
            <a:r>
              <a:rPr lang="en-US" sz="2600" dirty="0"/>
              <a:t>and radiation beam </a:t>
            </a:r>
            <a:r>
              <a:rPr lang="en-US" sz="2600" dirty="0" smtClean="0"/>
              <a:t>intensity. </a:t>
            </a:r>
          </a:p>
          <a:p>
            <a:r>
              <a:rPr lang="en-US" sz="2600" dirty="0"/>
              <a:t>Radiologic technologists also can minimize patients’ radiation exposure by avoiding repeat diagnostic imaging examinations.</a:t>
            </a:r>
            <a:endParaRPr lang="en-US" sz="26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40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Safety</a:t>
            </a:r>
            <a:endParaRPr lang="en-US" dirty="0">
              <a:latin typeface="Calibri" charset="0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610600" cy="4876800"/>
          </a:xfrm>
        </p:spPr>
        <p:txBody>
          <a:bodyPr/>
          <a:lstStyle/>
          <a:p>
            <a:r>
              <a:rPr lang="en-US" sz="2600" dirty="0" smtClean="0"/>
              <a:t>It </a:t>
            </a:r>
            <a:r>
              <a:rPr lang="en-US" sz="2600" dirty="0"/>
              <a:t>is </a:t>
            </a:r>
            <a:r>
              <a:rPr lang="en-US" sz="2600" dirty="0" smtClean="0"/>
              <a:t>estimated that </a:t>
            </a:r>
            <a:r>
              <a:rPr lang="en-US" sz="2600" dirty="0"/>
              <a:t>between </a:t>
            </a:r>
            <a:r>
              <a:rPr lang="en-US" sz="2600" dirty="0" smtClean="0"/>
              <a:t>4 and </a:t>
            </a:r>
            <a:r>
              <a:rPr lang="en-US" sz="2600" dirty="0"/>
              <a:t>7% (</a:t>
            </a:r>
            <a:r>
              <a:rPr lang="en-US" sz="2600" dirty="0" smtClean="0"/>
              <a:t>16,000-28,000</a:t>
            </a:r>
            <a:r>
              <a:rPr lang="en-US" sz="2600" dirty="0"/>
              <a:t>) of </a:t>
            </a:r>
            <a:r>
              <a:rPr lang="en-US" sz="2600" dirty="0" smtClean="0"/>
              <a:t>the more </a:t>
            </a:r>
            <a:r>
              <a:rPr lang="en-US" sz="2600" dirty="0"/>
              <a:t>than 400 million medical </a:t>
            </a:r>
            <a:r>
              <a:rPr lang="en-US" sz="2600" dirty="0" smtClean="0"/>
              <a:t>imaging procedures performed </a:t>
            </a:r>
            <a:r>
              <a:rPr lang="en-US" sz="2600" dirty="0"/>
              <a:t>each year are repeated because of </a:t>
            </a:r>
            <a:r>
              <a:rPr lang="en-US" sz="2600" dirty="0" smtClean="0"/>
              <a:t>technical factors </a:t>
            </a:r>
            <a:r>
              <a:rPr lang="en-US" sz="2600" dirty="0"/>
              <a:t>such as poor patient positioning, incorrect </a:t>
            </a:r>
            <a:r>
              <a:rPr lang="en-US" sz="2600" dirty="0" smtClean="0"/>
              <a:t>exposure, or </a:t>
            </a:r>
            <a:r>
              <a:rPr lang="en-US" sz="2600" dirty="0"/>
              <a:t>poor patient instructions. The </a:t>
            </a:r>
            <a:r>
              <a:rPr lang="en-US" sz="2600" dirty="0" smtClean="0"/>
              <a:t>technologist performing the </a:t>
            </a:r>
            <a:r>
              <a:rPr lang="en-US" sz="2600" dirty="0"/>
              <a:t>procedure directly controls these </a:t>
            </a:r>
            <a:r>
              <a:rPr lang="en-US" sz="2600" dirty="0" smtClean="0"/>
              <a:t>factors. In </a:t>
            </a:r>
            <a:r>
              <a:rPr lang="en-US" sz="2600" dirty="0"/>
              <a:t>attempting to minimize the amount of </a:t>
            </a:r>
            <a:r>
              <a:rPr lang="en-US" sz="2600" dirty="0" smtClean="0"/>
              <a:t>repeated examinations</a:t>
            </a:r>
            <a:r>
              <a:rPr lang="en-US" sz="2600" dirty="0"/>
              <a:t>, technologists must be fully engaged </a:t>
            </a:r>
            <a:r>
              <a:rPr lang="en-US" sz="2600" dirty="0" smtClean="0"/>
              <a:t>with their </a:t>
            </a:r>
            <a:r>
              <a:rPr lang="en-US" sz="2600" dirty="0"/>
              <a:t>patients by learning to be aware of their own </a:t>
            </a:r>
            <a:r>
              <a:rPr lang="en-US" sz="2600" dirty="0" smtClean="0"/>
              <a:t>mental and physical states</a:t>
            </a:r>
            <a:r>
              <a:rPr lang="en-US" sz="2600" dirty="0"/>
              <a:t>, and how an inability to </a:t>
            </a:r>
            <a:r>
              <a:rPr lang="en-US" sz="2600" dirty="0" smtClean="0"/>
              <a:t>manage stress </a:t>
            </a:r>
            <a:r>
              <a:rPr lang="en-US" sz="2600" dirty="0"/>
              <a:t>can lead to poor performance.</a:t>
            </a:r>
          </a:p>
        </p:txBody>
      </p:sp>
    </p:spTree>
    <p:extLst>
      <p:ext uri="{BB962C8B-B14F-4D97-AF65-F5344CB8AC3E}">
        <p14:creationId xmlns:p14="http://schemas.microsoft.com/office/powerpoint/2010/main" val="22392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</a:t>
            </a:r>
            <a:r>
              <a:rPr lang="en-US" dirty="0"/>
              <a:t>Errors</a:t>
            </a:r>
            <a:endParaRPr lang="en-US" dirty="0">
              <a:latin typeface="Calibri" charset="0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876800"/>
          </a:xfrm>
        </p:spPr>
        <p:txBody>
          <a:bodyPr/>
          <a:lstStyle/>
          <a:p>
            <a:r>
              <a:rPr lang="en-US" sz="2600" dirty="0"/>
              <a:t>A 1999 Institute of Medicine report highlighted </a:t>
            </a:r>
            <a:r>
              <a:rPr lang="en-US" sz="2600" dirty="0" smtClean="0"/>
              <a:t>the incidence </a:t>
            </a:r>
            <a:r>
              <a:rPr lang="en-US" sz="2600" dirty="0"/>
              <a:t>of medical errors and made </a:t>
            </a:r>
            <a:r>
              <a:rPr lang="en-US" sz="2600" dirty="0" smtClean="0"/>
              <a:t>recommendations for </a:t>
            </a:r>
            <a:r>
              <a:rPr lang="en-US" sz="2600" dirty="0"/>
              <a:t>performance standards and expectations of health </a:t>
            </a:r>
            <a:r>
              <a:rPr lang="en-US" sz="2600" dirty="0" smtClean="0"/>
              <a:t>care professionals</a:t>
            </a:r>
            <a:r>
              <a:rPr lang="en-US" sz="2600" dirty="0"/>
              <a:t>, including the education and </a:t>
            </a:r>
            <a:r>
              <a:rPr lang="en-US" sz="2600" dirty="0" smtClean="0"/>
              <a:t>credentialing of medical </a:t>
            </a:r>
            <a:r>
              <a:rPr lang="en-US" sz="2600" dirty="0"/>
              <a:t>imaging and radiation therapy professionals</a:t>
            </a:r>
            <a:r>
              <a:rPr lang="en-US" sz="2600" dirty="0" smtClean="0"/>
              <a:t>. The Institute’s </a:t>
            </a:r>
            <a:r>
              <a:rPr lang="en-US" sz="2600" dirty="0"/>
              <a:t>report motivated then-President Bill Clinton </a:t>
            </a:r>
            <a:r>
              <a:rPr lang="en-US" sz="2600" dirty="0" smtClean="0"/>
              <a:t>to charge </a:t>
            </a:r>
            <a:r>
              <a:rPr lang="en-US" sz="2600" dirty="0"/>
              <a:t>the Quality Interagency Coordination Task </a:t>
            </a:r>
            <a:r>
              <a:rPr lang="en-US" sz="2600" dirty="0" smtClean="0"/>
              <a:t>Force with </a:t>
            </a:r>
            <a:r>
              <a:rPr lang="en-US" sz="2600" dirty="0"/>
              <a:t>further defining </a:t>
            </a:r>
            <a:r>
              <a:rPr lang="en-US" sz="2600" dirty="0" smtClean="0"/>
              <a:t>and categorizing </a:t>
            </a:r>
            <a:r>
              <a:rPr lang="en-US" sz="2600" dirty="0"/>
              <a:t>medical errors, </a:t>
            </a:r>
            <a:r>
              <a:rPr lang="en-US" sz="2600" dirty="0" smtClean="0"/>
              <a:t>then identifying </a:t>
            </a:r>
            <a:r>
              <a:rPr lang="en-US" sz="2600" dirty="0"/>
              <a:t>and classifying possible causes.</a:t>
            </a:r>
          </a:p>
        </p:txBody>
      </p:sp>
    </p:spTree>
    <p:extLst>
      <p:ext uri="{BB962C8B-B14F-4D97-AF65-F5344CB8AC3E}">
        <p14:creationId xmlns:p14="http://schemas.microsoft.com/office/powerpoint/2010/main" val="33826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 Causes </a:t>
            </a:r>
            <a:r>
              <a:rPr lang="en-US" dirty="0"/>
              <a:t>of Medical Errors</a:t>
            </a:r>
            <a:endParaRPr lang="en-US" dirty="0">
              <a:latin typeface="Calibri" charset="0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610600" cy="4876800"/>
          </a:xfrm>
        </p:spPr>
        <p:txBody>
          <a:bodyPr/>
          <a:lstStyle/>
          <a:p>
            <a:r>
              <a:rPr lang="en-US" sz="2600" dirty="0"/>
              <a:t>The task </a:t>
            </a:r>
            <a:r>
              <a:rPr lang="en-US" sz="2600" dirty="0" smtClean="0"/>
              <a:t>force identified </a:t>
            </a:r>
            <a:r>
              <a:rPr lang="en-US" sz="2600" dirty="0"/>
              <a:t>7 causes of medical errors</a:t>
            </a:r>
            <a:r>
              <a:rPr lang="en-US" sz="2600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Communication errors, such as </a:t>
            </a:r>
            <a:r>
              <a:rPr lang="en-US" sz="2400" dirty="0" smtClean="0"/>
              <a:t>misinterpretation of physicians’ orders </a:t>
            </a:r>
            <a:r>
              <a:rPr lang="en-US" sz="2400" dirty="0"/>
              <a:t>resulting in dosage errors </a:t>
            </a:r>
            <a:r>
              <a:rPr lang="en-US" sz="2400" dirty="0" smtClean="0"/>
              <a:t>or a </a:t>
            </a:r>
            <a:r>
              <a:rPr lang="en-US" sz="2400" dirty="0"/>
              <a:t>mix-up of medications with similar names</a:t>
            </a:r>
            <a:r>
              <a:rPr lang="en-US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Increasing specialization and fragmentation </a:t>
            </a:r>
            <a:r>
              <a:rPr lang="en-US" sz="2400" dirty="0" smtClean="0"/>
              <a:t>of health </a:t>
            </a:r>
            <a:r>
              <a:rPr lang="en-US" sz="2400" dirty="0"/>
              <a:t>care; when more people are involved </a:t>
            </a:r>
            <a:r>
              <a:rPr lang="en-US" sz="2400" dirty="0" smtClean="0"/>
              <a:t>in a </a:t>
            </a:r>
            <a:r>
              <a:rPr lang="en-US" sz="2400" dirty="0"/>
              <a:t>patient’s care, there is </a:t>
            </a:r>
            <a:r>
              <a:rPr lang="en-US" sz="2400" dirty="0" smtClean="0"/>
              <a:t>more potential </a:t>
            </a:r>
            <a:r>
              <a:rPr lang="en-US" sz="2400" dirty="0"/>
              <a:t>for miscommunication</a:t>
            </a:r>
            <a:r>
              <a:rPr lang="en-US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Human errors resulting from overwork </a:t>
            </a:r>
            <a:r>
              <a:rPr lang="en-US" sz="2400" dirty="0" smtClean="0"/>
              <a:t>and burnout</a:t>
            </a:r>
            <a:r>
              <a:rPr lang="en-US" sz="2400" dirty="0"/>
              <a:t>. </a:t>
            </a:r>
            <a:r>
              <a:rPr lang="en-US" sz="2400" dirty="0" smtClean="0"/>
              <a:t>Staffing reductions </a:t>
            </a:r>
            <a:r>
              <a:rPr lang="en-US" sz="2400" dirty="0"/>
              <a:t>to cut costs </a:t>
            </a:r>
            <a:r>
              <a:rPr lang="en-US" sz="2400" dirty="0" smtClean="0"/>
              <a:t>can lead </a:t>
            </a:r>
            <a:r>
              <a:rPr lang="en-US" sz="2400" dirty="0"/>
              <a:t>to mandatory overtime and a greater ratio </a:t>
            </a:r>
            <a:r>
              <a:rPr lang="en-US" sz="2400" dirty="0" smtClean="0"/>
              <a:t>of patients </a:t>
            </a:r>
            <a:r>
              <a:rPr lang="en-US" sz="2400" dirty="0"/>
              <a:t>to staff. Eventually, staff can </a:t>
            </a:r>
            <a:r>
              <a:rPr lang="en-US" sz="2400" dirty="0" smtClean="0"/>
              <a:t>experience inadequate </a:t>
            </a:r>
            <a:r>
              <a:rPr lang="en-US" sz="2400" dirty="0"/>
              <a:t>sleep and increased stress, resulting </a:t>
            </a:r>
            <a:r>
              <a:rPr lang="en-US" sz="2400" dirty="0" smtClean="0"/>
              <a:t>in increased errors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122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 Causes </a:t>
            </a:r>
            <a:r>
              <a:rPr lang="en-US" dirty="0"/>
              <a:t>of Medical </a:t>
            </a:r>
            <a:r>
              <a:rPr lang="en-US" dirty="0" smtClean="0"/>
              <a:t>Errors </a:t>
            </a:r>
            <a:endParaRPr lang="en-US" dirty="0">
              <a:latin typeface="Calibri" charset="0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876800"/>
          </a:xfrm>
        </p:spPr>
        <p:txBody>
          <a:bodyPr/>
          <a:lstStyle/>
          <a:p>
            <a:pPr marL="457200" indent="-457200">
              <a:buFont typeface="+mj-lt"/>
              <a:buAutoNum type="arabicPeriod" startAt="4"/>
            </a:pPr>
            <a:r>
              <a:rPr lang="en-US" sz="2400" dirty="0"/>
              <a:t>Manufacturing errors, such as mislabeling </a:t>
            </a:r>
            <a:r>
              <a:rPr lang="en-US" sz="2400" dirty="0" smtClean="0"/>
              <a:t>of blood </a:t>
            </a:r>
            <a:r>
              <a:rPr lang="en-US" sz="2400" dirty="0"/>
              <a:t>products during the production process.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sz="2400" dirty="0" smtClean="0"/>
              <a:t>Equipment </a:t>
            </a:r>
            <a:r>
              <a:rPr lang="en-US" sz="2400" dirty="0"/>
              <a:t>failures, such as a valve on an </a:t>
            </a:r>
            <a:r>
              <a:rPr lang="en-US" sz="2400" dirty="0" smtClean="0"/>
              <a:t>intravenous pump delivering </a:t>
            </a:r>
            <a:r>
              <a:rPr lang="en-US" sz="2400" dirty="0"/>
              <a:t>an unintended amount </a:t>
            </a:r>
            <a:r>
              <a:rPr lang="en-US" sz="2400" dirty="0" smtClean="0"/>
              <a:t>of medication</a:t>
            </a:r>
            <a:r>
              <a:rPr lang="en-US" sz="2400" dirty="0"/>
              <a:t>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sz="2400" dirty="0" smtClean="0"/>
              <a:t>Diagnostic </a:t>
            </a:r>
            <a:r>
              <a:rPr lang="en-US" sz="2400" dirty="0"/>
              <a:t>errors, such as failure to act on </a:t>
            </a:r>
            <a:r>
              <a:rPr lang="en-US" sz="2400" dirty="0" smtClean="0"/>
              <a:t>abnormal test </a:t>
            </a:r>
            <a:r>
              <a:rPr lang="en-US" sz="2400" dirty="0"/>
              <a:t>results, misinterpretation of </a:t>
            </a:r>
            <a:r>
              <a:rPr lang="en-US" sz="2400" dirty="0" smtClean="0"/>
              <a:t>diagnostic images</a:t>
            </a:r>
            <a:r>
              <a:rPr lang="en-US" sz="2400" dirty="0"/>
              <a:t>, or misdiagnosed illnesses</a:t>
            </a:r>
            <a:r>
              <a:rPr lang="en-US" sz="2400" dirty="0" smtClean="0"/>
              <a:t>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sz="2400" dirty="0"/>
              <a:t>Poorly designed buildings and facilities, such </a:t>
            </a:r>
            <a:r>
              <a:rPr lang="en-US" sz="2400" dirty="0" smtClean="0"/>
              <a:t>as sharp </a:t>
            </a:r>
            <a:r>
              <a:rPr lang="en-US" sz="2400" dirty="0"/>
              <a:t>intersections that increase the likelihood </a:t>
            </a:r>
            <a:r>
              <a:rPr lang="en-US" sz="2400" dirty="0" smtClean="0"/>
              <a:t>of collisions </a:t>
            </a:r>
            <a:r>
              <a:rPr lang="en-US" sz="2400" dirty="0"/>
              <a:t>or falls.</a:t>
            </a:r>
          </a:p>
        </p:txBody>
      </p:sp>
    </p:spTree>
    <p:extLst>
      <p:ext uri="{BB962C8B-B14F-4D97-AF65-F5344CB8AC3E}">
        <p14:creationId xmlns:p14="http://schemas.microsoft.com/office/powerpoint/2010/main" val="36559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Radiologic Technologist Ethics</a:t>
            </a:r>
            <a:endParaRPr lang="en-US" dirty="0">
              <a:latin typeface="Calibri" charset="0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876800"/>
          </a:xfrm>
        </p:spPr>
        <p:txBody>
          <a:bodyPr/>
          <a:lstStyle/>
          <a:p>
            <a:r>
              <a:rPr lang="en-US" sz="2600" dirty="0"/>
              <a:t>Three of the causes of medical errors listed in </a:t>
            </a:r>
            <a:r>
              <a:rPr lang="en-US" sz="2600" dirty="0" smtClean="0"/>
              <a:t>the task </a:t>
            </a:r>
            <a:r>
              <a:rPr lang="en-US" sz="2600" dirty="0"/>
              <a:t>force’s report specifically pertain to radiologic </a:t>
            </a:r>
            <a:r>
              <a:rPr lang="en-US" sz="2600" dirty="0" smtClean="0"/>
              <a:t>technologists and </a:t>
            </a:r>
            <a:r>
              <a:rPr lang="en-US" sz="2600" dirty="0"/>
              <a:t>their practice. The Code of Ethics </a:t>
            </a:r>
            <a:r>
              <a:rPr lang="en-US" sz="2600" dirty="0" smtClean="0"/>
              <a:t>adopted by </a:t>
            </a:r>
            <a:r>
              <a:rPr lang="en-US" sz="2600" dirty="0"/>
              <a:t>the ARRT and American Society of </a:t>
            </a:r>
            <a:r>
              <a:rPr lang="en-US" sz="2600" dirty="0" smtClean="0"/>
              <a:t>Radiologic Technologists</a:t>
            </a:r>
            <a:r>
              <a:rPr lang="en-US" sz="2600" dirty="0"/>
              <a:t>, as well as the ARRT Rules of </a:t>
            </a:r>
            <a:r>
              <a:rPr lang="en-US" sz="2600" dirty="0" smtClean="0"/>
              <a:t>Ethics, address </a:t>
            </a:r>
            <a:r>
              <a:rPr lang="en-US" sz="2600" dirty="0"/>
              <a:t>the causes</a:t>
            </a:r>
            <a:r>
              <a:rPr lang="en-US" sz="2600" dirty="0" smtClean="0"/>
              <a:t>: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600" dirty="0" smtClean="0"/>
              <a:t>Communication.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600" dirty="0"/>
              <a:t>Human error as a result of overwork or </a:t>
            </a:r>
            <a:r>
              <a:rPr lang="en-US" sz="2600" dirty="0" smtClean="0"/>
              <a:t>burnout.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600" dirty="0"/>
              <a:t>Diagnostic </a:t>
            </a:r>
            <a:r>
              <a:rPr lang="en-US" sz="2600" dirty="0" smtClean="0"/>
              <a:t>errors.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27843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12Classrm_Template">
  <a:themeElements>
    <a:clrScheme name="Custom 2">
      <a:dk1>
        <a:sysClr val="windowText" lastClr="000000"/>
      </a:dk1>
      <a:lt1>
        <a:sysClr val="window" lastClr="FFFFFF"/>
      </a:lt1>
      <a:dk2>
        <a:srgbClr val="275CA1"/>
      </a:dk2>
      <a:lt2>
        <a:srgbClr val="C8E9EE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Custom 2">
      <a:dk1>
        <a:sysClr val="windowText" lastClr="000000"/>
      </a:dk1>
      <a:lt1>
        <a:sysClr val="window" lastClr="FFFFFF"/>
      </a:lt1>
      <a:dk2>
        <a:srgbClr val="275CA1"/>
      </a:dk2>
      <a:lt2>
        <a:srgbClr val="C8E9EE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DR12Classrm_Template</Template>
  <TotalTime>720</TotalTime>
  <Words>2321</Words>
  <Application>Microsoft Office PowerPoint</Application>
  <PresentationFormat>On-screen Show (4:3)</PresentationFormat>
  <Paragraphs>89</Paragraphs>
  <Slides>29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DR12Classrm_Template</vt:lpstr>
      <vt:lpstr>1_Office Theme</vt:lpstr>
      <vt:lpstr>Stress Management for the Radiologic Technologist</vt:lpstr>
      <vt:lpstr>Instructions:</vt:lpstr>
      <vt:lpstr>Introduction</vt:lpstr>
      <vt:lpstr>Patient Safety</vt:lpstr>
      <vt:lpstr>Patient Safety</vt:lpstr>
      <vt:lpstr>Medical Errors</vt:lpstr>
      <vt:lpstr>7 Causes of Medical Errors</vt:lpstr>
      <vt:lpstr>7 Causes of Medical Errors </vt:lpstr>
      <vt:lpstr>Radiologic Technologist Ethics</vt:lpstr>
      <vt:lpstr>Communication</vt:lpstr>
      <vt:lpstr>Human Error</vt:lpstr>
      <vt:lpstr>Diagnostic Errors</vt:lpstr>
      <vt:lpstr>Role of Work Environment</vt:lpstr>
      <vt:lpstr>Change and Stress</vt:lpstr>
      <vt:lpstr>Embracing Change</vt:lpstr>
      <vt:lpstr>Influences in the Change Process</vt:lpstr>
      <vt:lpstr>The Ending Phase</vt:lpstr>
      <vt:lpstr>The Neutral Phase</vt:lpstr>
      <vt:lpstr>The Beginning Phase</vt:lpstr>
      <vt:lpstr>Controlling Stress</vt:lpstr>
      <vt:lpstr>Self-evaluation Tools</vt:lpstr>
      <vt:lpstr>Self-evaluation Tools</vt:lpstr>
      <vt:lpstr>Self-evaluation Tools</vt:lpstr>
      <vt:lpstr>Effect on Practice</vt:lpstr>
      <vt:lpstr>Coping Strategies</vt:lpstr>
      <vt:lpstr>Response to Stress</vt:lpstr>
      <vt:lpstr>Conclusion</vt:lpstr>
      <vt:lpstr>Discussion Questions</vt:lpstr>
      <vt:lpstr>Additional 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Sharon Krein</dc:creator>
  <cp:lastModifiedBy>Sharon Krein</cp:lastModifiedBy>
  <cp:revision>23</cp:revision>
  <dcterms:created xsi:type="dcterms:W3CDTF">2012-06-14T20:52:08Z</dcterms:created>
  <dcterms:modified xsi:type="dcterms:W3CDTF">2012-08-14T14:11:54Z</dcterms:modified>
</cp:coreProperties>
</file>