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1"/>
  </p:notesMasterIdLst>
  <p:sldIdLst>
    <p:sldId id="256" r:id="rId3"/>
    <p:sldId id="258" r:id="rId4"/>
    <p:sldId id="257" r:id="rId5"/>
    <p:sldId id="261" r:id="rId6"/>
    <p:sldId id="262" r:id="rId7"/>
    <p:sldId id="263" r:id="rId8"/>
    <p:sldId id="264" r:id="rId9"/>
    <p:sldId id="265" r:id="rId10"/>
    <p:sldId id="266" r:id="rId11"/>
    <p:sldId id="267" r:id="rId12"/>
    <p:sldId id="268" r:id="rId13"/>
    <p:sldId id="269" r:id="rId14"/>
    <p:sldId id="271" r:id="rId15"/>
    <p:sldId id="272" r:id="rId16"/>
    <p:sldId id="283" r:id="rId17"/>
    <p:sldId id="285" r:id="rId18"/>
    <p:sldId id="298" r:id="rId19"/>
    <p:sldId id="289" r:id="rId20"/>
    <p:sldId id="290" r:id="rId21"/>
    <p:sldId id="299" r:id="rId22"/>
    <p:sldId id="287" r:id="rId23"/>
    <p:sldId id="301" r:id="rId24"/>
    <p:sldId id="302" r:id="rId25"/>
    <p:sldId id="304" r:id="rId26"/>
    <p:sldId id="305" r:id="rId27"/>
    <p:sldId id="306" r:id="rId28"/>
    <p:sldId id="292" r:id="rId29"/>
    <p:sldId id="307" r:id="rId30"/>
    <p:sldId id="300" r:id="rId31"/>
    <p:sldId id="311" r:id="rId32"/>
    <p:sldId id="312" r:id="rId33"/>
    <p:sldId id="313" r:id="rId34"/>
    <p:sldId id="314" r:id="rId35"/>
    <p:sldId id="316" r:id="rId36"/>
    <p:sldId id="317" r:id="rId37"/>
    <p:sldId id="320" r:id="rId38"/>
    <p:sldId id="324" r:id="rId39"/>
    <p:sldId id="325" r:id="rId40"/>
    <p:sldId id="326" r:id="rId41"/>
    <p:sldId id="327" r:id="rId42"/>
    <p:sldId id="328" r:id="rId43"/>
    <p:sldId id="329" r:id="rId44"/>
    <p:sldId id="332" r:id="rId45"/>
    <p:sldId id="334" r:id="rId46"/>
    <p:sldId id="335" r:id="rId47"/>
    <p:sldId id="337" r:id="rId48"/>
    <p:sldId id="339" r:id="rId49"/>
    <p:sldId id="340" r:id="rId50"/>
    <p:sldId id="341" r:id="rId51"/>
    <p:sldId id="342" r:id="rId52"/>
    <p:sldId id="343" r:id="rId53"/>
    <p:sldId id="344" r:id="rId54"/>
    <p:sldId id="348" r:id="rId55"/>
    <p:sldId id="349" r:id="rId56"/>
    <p:sldId id="350" r:id="rId57"/>
    <p:sldId id="351" r:id="rId58"/>
    <p:sldId id="354" r:id="rId59"/>
    <p:sldId id="355" r:id="rId60"/>
    <p:sldId id="356" r:id="rId61"/>
    <p:sldId id="357" r:id="rId62"/>
    <p:sldId id="359" r:id="rId63"/>
    <p:sldId id="360" r:id="rId64"/>
    <p:sldId id="362" r:id="rId65"/>
    <p:sldId id="363" r:id="rId66"/>
    <p:sldId id="365" r:id="rId67"/>
    <p:sldId id="366" r:id="rId68"/>
    <p:sldId id="259" r:id="rId69"/>
    <p:sldId id="260"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4" autoAdjust="0"/>
    <p:restoredTop sz="94660"/>
  </p:normalViewPr>
  <p:slideViewPr>
    <p:cSldViewPr>
      <p:cViewPr>
        <p:scale>
          <a:sx n="100" d="100"/>
          <a:sy n="100" d="100"/>
        </p:scale>
        <p:origin x="-302" y="-1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08F9C24-085F-1F40-BCD7-32AF9AC3FDC2}" type="datetimeFigureOut">
              <a:rPr lang="en-US"/>
              <a:pPr>
                <a:defRPr/>
              </a:pPr>
              <a:t>12/18/2012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701DBF0-8114-B642-B234-A12A57A9B9A9}" type="slidenum">
              <a:rPr lang="en-US"/>
              <a:pPr>
                <a:defRPr/>
              </a:pPr>
              <a:t>‹#›</a:t>
            </a:fld>
            <a:endParaRPr lang="en-US" dirty="0"/>
          </a:p>
        </p:txBody>
      </p:sp>
    </p:spTree>
    <p:extLst>
      <p:ext uri="{BB962C8B-B14F-4D97-AF65-F5344CB8AC3E}">
        <p14:creationId xmlns:p14="http://schemas.microsoft.com/office/powerpoint/2010/main" val="36769944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C67DA-C671-4241-8953-B45CD257F48E}" type="slidenum">
              <a:rPr lang="en-US">
                <a:solidFill>
                  <a:prstClr val="black"/>
                </a:solidFill>
              </a:rPr>
              <a:pPr/>
              <a:t>2</a:t>
            </a:fld>
            <a:endParaRPr lang="en-US"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C67DA-C671-4241-8953-B45CD257F48E}" type="slidenum">
              <a:rPr lang="en-US"/>
              <a:pPr/>
              <a:t>67</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5410200" cy="2209800"/>
          </a:xfrm>
        </p:spPr>
        <p:txBody>
          <a:bodyPr>
            <a:noAutofit/>
          </a:bodyPr>
          <a:lstStyle>
            <a:lvl1pPr>
              <a:defRPr sz="6000" b="1">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267200"/>
            <a:ext cx="5410200" cy="1752600"/>
          </a:xfrm>
        </p:spPr>
        <p:txBody>
          <a:bodyPr/>
          <a:lstStyle>
            <a:lvl1pPr marL="0" indent="0" algn="ctr">
              <a:buNone/>
              <a:defRPr>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35467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279C21-7482-7047-B65B-8E33D2433AA7}" type="datetimeFigureOut">
              <a:rPr lang="en-US"/>
              <a:pPr>
                <a:defRPr/>
              </a:pPr>
              <a:t>12/18/2012</a:t>
            </a:fld>
            <a:endParaRPr lang="en-US" dirty="0"/>
          </a:p>
        </p:txBody>
      </p:sp>
      <p:sp>
        <p:nvSpPr>
          <p:cNvPr id="5" name="Footer Placeholder 4"/>
          <p:cNvSpPr>
            <a:spLocks noGrp="1"/>
          </p:cNvSpPr>
          <p:nvPr>
            <p:ph type="ftr" sz="quarter" idx="11"/>
          </p:nvPr>
        </p:nvSpPr>
        <p:spPr/>
        <p:txBody>
          <a:bodyPr/>
          <a:lstStyle>
            <a:lvl1pPr>
              <a:defRPr i="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0F2088-9650-5942-B21E-21ABBDCF76AD}" type="slidenum">
              <a:rPr lang="en-US"/>
              <a:pPr>
                <a:defRPr/>
              </a:pPr>
              <a:t>‹#›</a:t>
            </a:fld>
            <a:endParaRPr lang="en-US" dirty="0"/>
          </a:p>
        </p:txBody>
      </p:sp>
    </p:spTree>
    <p:extLst>
      <p:ext uri="{BB962C8B-B14F-4D97-AF65-F5344CB8AC3E}">
        <p14:creationId xmlns:p14="http://schemas.microsoft.com/office/powerpoint/2010/main" val="58558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F1C837-53F8-CF41-9E27-24D2DDB7F399}" type="datetimeFigureOut">
              <a:rPr lang="en-US"/>
              <a:pPr>
                <a:defRPr/>
              </a:pPr>
              <a:t>12/18/2012</a:t>
            </a:fld>
            <a:endParaRPr lang="en-US" dirty="0"/>
          </a:p>
        </p:txBody>
      </p:sp>
      <p:sp>
        <p:nvSpPr>
          <p:cNvPr id="5" name="Footer Placeholder 4"/>
          <p:cNvSpPr>
            <a:spLocks noGrp="1"/>
          </p:cNvSpPr>
          <p:nvPr>
            <p:ph type="ftr" sz="quarter" idx="11"/>
          </p:nvPr>
        </p:nvSpPr>
        <p:spPr/>
        <p:txBody>
          <a:bodyPr/>
          <a:lstStyle>
            <a:lvl1pPr>
              <a:defRPr i="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E38B83-24F6-4C4B-BAA7-DE8D43C47947}" type="slidenum">
              <a:rPr lang="en-US"/>
              <a:pPr>
                <a:defRPr/>
              </a:pPr>
              <a:t>‹#›</a:t>
            </a:fld>
            <a:endParaRPr lang="en-US" dirty="0"/>
          </a:p>
        </p:txBody>
      </p:sp>
    </p:spTree>
    <p:extLst>
      <p:ext uri="{BB962C8B-B14F-4D97-AF65-F5344CB8AC3E}">
        <p14:creationId xmlns:p14="http://schemas.microsoft.com/office/powerpoint/2010/main" val="18110196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EssentialEd_ASRT_wav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5791200"/>
            <a:ext cx="35052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8800"/>
            <a:ext cx="7772400" cy="1828800"/>
          </a:xfrm>
        </p:spPr>
        <p:txBody>
          <a:bodyPr>
            <a:noAutofit/>
          </a:bodyPr>
          <a:lstStyle>
            <a:lvl1pPr>
              <a:defRPr sz="6000" b="1">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31896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C8DE79-7648-4E47-8400-5FCF8CC1A41F}" type="datetimeFigureOut">
              <a:rPr lang="en-US"/>
              <a:pPr>
                <a:defRPr/>
              </a:pPr>
              <a:t>12/18/2012</a:t>
            </a:fld>
            <a:endParaRPr lang="en-US" dirty="0"/>
          </a:p>
        </p:txBody>
      </p:sp>
      <p:sp>
        <p:nvSpPr>
          <p:cNvPr id="5" name="Footer Placeholder 4"/>
          <p:cNvSpPr>
            <a:spLocks noGrp="1"/>
          </p:cNvSpPr>
          <p:nvPr>
            <p:ph type="ftr" sz="quarter" idx="11"/>
          </p:nvPr>
        </p:nvSpPr>
        <p:spPr/>
        <p:txBody>
          <a:bodyPr/>
          <a:lstStyle>
            <a:lvl1pPr>
              <a:defRPr i="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ADE439-3F96-0749-AA2D-471BB6901BBD}" type="slidenum">
              <a:rPr lang="en-US"/>
              <a:pPr>
                <a:defRPr/>
              </a:pPr>
              <a:t>‹#›</a:t>
            </a:fld>
            <a:endParaRPr lang="en-US" dirty="0"/>
          </a:p>
        </p:txBody>
      </p:sp>
    </p:spTree>
    <p:extLst>
      <p:ext uri="{BB962C8B-B14F-4D97-AF65-F5344CB8AC3E}">
        <p14:creationId xmlns:p14="http://schemas.microsoft.com/office/powerpoint/2010/main" val="35168552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6BADF9-CCE5-3749-8D7E-301D535F854E}" type="datetimeFigureOut">
              <a:rPr lang="en-US"/>
              <a:pPr>
                <a:defRPr/>
              </a:pPr>
              <a:t>12/18/2012</a:t>
            </a:fld>
            <a:endParaRPr lang="en-US" dirty="0"/>
          </a:p>
        </p:txBody>
      </p:sp>
      <p:sp>
        <p:nvSpPr>
          <p:cNvPr id="5" name="Footer Placeholder 4"/>
          <p:cNvSpPr>
            <a:spLocks noGrp="1"/>
          </p:cNvSpPr>
          <p:nvPr>
            <p:ph type="ftr" sz="quarter" idx="11"/>
          </p:nvPr>
        </p:nvSpPr>
        <p:spPr/>
        <p:txBody>
          <a:bodyPr/>
          <a:lstStyle>
            <a:lvl1pPr>
              <a:defRPr i="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03E963-F064-FB4B-A0A1-75C8F775819F}" type="slidenum">
              <a:rPr lang="en-US"/>
              <a:pPr>
                <a:defRPr/>
              </a:pPr>
              <a:t>‹#›</a:t>
            </a:fld>
            <a:endParaRPr lang="en-US" dirty="0"/>
          </a:p>
        </p:txBody>
      </p:sp>
    </p:spTree>
    <p:extLst>
      <p:ext uri="{BB962C8B-B14F-4D97-AF65-F5344CB8AC3E}">
        <p14:creationId xmlns:p14="http://schemas.microsoft.com/office/powerpoint/2010/main" val="17791541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985046E-6FD2-1641-A09E-C597D0DD7903}" type="datetimeFigureOut">
              <a:rPr lang="en-US"/>
              <a:pPr>
                <a:defRPr/>
              </a:pPr>
              <a:t>12/18/2012</a:t>
            </a:fld>
            <a:endParaRPr lang="en-US" dirty="0"/>
          </a:p>
        </p:txBody>
      </p:sp>
      <p:sp>
        <p:nvSpPr>
          <p:cNvPr id="6" name="Footer Placeholder 5"/>
          <p:cNvSpPr>
            <a:spLocks noGrp="1"/>
          </p:cNvSpPr>
          <p:nvPr>
            <p:ph type="ftr" sz="quarter" idx="11"/>
          </p:nvPr>
        </p:nvSpPr>
        <p:spPr/>
        <p:txBody>
          <a:bodyPr/>
          <a:lstStyle>
            <a:lvl1pPr>
              <a:defRPr i="0"/>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3A0507A-8288-1943-ACF3-4927BD9143C4}" type="slidenum">
              <a:rPr lang="en-US"/>
              <a:pPr>
                <a:defRPr/>
              </a:pPr>
              <a:t>‹#›</a:t>
            </a:fld>
            <a:endParaRPr lang="en-US" dirty="0"/>
          </a:p>
        </p:txBody>
      </p:sp>
    </p:spTree>
    <p:extLst>
      <p:ext uri="{BB962C8B-B14F-4D97-AF65-F5344CB8AC3E}">
        <p14:creationId xmlns:p14="http://schemas.microsoft.com/office/powerpoint/2010/main" val="12414808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1E09BC49-70B0-F341-AE0D-61DFC73AA0FD}" type="datetimeFigureOut">
              <a:rPr lang="en-US"/>
              <a:pPr>
                <a:defRPr/>
              </a:pPr>
              <a:t>12/18/2012</a:t>
            </a:fld>
            <a:endParaRPr lang="en-US" dirty="0"/>
          </a:p>
        </p:txBody>
      </p:sp>
      <p:sp>
        <p:nvSpPr>
          <p:cNvPr id="8" name="Footer Placeholder 7"/>
          <p:cNvSpPr>
            <a:spLocks noGrp="1"/>
          </p:cNvSpPr>
          <p:nvPr>
            <p:ph type="ftr" sz="quarter" idx="11"/>
          </p:nvPr>
        </p:nvSpPr>
        <p:spPr/>
        <p:txBody>
          <a:bodyPr/>
          <a:lstStyle>
            <a:lvl1pPr>
              <a:defRPr i="0"/>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CED0FE98-894B-8E47-BAC2-C1B537CF3875}" type="slidenum">
              <a:rPr lang="en-US"/>
              <a:pPr>
                <a:defRPr/>
              </a:pPr>
              <a:t>‹#›</a:t>
            </a:fld>
            <a:endParaRPr lang="en-US" dirty="0"/>
          </a:p>
        </p:txBody>
      </p:sp>
    </p:spTree>
    <p:extLst>
      <p:ext uri="{BB962C8B-B14F-4D97-AF65-F5344CB8AC3E}">
        <p14:creationId xmlns:p14="http://schemas.microsoft.com/office/powerpoint/2010/main" val="37398207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20FB47A-403B-C146-808C-93DC922DB8D0}" type="datetimeFigureOut">
              <a:rPr lang="en-US"/>
              <a:pPr>
                <a:defRPr/>
              </a:pPr>
              <a:t>12/18/2012</a:t>
            </a:fld>
            <a:endParaRPr lang="en-US" dirty="0"/>
          </a:p>
        </p:txBody>
      </p:sp>
      <p:sp>
        <p:nvSpPr>
          <p:cNvPr id="4" name="Footer Placeholder 3"/>
          <p:cNvSpPr>
            <a:spLocks noGrp="1"/>
          </p:cNvSpPr>
          <p:nvPr>
            <p:ph type="ftr" sz="quarter" idx="11"/>
          </p:nvPr>
        </p:nvSpPr>
        <p:spPr/>
        <p:txBody>
          <a:bodyPr/>
          <a:lstStyle>
            <a:lvl1pPr>
              <a:defRPr i="0"/>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EE2431D7-C6F9-DD4F-BC46-765332900D33}" type="slidenum">
              <a:rPr lang="en-US"/>
              <a:pPr>
                <a:defRPr/>
              </a:pPr>
              <a:t>‹#›</a:t>
            </a:fld>
            <a:endParaRPr lang="en-US" dirty="0"/>
          </a:p>
        </p:txBody>
      </p:sp>
    </p:spTree>
    <p:extLst>
      <p:ext uri="{BB962C8B-B14F-4D97-AF65-F5344CB8AC3E}">
        <p14:creationId xmlns:p14="http://schemas.microsoft.com/office/powerpoint/2010/main" val="22199041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671A2DD-5E3E-314C-B3EE-FD63AD4EDBFC}" type="datetimeFigureOut">
              <a:rPr lang="en-US"/>
              <a:pPr>
                <a:defRPr/>
              </a:pPr>
              <a:t>12/18/2012</a:t>
            </a:fld>
            <a:endParaRPr lang="en-US" dirty="0"/>
          </a:p>
        </p:txBody>
      </p:sp>
      <p:sp>
        <p:nvSpPr>
          <p:cNvPr id="3" name="Footer Placeholder 2"/>
          <p:cNvSpPr>
            <a:spLocks noGrp="1"/>
          </p:cNvSpPr>
          <p:nvPr>
            <p:ph type="ftr" sz="quarter" idx="11"/>
          </p:nvPr>
        </p:nvSpPr>
        <p:spPr/>
        <p:txBody>
          <a:bodyPr/>
          <a:lstStyle>
            <a:lvl1pPr>
              <a:defRPr i="0"/>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D1648980-ADB2-3D4B-86DD-10C2E4232E3F}" type="slidenum">
              <a:rPr lang="en-US"/>
              <a:pPr>
                <a:defRPr/>
              </a:pPr>
              <a:t>‹#›</a:t>
            </a:fld>
            <a:endParaRPr lang="en-US" dirty="0"/>
          </a:p>
        </p:txBody>
      </p:sp>
    </p:spTree>
    <p:extLst>
      <p:ext uri="{BB962C8B-B14F-4D97-AF65-F5344CB8AC3E}">
        <p14:creationId xmlns:p14="http://schemas.microsoft.com/office/powerpoint/2010/main" val="17731813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251CDD5-2650-814B-A45C-4FDAEB2E2200}" type="datetimeFigureOut">
              <a:rPr lang="en-US"/>
              <a:pPr>
                <a:defRPr/>
              </a:pPr>
              <a:t>12/18/2012</a:t>
            </a:fld>
            <a:endParaRPr lang="en-US" dirty="0"/>
          </a:p>
        </p:txBody>
      </p:sp>
      <p:sp>
        <p:nvSpPr>
          <p:cNvPr id="6" name="Footer Placeholder 5"/>
          <p:cNvSpPr>
            <a:spLocks noGrp="1"/>
          </p:cNvSpPr>
          <p:nvPr>
            <p:ph type="ftr" sz="quarter" idx="11"/>
          </p:nvPr>
        </p:nvSpPr>
        <p:spPr/>
        <p:txBody>
          <a:bodyPr/>
          <a:lstStyle>
            <a:lvl1pPr>
              <a:defRPr i="0"/>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FEE1EF0-C0B0-BF47-B763-122936D34674}" type="slidenum">
              <a:rPr lang="en-US"/>
              <a:pPr>
                <a:defRPr/>
              </a:pPr>
              <a:t>‹#›</a:t>
            </a:fld>
            <a:endParaRPr lang="en-US" dirty="0"/>
          </a:p>
        </p:txBody>
      </p:sp>
    </p:spTree>
    <p:extLst>
      <p:ext uri="{BB962C8B-B14F-4D97-AF65-F5344CB8AC3E}">
        <p14:creationId xmlns:p14="http://schemas.microsoft.com/office/powerpoint/2010/main" val="16776196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C3C1F2-55BB-8B4F-9C32-7436659741CD}" type="datetimeFigureOut">
              <a:rPr lang="en-US"/>
              <a:pPr>
                <a:defRPr/>
              </a:pPr>
              <a:t>12/18/2012</a:t>
            </a:fld>
            <a:endParaRPr lang="en-US" dirty="0"/>
          </a:p>
        </p:txBody>
      </p:sp>
      <p:sp>
        <p:nvSpPr>
          <p:cNvPr id="5" name="Footer Placeholder 4"/>
          <p:cNvSpPr>
            <a:spLocks noGrp="1"/>
          </p:cNvSpPr>
          <p:nvPr>
            <p:ph type="ftr" sz="quarter" idx="11"/>
          </p:nvPr>
        </p:nvSpPr>
        <p:spPr/>
        <p:txBody>
          <a:bodyPr/>
          <a:lstStyle>
            <a:lvl1pPr>
              <a:defRPr i="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136C50D-4DB1-954D-BA62-D57345C96120}" type="slidenum">
              <a:rPr lang="en-US"/>
              <a:pPr>
                <a:defRPr/>
              </a:pPr>
              <a:t>‹#›</a:t>
            </a:fld>
            <a:endParaRPr lang="en-US" dirty="0"/>
          </a:p>
        </p:txBody>
      </p:sp>
    </p:spTree>
    <p:extLst>
      <p:ext uri="{BB962C8B-B14F-4D97-AF65-F5344CB8AC3E}">
        <p14:creationId xmlns:p14="http://schemas.microsoft.com/office/powerpoint/2010/main" val="24465587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98E292D-569C-9E4B-B4F0-16E41F4F55A8}" type="datetimeFigureOut">
              <a:rPr lang="en-US"/>
              <a:pPr>
                <a:defRPr/>
              </a:pPr>
              <a:t>12/18/2012</a:t>
            </a:fld>
            <a:endParaRPr lang="en-US" dirty="0"/>
          </a:p>
        </p:txBody>
      </p:sp>
      <p:sp>
        <p:nvSpPr>
          <p:cNvPr id="6" name="Footer Placeholder 5"/>
          <p:cNvSpPr>
            <a:spLocks noGrp="1"/>
          </p:cNvSpPr>
          <p:nvPr>
            <p:ph type="ftr" sz="quarter" idx="11"/>
          </p:nvPr>
        </p:nvSpPr>
        <p:spPr/>
        <p:txBody>
          <a:bodyPr/>
          <a:lstStyle>
            <a:lvl1pPr>
              <a:defRPr i="0"/>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F275A96-9717-424E-821B-624577F1082D}" type="slidenum">
              <a:rPr lang="en-US"/>
              <a:pPr>
                <a:defRPr/>
              </a:pPr>
              <a:t>‹#›</a:t>
            </a:fld>
            <a:endParaRPr lang="en-US" dirty="0"/>
          </a:p>
        </p:txBody>
      </p:sp>
    </p:spTree>
    <p:extLst>
      <p:ext uri="{BB962C8B-B14F-4D97-AF65-F5344CB8AC3E}">
        <p14:creationId xmlns:p14="http://schemas.microsoft.com/office/powerpoint/2010/main" val="53233825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8A003C-0666-A044-AE65-CDF5EA5B071E}" type="datetimeFigureOut">
              <a:rPr lang="en-US"/>
              <a:pPr>
                <a:defRPr/>
              </a:pPr>
              <a:t>12/18/2012</a:t>
            </a:fld>
            <a:endParaRPr lang="en-US" dirty="0"/>
          </a:p>
        </p:txBody>
      </p:sp>
      <p:sp>
        <p:nvSpPr>
          <p:cNvPr id="5" name="Footer Placeholder 4"/>
          <p:cNvSpPr>
            <a:spLocks noGrp="1"/>
          </p:cNvSpPr>
          <p:nvPr>
            <p:ph type="ftr" sz="quarter" idx="11"/>
          </p:nvPr>
        </p:nvSpPr>
        <p:spPr/>
        <p:txBody>
          <a:bodyPr/>
          <a:lstStyle>
            <a:lvl1pPr>
              <a:defRPr i="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9861682-73A0-F942-9872-528F56E93762}" type="slidenum">
              <a:rPr lang="en-US"/>
              <a:pPr>
                <a:defRPr/>
              </a:pPr>
              <a:t>‹#›</a:t>
            </a:fld>
            <a:endParaRPr lang="en-US" dirty="0"/>
          </a:p>
        </p:txBody>
      </p:sp>
    </p:spTree>
    <p:extLst>
      <p:ext uri="{BB962C8B-B14F-4D97-AF65-F5344CB8AC3E}">
        <p14:creationId xmlns:p14="http://schemas.microsoft.com/office/powerpoint/2010/main" val="27893755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0CBE0C-A064-3E49-998E-91BD1A28550C}" type="datetimeFigureOut">
              <a:rPr lang="en-US"/>
              <a:pPr>
                <a:defRPr/>
              </a:pPr>
              <a:t>12/18/2012</a:t>
            </a:fld>
            <a:endParaRPr lang="en-US" dirty="0"/>
          </a:p>
        </p:txBody>
      </p:sp>
      <p:sp>
        <p:nvSpPr>
          <p:cNvPr id="5" name="Footer Placeholder 4"/>
          <p:cNvSpPr>
            <a:spLocks noGrp="1"/>
          </p:cNvSpPr>
          <p:nvPr>
            <p:ph type="ftr" sz="quarter" idx="11"/>
          </p:nvPr>
        </p:nvSpPr>
        <p:spPr/>
        <p:txBody>
          <a:bodyPr/>
          <a:lstStyle>
            <a:lvl1pPr>
              <a:defRPr i="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B7617D-EA24-D84C-83BA-F1EE48CA0AA5}" type="slidenum">
              <a:rPr lang="en-US"/>
              <a:pPr>
                <a:defRPr/>
              </a:pPr>
              <a:t>‹#›</a:t>
            </a:fld>
            <a:endParaRPr lang="en-US" dirty="0"/>
          </a:p>
        </p:txBody>
      </p:sp>
    </p:spTree>
    <p:extLst>
      <p:ext uri="{BB962C8B-B14F-4D97-AF65-F5344CB8AC3E}">
        <p14:creationId xmlns:p14="http://schemas.microsoft.com/office/powerpoint/2010/main" val="74076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21427E-07DB-0E44-B0F4-0E92A843D788}" type="datetimeFigureOut">
              <a:rPr lang="en-US"/>
              <a:pPr>
                <a:defRPr/>
              </a:pPr>
              <a:t>12/18/2012</a:t>
            </a:fld>
            <a:endParaRPr lang="en-US" dirty="0"/>
          </a:p>
        </p:txBody>
      </p:sp>
      <p:sp>
        <p:nvSpPr>
          <p:cNvPr id="5" name="Footer Placeholder 4"/>
          <p:cNvSpPr>
            <a:spLocks noGrp="1"/>
          </p:cNvSpPr>
          <p:nvPr>
            <p:ph type="ftr" sz="quarter" idx="11"/>
          </p:nvPr>
        </p:nvSpPr>
        <p:spPr/>
        <p:txBody>
          <a:bodyPr/>
          <a:lstStyle>
            <a:lvl1pPr>
              <a:defRPr i="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47B3AF-D156-8C4E-A9BB-0F1EDE1F7B1B}" type="slidenum">
              <a:rPr lang="en-US"/>
              <a:pPr>
                <a:defRPr/>
              </a:pPr>
              <a:t>‹#›</a:t>
            </a:fld>
            <a:endParaRPr lang="en-US" dirty="0"/>
          </a:p>
        </p:txBody>
      </p:sp>
    </p:spTree>
    <p:extLst>
      <p:ext uri="{BB962C8B-B14F-4D97-AF65-F5344CB8AC3E}">
        <p14:creationId xmlns:p14="http://schemas.microsoft.com/office/powerpoint/2010/main" val="876876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525963"/>
          </a:xfrm>
        </p:spPr>
        <p:txBody>
          <a:bodyPr/>
          <a:lstStyle>
            <a:lvl1pPr marL="164592">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75231731-ADF9-8343-8CEB-0878BE5AADCE}" type="datetimeFigureOut">
              <a:rPr lang="en-US"/>
              <a:pPr>
                <a:defRPr/>
              </a:pPr>
              <a:t>12/18/2012</a:t>
            </a:fld>
            <a:endParaRPr lang="en-US" dirty="0"/>
          </a:p>
        </p:txBody>
      </p:sp>
      <p:sp>
        <p:nvSpPr>
          <p:cNvPr id="6" name="Footer Placeholder 5"/>
          <p:cNvSpPr>
            <a:spLocks noGrp="1"/>
          </p:cNvSpPr>
          <p:nvPr>
            <p:ph type="ftr" sz="quarter" idx="11"/>
          </p:nvPr>
        </p:nvSpPr>
        <p:spPr/>
        <p:txBody>
          <a:bodyPr/>
          <a:lstStyle>
            <a:lvl1pPr>
              <a:defRPr i="0"/>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38C73369-0438-104C-B9B7-1F73E5712FC5}" type="slidenum">
              <a:rPr lang="en-US"/>
              <a:pPr>
                <a:defRPr/>
              </a:pPr>
              <a:t>‹#›</a:t>
            </a:fld>
            <a:endParaRPr lang="en-US" dirty="0"/>
          </a:p>
        </p:txBody>
      </p:sp>
    </p:spTree>
    <p:extLst>
      <p:ext uri="{BB962C8B-B14F-4D97-AF65-F5344CB8AC3E}">
        <p14:creationId xmlns:p14="http://schemas.microsoft.com/office/powerpoint/2010/main" val="8528522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CB5837E0-ECC0-F54F-8F5A-E761F4FA8654}" type="datetimeFigureOut">
              <a:rPr lang="en-US"/>
              <a:pPr>
                <a:defRPr/>
              </a:pPr>
              <a:t>12/18/2012</a:t>
            </a:fld>
            <a:endParaRPr lang="en-US" dirty="0"/>
          </a:p>
        </p:txBody>
      </p:sp>
      <p:sp>
        <p:nvSpPr>
          <p:cNvPr id="8" name="Footer Placeholder 7"/>
          <p:cNvSpPr>
            <a:spLocks noGrp="1"/>
          </p:cNvSpPr>
          <p:nvPr>
            <p:ph type="ftr" sz="quarter" idx="11"/>
          </p:nvPr>
        </p:nvSpPr>
        <p:spPr/>
        <p:txBody>
          <a:bodyPr/>
          <a:lstStyle>
            <a:lvl1pPr>
              <a:defRPr i="0"/>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46675A43-1489-EF49-B17E-C68F54A2C9EE}" type="slidenum">
              <a:rPr lang="en-US"/>
              <a:pPr>
                <a:defRPr/>
              </a:pPr>
              <a:t>‹#›</a:t>
            </a:fld>
            <a:endParaRPr lang="en-US" dirty="0"/>
          </a:p>
        </p:txBody>
      </p:sp>
    </p:spTree>
    <p:extLst>
      <p:ext uri="{BB962C8B-B14F-4D97-AF65-F5344CB8AC3E}">
        <p14:creationId xmlns:p14="http://schemas.microsoft.com/office/powerpoint/2010/main" val="54553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9D9B046-D724-F842-A7FD-4CD16E3EDB44}" type="datetimeFigureOut">
              <a:rPr lang="en-US"/>
              <a:pPr>
                <a:defRPr/>
              </a:pPr>
              <a:t>12/18/2012</a:t>
            </a:fld>
            <a:endParaRPr lang="en-US" dirty="0"/>
          </a:p>
        </p:txBody>
      </p:sp>
      <p:sp>
        <p:nvSpPr>
          <p:cNvPr id="4" name="Footer Placeholder 3"/>
          <p:cNvSpPr>
            <a:spLocks noGrp="1"/>
          </p:cNvSpPr>
          <p:nvPr>
            <p:ph type="ftr" sz="quarter" idx="11"/>
          </p:nvPr>
        </p:nvSpPr>
        <p:spPr/>
        <p:txBody>
          <a:bodyPr/>
          <a:lstStyle>
            <a:lvl1pPr>
              <a:defRPr i="0"/>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651CA60D-CCBB-A542-8D21-8B1D29278E07}" type="slidenum">
              <a:rPr lang="en-US"/>
              <a:pPr>
                <a:defRPr/>
              </a:pPr>
              <a:t>‹#›</a:t>
            </a:fld>
            <a:endParaRPr lang="en-US" dirty="0"/>
          </a:p>
        </p:txBody>
      </p:sp>
    </p:spTree>
    <p:extLst>
      <p:ext uri="{BB962C8B-B14F-4D97-AF65-F5344CB8AC3E}">
        <p14:creationId xmlns:p14="http://schemas.microsoft.com/office/powerpoint/2010/main" val="366218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D02CDED-2AB4-264A-8E73-C769283ECBE3}" type="datetimeFigureOut">
              <a:rPr lang="en-US"/>
              <a:pPr>
                <a:defRPr/>
              </a:pPr>
              <a:t>12/18/2012</a:t>
            </a:fld>
            <a:endParaRPr lang="en-US" dirty="0"/>
          </a:p>
        </p:txBody>
      </p:sp>
      <p:sp>
        <p:nvSpPr>
          <p:cNvPr id="3" name="Footer Placeholder 2"/>
          <p:cNvSpPr>
            <a:spLocks noGrp="1"/>
          </p:cNvSpPr>
          <p:nvPr>
            <p:ph type="ftr" sz="quarter" idx="11"/>
          </p:nvPr>
        </p:nvSpPr>
        <p:spPr/>
        <p:txBody>
          <a:bodyPr/>
          <a:lstStyle>
            <a:lvl1pPr>
              <a:defRPr i="0"/>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F2C6EF92-5056-AB4D-99B5-A8F68BB238AF}" type="slidenum">
              <a:rPr lang="en-US"/>
              <a:pPr>
                <a:defRPr/>
              </a:pPr>
              <a:t>‹#›</a:t>
            </a:fld>
            <a:endParaRPr lang="en-US" dirty="0"/>
          </a:p>
        </p:txBody>
      </p:sp>
    </p:spTree>
    <p:extLst>
      <p:ext uri="{BB962C8B-B14F-4D97-AF65-F5344CB8AC3E}">
        <p14:creationId xmlns:p14="http://schemas.microsoft.com/office/powerpoint/2010/main" val="304875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C84FEAB-5E70-4842-BA41-277231472199}" type="datetimeFigureOut">
              <a:rPr lang="en-US"/>
              <a:pPr>
                <a:defRPr/>
              </a:pPr>
              <a:t>12/18/2012</a:t>
            </a:fld>
            <a:endParaRPr lang="en-US" dirty="0"/>
          </a:p>
        </p:txBody>
      </p:sp>
      <p:sp>
        <p:nvSpPr>
          <p:cNvPr id="6" name="Footer Placeholder 5"/>
          <p:cNvSpPr>
            <a:spLocks noGrp="1"/>
          </p:cNvSpPr>
          <p:nvPr>
            <p:ph type="ftr" sz="quarter" idx="11"/>
          </p:nvPr>
        </p:nvSpPr>
        <p:spPr/>
        <p:txBody>
          <a:bodyPr/>
          <a:lstStyle>
            <a:lvl1pPr>
              <a:defRPr i="0"/>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E66BDD9-16D4-0043-B1C3-6E2843874D94}" type="slidenum">
              <a:rPr lang="en-US"/>
              <a:pPr>
                <a:defRPr/>
              </a:pPr>
              <a:t>‹#›</a:t>
            </a:fld>
            <a:endParaRPr lang="en-US" dirty="0"/>
          </a:p>
        </p:txBody>
      </p:sp>
    </p:spTree>
    <p:extLst>
      <p:ext uri="{BB962C8B-B14F-4D97-AF65-F5344CB8AC3E}">
        <p14:creationId xmlns:p14="http://schemas.microsoft.com/office/powerpoint/2010/main" val="266064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6693FFF-8C95-9C41-B928-205BD291B4A5}" type="datetimeFigureOut">
              <a:rPr lang="en-US"/>
              <a:pPr>
                <a:defRPr/>
              </a:pPr>
              <a:t>12/18/2012</a:t>
            </a:fld>
            <a:endParaRPr lang="en-US" dirty="0"/>
          </a:p>
        </p:txBody>
      </p:sp>
      <p:sp>
        <p:nvSpPr>
          <p:cNvPr id="6" name="Footer Placeholder 5"/>
          <p:cNvSpPr>
            <a:spLocks noGrp="1"/>
          </p:cNvSpPr>
          <p:nvPr>
            <p:ph type="ftr" sz="quarter" idx="11"/>
          </p:nvPr>
        </p:nvSpPr>
        <p:spPr/>
        <p:txBody>
          <a:bodyPr/>
          <a:lstStyle>
            <a:lvl1pPr>
              <a:defRPr i="0"/>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E457865D-DFD7-314E-9AAF-91057BED88ED}" type="slidenum">
              <a:rPr lang="en-US"/>
              <a:pPr>
                <a:defRPr/>
              </a:pPr>
              <a:t>‹#›</a:t>
            </a:fld>
            <a:endParaRPr lang="en-US" dirty="0"/>
          </a:p>
        </p:txBody>
      </p:sp>
    </p:spTree>
    <p:extLst>
      <p:ext uri="{BB962C8B-B14F-4D97-AF65-F5344CB8AC3E}">
        <p14:creationId xmlns:p14="http://schemas.microsoft.com/office/powerpoint/2010/main" val="405437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3" name="Picture 2" descr="PD12_DRinClassrm_body.jp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701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2027238"/>
            <a:ext cx="82296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mn-lt"/>
                <a:ea typeface="+mn-ea"/>
                <a:cs typeface="+mn-cs"/>
              </a:defRPr>
            </a:lvl1pPr>
          </a:lstStyle>
          <a:p>
            <a:pPr>
              <a:defRPr/>
            </a:pPr>
            <a:r>
              <a:rPr lang="en-US" dirty="0"/>
              <a:t>©2012 ASRT. All rights reserved.</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1" dirty="0" smtClean="0">
                <a:solidFill>
                  <a:schemeClr val="tx1">
                    <a:tint val="75000"/>
                  </a:schemeClr>
                </a:solidFill>
                <a:latin typeface="+mn-lt"/>
                <a:ea typeface="+mn-ea"/>
                <a:cs typeface="+mn-cs"/>
              </a:defRPr>
            </a:lvl1pPr>
          </a:lstStyle>
          <a:p>
            <a:pPr>
              <a:defRPr/>
            </a:pPr>
            <a:r>
              <a:rPr lang="en-US" dirty="0"/>
              <a:t>Radiologic Technology  </a:t>
            </a:r>
            <a:r>
              <a:rPr lang="en-US" i="0" dirty="0"/>
              <a:t>in the Classroom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dirty="0" smtClean="0">
                <a:solidFill>
                  <a:schemeClr val="tx1">
                    <a:tint val="75000"/>
                  </a:schemeClr>
                </a:solidFill>
                <a:latin typeface="+mn-lt"/>
                <a:ea typeface="+mn-ea"/>
                <a:cs typeface="+mn-cs"/>
              </a:defRPr>
            </a:lvl1pPr>
          </a:lstStyle>
          <a:p>
            <a:pPr>
              <a:defRPr/>
            </a:pPr>
            <a:r>
              <a:rPr lang="en-US" dirty="0"/>
              <a:t>Title of Directed Reading</a:t>
            </a:r>
          </a:p>
        </p:txBody>
      </p:sp>
      <p:pic>
        <p:nvPicPr>
          <p:cNvPr id="2" name="Picture 1"/>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3152" y="0"/>
            <a:ext cx="9070848" cy="800100"/>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iming>
    <p:tnLst>
      <p:par>
        <p:cTn id="1" dur="indefinite" restart="never" nodeType="tmRoot"/>
      </p:par>
    </p:tnLst>
  </p:timing>
  <p:txStyles>
    <p:titleStyle>
      <a:lvl1pPr algn="ctr" rtl="0" eaLnBrk="1" fontAlgn="base" hangingPunct="1">
        <a:spcBef>
          <a:spcPct val="0"/>
        </a:spcBef>
        <a:spcAft>
          <a:spcPct val="0"/>
        </a:spcAft>
        <a:defRPr sz="4400" b="1" kern="1200">
          <a:solidFill>
            <a:srgbClr val="376092"/>
          </a:solidFill>
          <a:latin typeface="+mj-lt"/>
          <a:ea typeface="ＭＳ Ｐゴシック" charset="0"/>
          <a:cs typeface="ＭＳ Ｐゴシック" charset="0"/>
        </a:defRPr>
      </a:lvl1pPr>
      <a:lvl2pPr algn="ctr" rtl="0" eaLnBrk="1" fontAlgn="base" hangingPunct="1">
        <a:spcBef>
          <a:spcPct val="0"/>
        </a:spcBef>
        <a:spcAft>
          <a:spcPct val="0"/>
        </a:spcAft>
        <a:defRPr sz="4400" b="1">
          <a:solidFill>
            <a:srgbClr val="376092"/>
          </a:solidFill>
          <a:latin typeface="Calibri" charset="0"/>
          <a:ea typeface="ＭＳ Ｐゴシック" charset="0"/>
          <a:cs typeface="ＭＳ Ｐゴシック" charset="0"/>
        </a:defRPr>
      </a:lvl2pPr>
      <a:lvl3pPr algn="ctr" rtl="0" eaLnBrk="1" fontAlgn="base" hangingPunct="1">
        <a:spcBef>
          <a:spcPct val="0"/>
        </a:spcBef>
        <a:spcAft>
          <a:spcPct val="0"/>
        </a:spcAft>
        <a:defRPr sz="4400" b="1">
          <a:solidFill>
            <a:srgbClr val="376092"/>
          </a:solidFill>
          <a:latin typeface="Calibri" charset="0"/>
          <a:ea typeface="ＭＳ Ｐゴシック" charset="0"/>
          <a:cs typeface="ＭＳ Ｐゴシック" charset="0"/>
        </a:defRPr>
      </a:lvl3pPr>
      <a:lvl4pPr algn="ctr" rtl="0" eaLnBrk="1" fontAlgn="base" hangingPunct="1">
        <a:spcBef>
          <a:spcPct val="0"/>
        </a:spcBef>
        <a:spcAft>
          <a:spcPct val="0"/>
        </a:spcAft>
        <a:defRPr sz="4400" b="1">
          <a:solidFill>
            <a:srgbClr val="376092"/>
          </a:solidFill>
          <a:latin typeface="Calibri" charset="0"/>
          <a:ea typeface="ＭＳ Ｐゴシック" charset="0"/>
          <a:cs typeface="ＭＳ Ｐゴシック" charset="0"/>
        </a:defRPr>
      </a:lvl4pPr>
      <a:lvl5pPr algn="ctr" rtl="0" eaLnBrk="1" fontAlgn="base" hangingPunct="1">
        <a:spcBef>
          <a:spcPct val="0"/>
        </a:spcBef>
        <a:spcAft>
          <a:spcPct val="0"/>
        </a:spcAft>
        <a:defRPr sz="4400" b="1">
          <a:solidFill>
            <a:srgbClr val="376092"/>
          </a:solidFill>
          <a:latin typeface="Calibri" charset="0"/>
          <a:ea typeface="ＭＳ Ｐゴシック" charset="0"/>
          <a:cs typeface="ＭＳ Ｐゴシック" charset="0"/>
        </a:defRPr>
      </a:lvl5pPr>
      <a:lvl6pPr marL="457200" algn="ctr" rtl="0" eaLnBrk="1" fontAlgn="base" hangingPunct="1">
        <a:spcBef>
          <a:spcPct val="0"/>
        </a:spcBef>
        <a:spcAft>
          <a:spcPct val="0"/>
        </a:spcAft>
        <a:defRPr sz="4400" b="1">
          <a:solidFill>
            <a:srgbClr val="376092"/>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b="1">
          <a:solidFill>
            <a:srgbClr val="376092"/>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b="1">
          <a:solidFill>
            <a:srgbClr val="376092"/>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b="1">
          <a:solidFill>
            <a:srgbClr val="376092"/>
          </a:solidFill>
          <a:latin typeface="Calibri" charset="0"/>
          <a:ea typeface="ＭＳ Ｐゴシック" charset="0"/>
          <a:cs typeface="ＭＳ Ｐゴシック" charset="0"/>
        </a:defRPr>
      </a:lvl9pPr>
    </p:titleStyle>
    <p:bodyStyle>
      <a:lvl1pPr algn="l" rtl="0" eaLnBrk="1" fontAlgn="base" hangingPunct="1">
        <a:spcBef>
          <a:spcPts val="1363"/>
        </a:spcBef>
        <a:spcAft>
          <a:spcPct val="0"/>
        </a:spcAft>
        <a:defRPr sz="3200" kern="1200">
          <a:solidFill>
            <a:srgbClr val="7F7F7F"/>
          </a:solidFill>
          <a:latin typeface="+mn-lt"/>
          <a:ea typeface="ＭＳ Ｐゴシック" charset="0"/>
          <a:cs typeface="ＭＳ Ｐゴシック" charset="0"/>
        </a:defRPr>
      </a:lvl1pPr>
      <a:lvl2pPr marL="971550" indent="-514350" algn="l" rtl="0" eaLnBrk="1" fontAlgn="base" hangingPunct="1">
        <a:spcBef>
          <a:spcPct val="20000"/>
        </a:spcBef>
        <a:spcAft>
          <a:spcPct val="0"/>
        </a:spcAft>
        <a:defRPr sz="2800" kern="1200">
          <a:solidFill>
            <a:srgbClr val="7F7F7F"/>
          </a:solidFill>
          <a:latin typeface="+mn-lt"/>
          <a:ea typeface="ＭＳ Ｐゴシック" charset="0"/>
          <a:cs typeface="+mn-cs"/>
        </a:defRPr>
      </a:lvl2pPr>
      <a:lvl3pPr marL="1371600" indent="-457200" algn="l" rtl="0" eaLnBrk="1" fontAlgn="base" hangingPunct="1">
        <a:spcBef>
          <a:spcPct val="20000"/>
        </a:spcBef>
        <a:spcAft>
          <a:spcPct val="0"/>
        </a:spcAft>
        <a:defRPr sz="2400" kern="1200">
          <a:solidFill>
            <a:srgbClr val="7F7F7F"/>
          </a:solidFill>
          <a:latin typeface="+mn-lt"/>
          <a:ea typeface="ＭＳ Ｐゴシック" charset="0"/>
          <a:cs typeface="+mn-cs"/>
        </a:defRPr>
      </a:lvl3pPr>
      <a:lvl4pPr marL="1828800" indent="-457200" algn="l" rtl="0" eaLnBrk="1" fontAlgn="base" hangingPunct="1">
        <a:spcBef>
          <a:spcPct val="20000"/>
        </a:spcBef>
        <a:spcAft>
          <a:spcPct val="0"/>
        </a:spcAft>
        <a:defRPr sz="2000" kern="1200">
          <a:solidFill>
            <a:srgbClr val="7F7F7F"/>
          </a:solidFill>
          <a:latin typeface="+mn-lt"/>
          <a:ea typeface="ＭＳ Ｐゴシック" charset="0"/>
          <a:cs typeface="+mn-cs"/>
        </a:defRPr>
      </a:lvl4pPr>
      <a:lvl5pPr marL="2286000" indent="-457200" algn="l" rtl="0" eaLnBrk="1" fontAlgn="base" hangingPunct="1">
        <a:spcBef>
          <a:spcPct val="20000"/>
        </a:spcBef>
        <a:spcAft>
          <a:spcPct val="0"/>
        </a:spcAft>
        <a:defRPr sz="2000" kern="1200">
          <a:solidFill>
            <a:srgbClr val="7F7F7F"/>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2050" name="Picture 6" descr="PD12_DRinClassrm_body.jpg"/>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701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457200" y="2027238"/>
            <a:ext cx="82296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mn-lt"/>
                <a:ea typeface="+mn-ea"/>
                <a:cs typeface="+mn-cs"/>
              </a:defRPr>
            </a:lvl1pPr>
          </a:lstStyle>
          <a:p>
            <a:pPr>
              <a:defRPr/>
            </a:pPr>
            <a:r>
              <a:rPr lang="en-US" dirty="0"/>
              <a:t>©2012 ASRT. All rights reserved.</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1" dirty="0" smtClean="0">
                <a:solidFill>
                  <a:schemeClr val="tx1">
                    <a:tint val="75000"/>
                  </a:schemeClr>
                </a:solidFill>
                <a:latin typeface="+mn-lt"/>
                <a:ea typeface="+mn-ea"/>
                <a:cs typeface="+mn-cs"/>
              </a:defRPr>
            </a:lvl1pPr>
          </a:lstStyle>
          <a:p>
            <a:pPr>
              <a:defRPr/>
            </a:pPr>
            <a:r>
              <a:rPr lang="en-US" dirty="0"/>
              <a:t>Radiologic Technology  </a:t>
            </a:r>
            <a:r>
              <a:rPr lang="en-US" i="0" dirty="0"/>
              <a:t>in the Classroom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dirty="0" smtClean="0">
                <a:solidFill>
                  <a:schemeClr val="tx1">
                    <a:tint val="75000"/>
                  </a:schemeClr>
                </a:solidFill>
                <a:latin typeface="+mn-lt"/>
                <a:ea typeface="+mn-ea"/>
                <a:cs typeface="+mn-cs"/>
              </a:defRPr>
            </a:lvl1pPr>
          </a:lstStyle>
          <a:p>
            <a:pPr>
              <a:defRPr/>
            </a:pPr>
            <a:r>
              <a:rPr lang="en-US" dirty="0"/>
              <a:t>Title of Directed Reading</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txStyles>
    <p:titleStyle>
      <a:lvl1pPr algn="ctr" rtl="0" fontAlgn="base">
        <a:spcBef>
          <a:spcPct val="0"/>
        </a:spcBef>
        <a:spcAft>
          <a:spcPct val="0"/>
        </a:spcAft>
        <a:defRPr sz="4400" kern="1200">
          <a:solidFill>
            <a:srgbClr val="376092"/>
          </a:solidFill>
          <a:latin typeface="+mj-lt"/>
          <a:ea typeface="ＭＳ Ｐゴシック" charset="0"/>
          <a:cs typeface="ＭＳ Ｐゴシック" charset="0"/>
        </a:defRPr>
      </a:lvl1pPr>
      <a:lvl2pPr algn="ctr" rtl="0" fontAlgn="base">
        <a:spcBef>
          <a:spcPct val="0"/>
        </a:spcBef>
        <a:spcAft>
          <a:spcPct val="0"/>
        </a:spcAft>
        <a:defRPr sz="4400">
          <a:solidFill>
            <a:srgbClr val="376092"/>
          </a:solidFill>
          <a:latin typeface="Calibri" charset="0"/>
          <a:ea typeface="ＭＳ Ｐゴシック" charset="0"/>
          <a:cs typeface="ＭＳ Ｐゴシック" charset="0"/>
        </a:defRPr>
      </a:lvl2pPr>
      <a:lvl3pPr algn="ctr" rtl="0" fontAlgn="base">
        <a:spcBef>
          <a:spcPct val="0"/>
        </a:spcBef>
        <a:spcAft>
          <a:spcPct val="0"/>
        </a:spcAft>
        <a:defRPr sz="4400">
          <a:solidFill>
            <a:srgbClr val="376092"/>
          </a:solidFill>
          <a:latin typeface="Calibri" charset="0"/>
          <a:ea typeface="ＭＳ Ｐゴシック" charset="0"/>
          <a:cs typeface="ＭＳ Ｐゴシック" charset="0"/>
        </a:defRPr>
      </a:lvl3pPr>
      <a:lvl4pPr algn="ctr" rtl="0" fontAlgn="base">
        <a:spcBef>
          <a:spcPct val="0"/>
        </a:spcBef>
        <a:spcAft>
          <a:spcPct val="0"/>
        </a:spcAft>
        <a:defRPr sz="4400">
          <a:solidFill>
            <a:srgbClr val="376092"/>
          </a:solidFill>
          <a:latin typeface="Calibri" charset="0"/>
          <a:ea typeface="ＭＳ Ｐゴシック" charset="0"/>
          <a:cs typeface="ＭＳ Ｐゴシック" charset="0"/>
        </a:defRPr>
      </a:lvl4pPr>
      <a:lvl5pPr algn="ctr" rtl="0" fontAlgn="base">
        <a:spcBef>
          <a:spcPct val="0"/>
        </a:spcBef>
        <a:spcAft>
          <a:spcPct val="0"/>
        </a:spcAft>
        <a:defRPr sz="4400">
          <a:solidFill>
            <a:srgbClr val="376092"/>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rgbClr val="376092"/>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rgbClr val="376092"/>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rgbClr val="376092"/>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rgbClr val="376092"/>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defRPr sz="3200" kern="1200">
          <a:solidFill>
            <a:srgbClr val="7F7F7F"/>
          </a:solidFill>
          <a:latin typeface="+mn-lt"/>
          <a:ea typeface="ＭＳ Ｐゴシック" charset="0"/>
          <a:cs typeface="ＭＳ Ｐゴシック" charset="0"/>
        </a:defRPr>
      </a:lvl1pPr>
      <a:lvl2pPr marL="971550" indent="-514350" algn="l" rtl="0" fontAlgn="base">
        <a:spcBef>
          <a:spcPct val="20000"/>
        </a:spcBef>
        <a:spcAft>
          <a:spcPct val="0"/>
        </a:spcAft>
        <a:defRPr sz="2800" kern="1200">
          <a:solidFill>
            <a:srgbClr val="7F7F7F"/>
          </a:solidFill>
          <a:latin typeface="+mn-lt"/>
          <a:ea typeface="ＭＳ Ｐゴシック" charset="0"/>
          <a:cs typeface="+mn-cs"/>
        </a:defRPr>
      </a:lvl2pPr>
      <a:lvl3pPr marL="1371600" indent="-457200" algn="l" rtl="0" fontAlgn="base">
        <a:spcBef>
          <a:spcPct val="20000"/>
        </a:spcBef>
        <a:spcAft>
          <a:spcPct val="0"/>
        </a:spcAft>
        <a:defRPr sz="2400" kern="1200">
          <a:solidFill>
            <a:srgbClr val="7F7F7F"/>
          </a:solidFill>
          <a:latin typeface="+mn-lt"/>
          <a:ea typeface="ＭＳ Ｐゴシック" charset="0"/>
          <a:cs typeface="+mn-cs"/>
        </a:defRPr>
      </a:lvl3pPr>
      <a:lvl4pPr marL="1828800" indent="-457200" algn="l" rtl="0" fontAlgn="base">
        <a:spcBef>
          <a:spcPct val="20000"/>
        </a:spcBef>
        <a:spcAft>
          <a:spcPct val="0"/>
        </a:spcAft>
        <a:defRPr sz="2000" kern="1200">
          <a:solidFill>
            <a:srgbClr val="7F7F7F"/>
          </a:solidFill>
          <a:latin typeface="+mn-lt"/>
          <a:ea typeface="ＭＳ Ｐゴシック" charset="0"/>
          <a:cs typeface="+mn-cs"/>
        </a:defRPr>
      </a:lvl4pPr>
      <a:lvl5pPr marL="2286000" indent="-457200" algn="l" rtl="0" fontAlgn="base">
        <a:spcBef>
          <a:spcPct val="20000"/>
        </a:spcBef>
        <a:spcAft>
          <a:spcPct val="0"/>
        </a:spcAft>
        <a:defRPr sz="2000" kern="1200">
          <a:solidFill>
            <a:srgbClr val="7F7F7F"/>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r>
              <a:rPr lang="en-US" sz="3600" b="0" dirty="0"/>
              <a:t/>
            </a:r>
            <a:br>
              <a:rPr lang="en-US" sz="3600" b="0" dirty="0"/>
            </a:br>
            <a:r>
              <a:rPr lang="en-US" sz="3600" b="0" dirty="0"/>
              <a:t> The Fractured Femur </a:t>
            </a:r>
            <a:endParaRPr lang="en-US" sz="3600" dirty="0">
              <a:ea typeface="+mj-ea"/>
              <a:cs typeface="+mj-cs"/>
            </a:endParaRPr>
          </a:p>
        </p:txBody>
      </p:sp>
      <p:sp>
        <p:nvSpPr>
          <p:cNvPr id="25602" name="Subtitle 2"/>
          <p:cNvSpPr>
            <a:spLocks noGrp="1"/>
          </p:cNvSpPr>
          <p:nvPr>
            <p:ph type="subTitle" idx="1"/>
          </p:nvPr>
        </p:nvSpPr>
        <p:spPr/>
        <p:txBody>
          <a:bodyPr/>
          <a:lstStyle/>
          <a:p>
            <a:pPr lvl="0"/>
            <a:r>
              <a:rPr lang="en-US" dirty="0"/>
              <a:t>Directed Readings </a:t>
            </a:r>
            <a:br>
              <a:rPr lang="en-US" dirty="0"/>
            </a:br>
            <a:r>
              <a:rPr lang="en-US" dirty="0"/>
              <a:t>In the Classroom</a:t>
            </a:r>
          </a:p>
          <a:p>
            <a:endParaRPr lang="en-US" dirty="0">
              <a:latin typeface="Calibri" charset="0"/>
            </a:endParaRPr>
          </a:p>
        </p:txBody>
      </p:sp>
      <p:pic>
        <p:nvPicPr>
          <p:cNvPr id="4" name="Picture 3" descr="RADT12_MarApr150x19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286000"/>
            <a:ext cx="2286000" cy="3001963"/>
          </a:xfrm>
          <a:prstGeom prst="rect">
            <a:avLst/>
          </a:prstGeom>
          <a:effectLst>
            <a:outerShdw blurRad="222250" dist="139700" dir="2700000" algn="tl" rotWithShape="0">
              <a:srgbClr val="000000">
                <a:alpha val="17000"/>
              </a:srgbClr>
            </a:outerShdw>
          </a:effectLst>
        </p:spPr>
      </p:pic>
      <p:sp>
        <p:nvSpPr>
          <p:cNvPr id="5" name="Rectangle 4"/>
          <p:cNvSpPr/>
          <p:nvPr/>
        </p:nvSpPr>
        <p:spPr>
          <a:xfrm>
            <a:off x="729043" y="3733800"/>
            <a:ext cx="5304914" cy="369332"/>
          </a:xfrm>
          <a:prstGeom prst="rect">
            <a:avLst/>
          </a:prstGeom>
        </p:spPr>
        <p:txBody>
          <a:bodyPr wrap="none">
            <a:spAutoFit/>
          </a:bodyPr>
          <a:lstStyle/>
          <a:p>
            <a:r>
              <a:rPr lang="en-US" dirty="0" smtClean="0">
                <a:solidFill>
                  <a:schemeClr val="tx1">
                    <a:lumMod val="65000"/>
                    <a:lumOff val="35000"/>
                  </a:schemeClr>
                </a:solidFill>
              </a:rPr>
              <a:t>January/ February 2013 </a:t>
            </a:r>
            <a:r>
              <a:rPr lang="en-US" dirty="0">
                <a:solidFill>
                  <a:schemeClr val="tx1">
                    <a:lumMod val="65000"/>
                    <a:lumOff val="35000"/>
                  </a:schemeClr>
                </a:solidFill>
              </a:rPr>
              <a:t>issue of </a:t>
            </a:r>
            <a:r>
              <a:rPr lang="en-US" i="1" dirty="0">
                <a:solidFill>
                  <a:schemeClr val="tx1">
                    <a:lumMod val="65000"/>
                    <a:lumOff val="35000"/>
                  </a:schemeClr>
                </a:solidFill>
              </a:rPr>
              <a:t>Radiologic </a:t>
            </a:r>
            <a:r>
              <a:rPr lang="en-US" i="1" dirty="0" smtClean="0">
                <a:solidFill>
                  <a:schemeClr val="tx1">
                    <a:lumMod val="65000"/>
                    <a:lumOff val="35000"/>
                  </a:schemeClr>
                </a:solidFill>
              </a:rPr>
              <a:t>Technology</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t>Statistics and Risks </a:t>
            </a:r>
            <a:endParaRPr lang="en-US" dirty="0">
              <a:latin typeface="Calibri" charset="0"/>
            </a:endParaRPr>
          </a:p>
        </p:txBody>
      </p:sp>
      <p:sp>
        <p:nvSpPr>
          <p:cNvPr id="26626" name="Content Placeholder 2"/>
          <p:cNvSpPr>
            <a:spLocks noGrp="1"/>
          </p:cNvSpPr>
          <p:nvPr>
            <p:ph idx="1"/>
          </p:nvPr>
        </p:nvSpPr>
        <p:spPr>
          <a:xfrm>
            <a:off x="457200" y="1676400"/>
            <a:ext cx="8229600" cy="4221162"/>
          </a:xfrm>
        </p:spPr>
        <p:txBody>
          <a:bodyPr/>
          <a:lstStyle/>
          <a:p>
            <a:pPr marL="457200" indent="-457200">
              <a:buFont typeface="Arial" pitchFamily="34" charset="0"/>
              <a:buChar char="•"/>
            </a:pPr>
            <a:r>
              <a:rPr lang="en-US" sz="2400" dirty="0"/>
              <a:t>Excessive consumption of alcohol or caffeine. </a:t>
            </a:r>
          </a:p>
          <a:p>
            <a:pPr marL="457200" indent="-457200">
              <a:buFont typeface="Arial" pitchFamily="34" charset="0"/>
              <a:buChar char="•"/>
            </a:pPr>
            <a:r>
              <a:rPr lang="en-US" sz="2400" dirty="0"/>
              <a:t>Physical inactivity. </a:t>
            </a:r>
          </a:p>
          <a:p>
            <a:pPr marL="457200" indent="-457200">
              <a:buFont typeface="Arial" pitchFamily="34" charset="0"/>
              <a:buChar char="•"/>
            </a:pPr>
            <a:r>
              <a:rPr lang="en-US" sz="2400" dirty="0"/>
              <a:t>Low body weight. </a:t>
            </a:r>
          </a:p>
          <a:p>
            <a:pPr marL="457200" indent="-457200">
              <a:buFont typeface="Arial" pitchFamily="34" charset="0"/>
              <a:buChar char="•"/>
            </a:pPr>
            <a:r>
              <a:rPr lang="en-US" sz="2400" dirty="0"/>
              <a:t>Tall stature. </a:t>
            </a:r>
            <a:endParaRPr lang="en-US" sz="2400" dirty="0" smtClean="0"/>
          </a:p>
          <a:p>
            <a:pPr marL="342900" indent="-342900">
              <a:buFont typeface="Arial" pitchFamily="34" charset="0"/>
              <a:buChar char="•"/>
            </a:pPr>
            <a:r>
              <a:rPr lang="en-US" sz="2400" dirty="0"/>
              <a:t> </a:t>
            </a:r>
            <a:r>
              <a:rPr lang="en-US" sz="2400" dirty="0" smtClean="0"/>
              <a:t> Medications </a:t>
            </a:r>
            <a:r>
              <a:rPr lang="en-US" sz="2400" dirty="0"/>
              <a:t>that affect bone mineral density, such </a:t>
            </a:r>
            <a:r>
              <a:rPr lang="en-US" sz="2400" dirty="0" smtClean="0"/>
              <a:t>as </a:t>
            </a:r>
            <a:r>
              <a:rPr lang="en-US" sz="2400" dirty="0" err="1" smtClean="0"/>
              <a:t>psychotropics</a:t>
            </a:r>
            <a:r>
              <a:rPr lang="en-US" sz="2400" dirty="0" smtClean="0"/>
              <a:t> </a:t>
            </a:r>
            <a:r>
              <a:rPr lang="en-US" sz="2400" dirty="0"/>
              <a:t>and long-term use of bisphosphonates</a:t>
            </a:r>
            <a:r>
              <a:rPr lang="en-US" sz="2400" dirty="0" smtClean="0"/>
              <a:t>.</a:t>
            </a:r>
            <a:r>
              <a:rPr lang="en-US" sz="2400" b="1" dirty="0" smtClean="0"/>
              <a:t> </a:t>
            </a:r>
            <a:endParaRPr lang="en-US" sz="2400" dirty="0"/>
          </a:p>
          <a:p>
            <a:r>
              <a:rPr lang="en-US" sz="2400" dirty="0"/>
              <a:t>Similar to the pediatric population, femur fracture in the elderly can be a sign of abuse, and any suspicion of abuse should be reported to the proper authorities.</a:t>
            </a:r>
            <a:endParaRPr lang="en-US" sz="2400" dirty="0">
              <a:latin typeface="Calibri" charset="0"/>
            </a:endParaRPr>
          </a:p>
        </p:txBody>
      </p:sp>
    </p:spTree>
    <p:extLst>
      <p:ext uri="{BB962C8B-B14F-4D97-AF65-F5344CB8AC3E}">
        <p14:creationId xmlns:p14="http://schemas.microsoft.com/office/powerpoint/2010/main" val="927469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t>Statistics and Risks </a:t>
            </a:r>
            <a:endParaRPr lang="en-US" dirty="0">
              <a:latin typeface="Calibri" charset="0"/>
            </a:endParaRPr>
          </a:p>
        </p:txBody>
      </p:sp>
      <p:sp>
        <p:nvSpPr>
          <p:cNvPr id="26626" name="Content Placeholder 2"/>
          <p:cNvSpPr>
            <a:spLocks noGrp="1"/>
          </p:cNvSpPr>
          <p:nvPr>
            <p:ph idx="1"/>
          </p:nvPr>
        </p:nvSpPr>
        <p:spPr>
          <a:xfrm>
            <a:off x="457200" y="1676400"/>
            <a:ext cx="8229600" cy="4221162"/>
          </a:xfrm>
        </p:spPr>
        <p:txBody>
          <a:bodyPr/>
          <a:lstStyle/>
          <a:p>
            <a:r>
              <a:rPr lang="en-US" sz="2800" dirty="0"/>
              <a:t>More than 250 000 </a:t>
            </a:r>
            <a:r>
              <a:rPr lang="en-US" sz="2800" dirty="0" err="1"/>
              <a:t>subcapital</a:t>
            </a:r>
            <a:r>
              <a:rPr lang="en-US" sz="2800" dirty="0"/>
              <a:t> hip fractures below the femoral head are reported annually in the United States, costing an estimated $15 billion per </a:t>
            </a:r>
            <a:r>
              <a:rPr lang="en-US" sz="2800" dirty="0" smtClean="0"/>
              <a:t>year.</a:t>
            </a:r>
            <a:r>
              <a:rPr lang="en-US" sz="2800" b="1" dirty="0" smtClean="0"/>
              <a:t> </a:t>
            </a:r>
            <a:r>
              <a:rPr lang="en-US" sz="2800" dirty="0"/>
              <a:t>By 80 years of age, an estimated 20% of white women and 10% of white men will suffer a hip fracture, most of which are secondary to </a:t>
            </a:r>
            <a:r>
              <a:rPr lang="en-US" sz="2800" dirty="0" smtClean="0"/>
              <a:t>osteoporosis.</a:t>
            </a:r>
            <a:r>
              <a:rPr lang="en-US" sz="2800" b="1" dirty="0" smtClean="0"/>
              <a:t> </a:t>
            </a:r>
            <a:r>
              <a:rPr lang="en-US" sz="2800" dirty="0"/>
              <a:t>The number of individuals older than 65 years is estimated to rise from approximately 35 million in 2000 to nearly 71 million by 2030, and with the aging population it is estimated that the incidence of femur and hip fractures in the elderly will increase from 12.4% in 2000 to 19.6% by </a:t>
            </a:r>
            <a:r>
              <a:rPr lang="en-US" sz="2800" dirty="0" smtClean="0"/>
              <a:t>2030.</a:t>
            </a:r>
            <a:r>
              <a:rPr lang="en-US" sz="2800" b="1" dirty="0" smtClean="0"/>
              <a:t> </a:t>
            </a:r>
            <a:endParaRPr lang="en-US" sz="2600" dirty="0">
              <a:latin typeface="Calibri" charset="0"/>
            </a:endParaRPr>
          </a:p>
        </p:txBody>
      </p:sp>
    </p:spTree>
    <p:extLst>
      <p:ext uri="{BB962C8B-B14F-4D97-AF65-F5344CB8AC3E}">
        <p14:creationId xmlns:p14="http://schemas.microsoft.com/office/powerpoint/2010/main" val="87742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t>Anatomy </a:t>
            </a:r>
            <a:r>
              <a:rPr lang="en-US" dirty="0" smtClean="0"/>
              <a:t>- Skeletal </a:t>
            </a:r>
            <a:endParaRPr lang="en-US" dirty="0">
              <a:latin typeface="Calibri" charset="0"/>
            </a:endParaRPr>
          </a:p>
        </p:txBody>
      </p:sp>
      <p:sp>
        <p:nvSpPr>
          <p:cNvPr id="26626" name="Content Placeholder 2"/>
          <p:cNvSpPr>
            <a:spLocks noGrp="1"/>
          </p:cNvSpPr>
          <p:nvPr>
            <p:ph idx="1"/>
          </p:nvPr>
        </p:nvSpPr>
        <p:spPr>
          <a:xfrm>
            <a:off x="457200" y="1676400"/>
            <a:ext cx="8229600" cy="4221162"/>
          </a:xfrm>
        </p:spPr>
        <p:txBody>
          <a:bodyPr/>
          <a:lstStyle/>
          <a:p>
            <a:r>
              <a:rPr lang="en-US" sz="2400" dirty="0" smtClean="0"/>
              <a:t>The </a:t>
            </a:r>
            <a:r>
              <a:rPr lang="en-US" sz="2400" dirty="0"/>
              <a:t>femur is the upper bone of the </a:t>
            </a:r>
            <a:r>
              <a:rPr lang="en-US" sz="2400" dirty="0" smtClean="0"/>
              <a:t>leg. </a:t>
            </a:r>
            <a:r>
              <a:rPr lang="en-US" sz="2400" dirty="0"/>
              <a:t>Its function is to allow for walking by connecting the hip to the knee. The femoral head is a ball that fits into the socket joint of the hip at the acetabulum. This ball-and-socket system is held in place by ligaments, or </a:t>
            </a:r>
            <a:r>
              <a:rPr lang="en-US" sz="2400" dirty="0" err="1"/>
              <a:t>ligamentum</a:t>
            </a:r>
            <a:r>
              <a:rPr lang="en-US" sz="2400" dirty="0"/>
              <a:t> </a:t>
            </a:r>
            <a:r>
              <a:rPr lang="en-US" sz="2400" dirty="0" err="1"/>
              <a:t>teres</a:t>
            </a:r>
            <a:r>
              <a:rPr lang="en-US" sz="2400" dirty="0"/>
              <a:t> </a:t>
            </a:r>
            <a:r>
              <a:rPr lang="en-US" sz="2400" dirty="0" err="1"/>
              <a:t>femoris</a:t>
            </a:r>
            <a:r>
              <a:rPr lang="en-US" sz="2400" dirty="0"/>
              <a:t>. The femoral neck connects to the shaft of the femur at an angle to allow for ambulation</a:t>
            </a:r>
            <a:r>
              <a:rPr lang="en-US" sz="2400" dirty="0" smtClean="0"/>
              <a:t>.</a:t>
            </a:r>
            <a:r>
              <a:rPr lang="en-US" sz="2400" dirty="0"/>
              <a:t> The femur is almost completely </a:t>
            </a:r>
            <a:r>
              <a:rPr lang="en-US" sz="2400" dirty="0" smtClean="0"/>
              <a:t>cylindrical. </a:t>
            </a:r>
            <a:r>
              <a:rPr lang="en-US" sz="2400" dirty="0"/>
              <a:t>Like other long bones, the femur consists of a body and 2 extremities (upper and lower). The upper (proximal) extremity is made up of the femoral head, neck, and greater and lesser trochanters. The lower (distal) extremity is cuboid and consists of 2 oblong projections called the lateral condyle and the medial condyle. The condyles are separated by the recessed patellar surface that connects with the bones of the knee.</a:t>
            </a:r>
            <a:endParaRPr lang="en-US" sz="2400" dirty="0">
              <a:latin typeface="Calibri" charset="0"/>
            </a:endParaRPr>
          </a:p>
          <a:p>
            <a:endParaRPr lang="en-US" sz="2600" dirty="0">
              <a:latin typeface="Calibri" charset="0"/>
            </a:endParaRPr>
          </a:p>
        </p:txBody>
      </p:sp>
    </p:spTree>
    <p:extLst>
      <p:ext uri="{BB962C8B-B14F-4D97-AF65-F5344CB8AC3E}">
        <p14:creationId xmlns:p14="http://schemas.microsoft.com/office/powerpoint/2010/main" val="906036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t>Anatomy </a:t>
            </a:r>
            <a:r>
              <a:rPr lang="en-US" dirty="0" smtClean="0"/>
              <a:t>- Skeletal </a:t>
            </a:r>
            <a:endParaRPr lang="en-US" dirty="0">
              <a:latin typeface="Calibri" charset="0"/>
            </a:endParaRPr>
          </a:p>
        </p:txBody>
      </p:sp>
      <p:sp>
        <p:nvSpPr>
          <p:cNvPr id="26626" name="Content Placeholder 2"/>
          <p:cNvSpPr>
            <a:spLocks noGrp="1"/>
          </p:cNvSpPr>
          <p:nvPr>
            <p:ph idx="1"/>
          </p:nvPr>
        </p:nvSpPr>
        <p:spPr>
          <a:xfrm>
            <a:off x="228600" y="1676400"/>
            <a:ext cx="8458200" cy="4221162"/>
          </a:xfrm>
        </p:spPr>
        <p:txBody>
          <a:bodyPr/>
          <a:lstStyle/>
          <a:p>
            <a:r>
              <a:rPr lang="en-US" sz="2400" dirty="0" smtClean="0"/>
              <a:t>The </a:t>
            </a:r>
            <a:r>
              <a:rPr lang="en-US" sz="2400" dirty="0"/>
              <a:t>femoral head fits into the hip socket and is round. It is directed upward, </a:t>
            </a:r>
            <a:r>
              <a:rPr lang="en-US" sz="2400" dirty="0" err="1"/>
              <a:t>medialward</a:t>
            </a:r>
            <a:r>
              <a:rPr lang="en-US" sz="2400" dirty="0"/>
              <a:t>, and slightly forward. There is a depression on the femoral head, called the fovea </a:t>
            </a:r>
            <a:r>
              <a:rPr lang="en-US" sz="2400" dirty="0" err="1"/>
              <a:t>capitis</a:t>
            </a:r>
            <a:r>
              <a:rPr lang="en-US" sz="2400" dirty="0"/>
              <a:t> </a:t>
            </a:r>
            <a:r>
              <a:rPr lang="en-US" sz="2400" dirty="0" err="1"/>
              <a:t>femoris</a:t>
            </a:r>
            <a:r>
              <a:rPr lang="en-US" sz="2400" dirty="0"/>
              <a:t>, where the head attaches to the </a:t>
            </a:r>
            <a:r>
              <a:rPr lang="en-US" sz="2400" dirty="0" err="1"/>
              <a:t>ligamentum</a:t>
            </a:r>
            <a:r>
              <a:rPr lang="en-US" sz="2400" dirty="0"/>
              <a:t> </a:t>
            </a:r>
            <a:r>
              <a:rPr lang="en-US" sz="2400" dirty="0" err="1" smtClean="0"/>
              <a:t>teres</a:t>
            </a:r>
            <a:r>
              <a:rPr lang="en-US" sz="2400" dirty="0" smtClean="0"/>
              <a:t>.</a:t>
            </a:r>
            <a:r>
              <a:rPr lang="en-US" sz="2400" b="1" dirty="0" smtClean="0"/>
              <a:t> </a:t>
            </a:r>
            <a:r>
              <a:rPr lang="en-US" sz="2400" dirty="0"/>
              <a:t>The weight of the human trunk rests on the 2 femoral heads. The femoral neck connects the femoral head to the femoral body. The neck is a flattened pyramidal process of bone that forms an angle opening </a:t>
            </a:r>
            <a:r>
              <a:rPr lang="en-US" sz="2400" dirty="0" err="1"/>
              <a:t>medialward</a:t>
            </a:r>
            <a:r>
              <a:rPr lang="en-US" sz="2400" dirty="0"/>
              <a:t>. This angle is widest in infancy and becomes narrower as an individual ages. In adults, the femoral neck forms a 125° angle with the body.</a:t>
            </a:r>
            <a:r>
              <a:rPr lang="en-US" sz="2400" b="1" dirty="0"/>
              <a:t> </a:t>
            </a:r>
            <a:r>
              <a:rPr lang="en-US" sz="2400" dirty="0"/>
              <a:t>The structure of the femoral head and neck allows transmission of body weight, as well as the load-bearing and torsion associated with walking.</a:t>
            </a:r>
            <a:endParaRPr lang="en-US" sz="2400" dirty="0">
              <a:latin typeface="Calibri" charset="0"/>
            </a:endParaRPr>
          </a:p>
          <a:p>
            <a:endParaRPr lang="en-US" sz="2600" dirty="0">
              <a:latin typeface="Calibri" charset="0"/>
            </a:endParaRPr>
          </a:p>
        </p:txBody>
      </p:sp>
    </p:spTree>
    <p:extLst>
      <p:ext uri="{BB962C8B-B14F-4D97-AF65-F5344CB8AC3E}">
        <p14:creationId xmlns:p14="http://schemas.microsoft.com/office/powerpoint/2010/main" val="3484446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400" dirty="0"/>
              <a:t>Figure 1. </a:t>
            </a:r>
            <a:r>
              <a:rPr lang="en-US" sz="2400" b="0" i="1" dirty="0"/>
              <a:t>Illustration of the anterior (A) and posterior (B) femur. </a:t>
            </a:r>
            <a:endParaRPr lang="en-US" sz="2400" dirty="0">
              <a:latin typeface="Calibri" charset="0"/>
            </a:endParaRPr>
          </a:p>
        </p:txBody>
      </p:sp>
      <p:sp>
        <p:nvSpPr>
          <p:cNvPr id="26626" name="Content Placeholder 2"/>
          <p:cNvSpPr>
            <a:spLocks noGrp="1"/>
          </p:cNvSpPr>
          <p:nvPr>
            <p:ph idx="1"/>
          </p:nvPr>
        </p:nvSpPr>
        <p:spPr>
          <a:xfrm>
            <a:off x="381000" y="1676400"/>
            <a:ext cx="8305800" cy="4221162"/>
          </a:xfrm>
        </p:spPr>
        <p:txBody>
          <a:bodyPr/>
          <a:lstStyle/>
          <a:p>
            <a:r>
              <a:rPr lang="en-US" sz="2800" b="1" dirty="0"/>
              <a:t>A </a:t>
            </a:r>
            <a:endParaRPr lang="en-US" sz="2600" dirty="0">
              <a:latin typeface="Calibri"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90600" y="1828800"/>
            <a:ext cx="3048000" cy="399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39154" y="1809750"/>
            <a:ext cx="3171421" cy="391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1" y="1629123"/>
            <a:ext cx="83820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639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52400" y="685800"/>
            <a:ext cx="8915400" cy="1143000"/>
          </a:xfrm>
        </p:spPr>
        <p:txBody>
          <a:bodyPr/>
          <a:lstStyle/>
          <a:p>
            <a:r>
              <a:rPr lang="en-US" sz="3200" dirty="0"/>
              <a:t>Types of Fractures </a:t>
            </a:r>
            <a:endParaRPr lang="en-US" sz="3200" dirty="0">
              <a:latin typeface="Calibri" charset="0"/>
            </a:endParaRPr>
          </a:p>
        </p:txBody>
      </p:sp>
      <p:sp>
        <p:nvSpPr>
          <p:cNvPr id="26626" name="Content Placeholder 2"/>
          <p:cNvSpPr>
            <a:spLocks noGrp="1"/>
          </p:cNvSpPr>
          <p:nvPr>
            <p:ph idx="1"/>
          </p:nvPr>
        </p:nvSpPr>
        <p:spPr>
          <a:xfrm>
            <a:off x="381000" y="1600200"/>
            <a:ext cx="8610600" cy="4221162"/>
          </a:xfrm>
        </p:spPr>
        <p:txBody>
          <a:bodyPr/>
          <a:lstStyle/>
          <a:p>
            <a:pPr>
              <a:spcBef>
                <a:spcPts val="1200"/>
              </a:spcBef>
            </a:pPr>
            <a:r>
              <a:rPr lang="en-US" sz="2400" dirty="0" smtClean="0"/>
              <a:t>A </a:t>
            </a:r>
            <a:r>
              <a:rPr lang="en-US" sz="2400" dirty="0"/>
              <a:t>stress fracture is an overuse injury that results when the muscle becomes too fatigued to absorb shock and transfers the overload of stress to the underlying </a:t>
            </a:r>
            <a:r>
              <a:rPr lang="en-US" sz="2400" dirty="0" smtClean="0"/>
              <a:t>bone, and may </a:t>
            </a:r>
            <a:r>
              <a:rPr lang="en-US" sz="2400" dirty="0"/>
              <a:t>not be evident on initial </a:t>
            </a:r>
            <a:r>
              <a:rPr lang="en-US" sz="2400" dirty="0" smtClean="0"/>
              <a:t>radiographs. On radiographs, it often </a:t>
            </a:r>
            <a:r>
              <a:rPr lang="en-US" sz="2400" dirty="0"/>
              <a:t>appears as a sclerotic band across the bone, although a defined fracture line is invisible. In such cases, radionuclide bone scanning is possibly the best imaging modality; stress fractures appear as areas of increased uptake before any changes are visible on radiographs. Similarly, pathologic fractures occur spontaneously </a:t>
            </a:r>
            <a:r>
              <a:rPr lang="en-US" sz="2400" dirty="0" smtClean="0"/>
              <a:t>in </a:t>
            </a:r>
            <a:r>
              <a:rPr lang="en-US" sz="2400" dirty="0"/>
              <a:t>abnormal bone, particularly in the presence of bone tumors. Often, a bone lesion is obvious; </a:t>
            </a:r>
            <a:r>
              <a:rPr lang="en-US" sz="2400" dirty="0" smtClean="0"/>
              <a:t>sometimes </a:t>
            </a:r>
            <a:r>
              <a:rPr lang="en-US" sz="2400" dirty="0"/>
              <a:t>the borders of the lesion can be poorly defined, and diagnosis requires recognizing the irregularity of the margins of the fracture. Imaging other parts of the skeleton may help to confirm or rule out suspicion of bone metastases.</a:t>
            </a:r>
            <a:endParaRPr lang="en-US" sz="2400" dirty="0">
              <a:latin typeface="Calibri" charset="0"/>
            </a:endParaRPr>
          </a:p>
          <a:p>
            <a:pPr>
              <a:spcBef>
                <a:spcPts val="1200"/>
              </a:spcBef>
            </a:pPr>
            <a:endParaRPr lang="en-US" sz="2500" dirty="0">
              <a:latin typeface="Calibri" charset="0"/>
            </a:endParaRPr>
          </a:p>
        </p:txBody>
      </p:sp>
    </p:spTree>
    <p:extLst>
      <p:ext uri="{BB962C8B-B14F-4D97-AF65-F5344CB8AC3E}">
        <p14:creationId xmlns:p14="http://schemas.microsoft.com/office/powerpoint/2010/main" val="3476372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pPr>
              <a:spcBef>
                <a:spcPts val="1200"/>
              </a:spcBef>
            </a:pPr>
            <a:r>
              <a:rPr lang="en-US" sz="2400" dirty="0"/>
              <a:t>F</a:t>
            </a:r>
            <a:r>
              <a:rPr lang="en-US" sz="2400" dirty="0" smtClean="0"/>
              <a:t>atigue </a:t>
            </a:r>
            <a:r>
              <a:rPr lang="en-US" sz="2400" dirty="0"/>
              <a:t>fractures result from abnormal stress being placed on normal </a:t>
            </a:r>
            <a:r>
              <a:rPr lang="en-US" sz="2400" dirty="0" smtClean="0"/>
              <a:t>bone.</a:t>
            </a:r>
            <a:r>
              <a:rPr lang="en-US" sz="2400" b="1" dirty="0"/>
              <a:t> </a:t>
            </a:r>
            <a:r>
              <a:rPr lang="en-US" sz="2400" dirty="0" smtClean="0"/>
              <a:t>Compression </a:t>
            </a:r>
            <a:r>
              <a:rPr lang="en-US" sz="2400" dirty="0"/>
              <a:t>fractures occur when bone collapses either because of excessive pressure or illness. These types of fractures occur most commonly in the vertebrae, sacrum, pubic rami, and femoral neck. Salter-Harris fractures are those that occur to the growth plates, almost always due to force. </a:t>
            </a:r>
            <a:r>
              <a:rPr lang="en-US" sz="2400" dirty="0" err="1"/>
              <a:t>Nonaccidental</a:t>
            </a:r>
            <a:r>
              <a:rPr lang="en-US" sz="2400" dirty="0"/>
              <a:t> fractures are linked with abuse, particularly in children but also in the elderly. Radiologic technologists, </a:t>
            </a:r>
            <a:r>
              <a:rPr lang="en-US" sz="2400" dirty="0" smtClean="0"/>
              <a:t>and </a:t>
            </a:r>
            <a:r>
              <a:rPr lang="en-US" sz="2400" dirty="0"/>
              <a:t>interpreting physicians should be aware of potential abuse, which is often indicated by multiple fractures, particularly fractures that appear to have taken place at different times. Other factors pointing to </a:t>
            </a:r>
            <a:r>
              <a:rPr lang="en-US" sz="2400" dirty="0" err="1"/>
              <a:t>nonaccidental</a:t>
            </a:r>
            <a:r>
              <a:rPr lang="en-US" sz="2400" dirty="0"/>
              <a:t> injury include epiphyseal and </a:t>
            </a:r>
            <a:r>
              <a:rPr lang="en-US" sz="2400" dirty="0" err="1"/>
              <a:t>metaphyseal</a:t>
            </a:r>
            <a:r>
              <a:rPr lang="en-US" sz="2400" dirty="0"/>
              <a:t> fractures, which often appear on radiographs as small chips from the long bones (corner fractures) that likely result from twisting or pulling the limbs. </a:t>
            </a:r>
            <a:endParaRPr lang="en-US" sz="2400" dirty="0">
              <a:latin typeface="Calibri" charset="0"/>
            </a:endParaRPr>
          </a:p>
          <a:p>
            <a:pPr>
              <a:spcBef>
                <a:spcPts val="1200"/>
              </a:spcBef>
            </a:pPr>
            <a:endParaRPr lang="en-US" sz="2400" dirty="0">
              <a:latin typeface="Calibri" charset="0"/>
            </a:endParaRPr>
          </a:p>
        </p:txBody>
      </p:sp>
      <p:sp>
        <p:nvSpPr>
          <p:cNvPr id="2" name="Title 1"/>
          <p:cNvSpPr>
            <a:spLocks noGrp="1"/>
          </p:cNvSpPr>
          <p:nvPr>
            <p:ph type="title"/>
          </p:nvPr>
        </p:nvSpPr>
        <p:spPr/>
        <p:txBody>
          <a:bodyPr/>
          <a:lstStyle/>
          <a:p>
            <a:r>
              <a:rPr lang="en-US" sz="3200" dirty="0"/>
              <a:t>Types of Fractures </a:t>
            </a:r>
          </a:p>
        </p:txBody>
      </p:sp>
    </p:spTree>
    <p:extLst>
      <p:ext uri="{BB962C8B-B14F-4D97-AF65-F5344CB8AC3E}">
        <p14:creationId xmlns:p14="http://schemas.microsoft.com/office/powerpoint/2010/main" val="397420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Clinicians have created several systems to classify fractures of the femur, femoral head, femoral neck, and growth plates. Fractures can be located on the proximal, middle, or distal third of the femoral shaft</a:t>
            </a:r>
            <a:r>
              <a:rPr lang="en-US" sz="2400" dirty="0" smtClean="0"/>
              <a:t>,</a:t>
            </a:r>
            <a:r>
              <a:rPr lang="en-US" sz="2400" b="1" dirty="0" smtClean="0"/>
              <a:t> </a:t>
            </a:r>
            <a:r>
              <a:rPr lang="en-US" sz="2400" dirty="0"/>
              <a:t>and they can be characterized in several ways, according to: </a:t>
            </a:r>
          </a:p>
          <a:p>
            <a:pPr marL="457200" indent="-457200">
              <a:buFont typeface="Arial" pitchFamily="34" charset="0"/>
              <a:buChar char="•"/>
            </a:pPr>
            <a:r>
              <a:rPr lang="en-US" sz="2400" dirty="0" smtClean="0"/>
              <a:t>The </a:t>
            </a:r>
            <a:r>
              <a:rPr lang="en-US" sz="2400" dirty="0"/>
              <a:t>direction of the fracture line. </a:t>
            </a:r>
          </a:p>
          <a:p>
            <a:pPr marL="457200" indent="-457200">
              <a:buFont typeface="Arial" pitchFamily="34" charset="0"/>
              <a:buChar char="•"/>
            </a:pPr>
            <a:r>
              <a:rPr lang="en-US" sz="2400" dirty="0" smtClean="0"/>
              <a:t>The </a:t>
            </a:r>
            <a:r>
              <a:rPr lang="en-US" sz="2400" dirty="0"/>
              <a:t>relationship of the bone fragments involved. </a:t>
            </a:r>
          </a:p>
          <a:p>
            <a:pPr marL="457200" indent="-457200">
              <a:buFont typeface="Arial" pitchFamily="34" charset="0"/>
              <a:buChar char="•"/>
            </a:pPr>
            <a:r>
              <a:rPr lang="en-US" sz="2400" dirty="0" smtClean="0"/>
              <a:t>The </a:t>
            </a:r>
            <a:r>
              <a:rPr lang="en-US" sz="2400" dirty="0"/>
              <a:t>number of fragments involved. </a:t>
            </a:r>
          </a:p>
          <a:p>
            <a:pPr marL="457200" indent="-457200">
              <a:buFont typeface="Arial" pitchFamily="34" charset="0"/>
              <a:buChar char="•"/>
            </a:pPr>
            <a:r>
              <a:rPr lang="en-US" sz="2400" dirty="0" smtClean="0"/>
              <a:t>Any </a:t>
            </a:r>
            <a:r>
              <a:rPr lang="en-US" sz="2400" dirty="0"/>
              <a:t>exposure to the outside air.</a:t>
            </a:r>
            <a:endParaRPr lang="en-US" sz="2400" dirty="0">
              <a:latin typeface="Calibri" charset="0"/>
            </a:endParaRPr>
          </a:p>
        </p:txBody>
      </p:sp>
      <p:sp>
        <p:nvSpPr>
          <p:cNvPr id="2" name="Title 1"/>
          <p:cNvSpPr>
            <a:spLocks noGrp="1"/>
          </p:cNvSpPr>
          <p:nvPr>
            <p:ph type="title"/>
          </p:nvPr>
        </p:nvSpPr>
        <p:spPr/>
        <p:txBody>
          <a:bodyPr/>
          <a:lstStyle/>
          <a:p>
            <a:r>
              <a:rPr lang="en-US" sz="3200" dirty="0"/>
              <a:t>Classifying Fractures </a:t>
            </a:r>
          </a:p>
        </p:txBody>
      </p:sp>
    </p:spTree>
    <p:extLst>
      <p:ext uri="{BB962C8B-B14F-4D97-AF65-F5344CB8AC3E}">
        <p14:creationId xmlns:p14="http://schemas.microsoft.com/office/powerpoint/2010/main" val="169290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pPr>
              <a:spcBef>
                <a:spcPts val="1200"/>
              </a:spcBef>
            </a:pPr>
            <a:r>
              <a:rPr lang="en-US" sz="2400" dirty="0" smtClean="0"/>
              <a:t>The direction of the fracture line often depends on the type of force causing the trauma. Transverse fractures are horizontal breaks across the femoral shaft and are caused by a force exerted perpendicular to the shaft. Force applied in the same direction as the long axis of the bone produces diagonal or oblique fractures across the shaft. Longitudinal fractures also occur along the long axis of the bone. Finally, spiral fractures encircle the femoral shaft and are produced by a torque injury.</a:t>
            </a:r>
            <a:endParaRPr lang="en-US" sz="2400" dirty="0">
              <a:latin typeface="Calibri" charset="0"/>
            </a:endParaRPr>
          </a:p>
        </p:txBody>
      </p:sp>
      <p:sp>
        <p:nvSpPr>
          <p:cNvPr id="2" name="Title 1"/>
          <p:cNvSpPr>
            <a:spLocks noGrp="1"/>
          </p:cNvSpPr>
          <p:nvPr>
            <p:ph type="title"/>
          </p:nvPr>
        </p:nvSpPr>
        <p:spPr/>
        <p:txBody>
          <a:bodyPr/>
          <a:lstStyle/>
          <a:p>
            <a:r>
              <a:rPr lang="en-US" sz="3200" dirty="0"/>
              <a:t>Classifying Fractures </a:t>
            </a:r>
          </a:p>
        </p:txBody>
      </p:sp>
    </p:spTree>
    <p:extLst>
      <p:ext uri="{BB962C8B-B14F-4D97-AF65-F5344CB8AC3E}">
        <p14:creationId xmlns:p14="http://schemas.microsoft.com/office/powerpoint/2010/main" val="4217424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smtClean="0"/>
              <a:t>The </a:t>
            </a:r>
            <a:r>
              <a:rPr lang="en-US" sz="2400" dirty="0"/>
              <a:t>fracture can display 1 or a combination of the variations in position: </a:t>
            </a:r>
          </a:p>
          <a:p>
            <a:pPr marL="342900" indent="-342900">
              <a:buFont typeface="Arial" pitchFamily="34" charset="0"/>
              <a:buChar char="•"/>
            </a:pPr>
            <a:r>
              <a:rPr lang="en-US" sz="2400" dirty="0" smtClean="0"/>
              <a:t>Displacement </a:t>
            </a:r>
            <a:r>
              <a:rPr lang="en-US" sz="2400" dirty="0"/>
              <a:t>– misalignment of the fragments; represents the distance the distal fracture fragment is offset from the proximal fracture fragment. </a:t>
            </a:r>
          </a:p>
          <a:p>
            <a:pPr marL="342900" indent="-342900">
              <a:buFont typeface="Arial" pitchFamily="34" charset="0"/>
              <a:buChar char="•"/>
            </a:pPr>
            <a:r>
              <a:rPr lang="en-US" sz="2400" dirty="0" smtClean="0"/>
              <a:t>Angulation </a:t>
            </a:r>
            <a:r>
              <a:rPr lang="en-US" sz="2400" dirty="0"/>
              <a:t>– the amount of deviation from the normal angle </a:t>
            </a:r>
            <a:r>
              <a:rPr lang="en-US" sz="2400" dirty="0" smtClean="0"/>
              <a:t>of the </a:t>
            </a:r>
            <a:r>
              <a:rPr lang="en-US" sz="2400" dirty="0"/>
              <a:t>distal and proximal fragments. </a:t>
            </a:r>
            <a:endParaRPr lang="en-US" sz="2400" dirty="0" smtClean="0"/>
          </a:p>
          <a:p>
            <a:pPr marL="342900" indent="-342900">
              <a:buFont typeface="Arial" pitchFamily="34" charset="0"/>
              <a:buChar char="•"/>
            </a:pPr>
            <a:r>
              <a:rPr lang="en-US" sz="2400" dirty="0" smtClean="0"/>
              <a:t>Shortening </a:t>
            </a:r>
            <a:r>
              <a:rPr lang="en-US" sz="2400" dirty="0"/>
              <a:t>– the amount of overlap in the ends of the fracture </a:t>
            </a:r>
            <a:r>
              <a:rPr lang="en-US" sz="2400" dirty="0" smtClean="0"/>
              <a:t>  fragments</a:t>
            </a:r>
            <a:r>
              <a:rPr lang="en-US" sz="2400" dirty="0"/>
              <a:t>. </a:t>
            </a:r>
          </a:p>
          <a:p>
            <a:pPr marL="342900" indent="-342900">
              <a:buFont typeface="Arial" pitchFamily="34" charset="0"/>
              <a:buChar char="•"/>
            </a:pPr>
            <a:r>
              <a:rPr lang="en-US" sz="2400" dirty="0" smtClean="0"/>
              <a:t>Rotation </a:t>
            </a:r>
            <a:r>
              <a:rPr lang="en-US" sz="2400" dirty="0"/>
              <a:t>– the extent the fracture fragments pivot or turn from normal position.</a:t>
            </a:r>
            <a:endParaRPr lang="en-US" sz="2400" dirty="0">
              <a:latin typeface="Calibri" charset="0"/>
            </a:endParaRPr>
          </a:p>
        </p:txBody>
      </p:sp>
      <p:sp>
        <p:nvSpPr>
          <p:cNvPr id="2" name="Title 1"/>
          <p:cNvSpPr>
            <a:spLocks noGrp="1"/>
          </p:cNvSpPr>
          <p:nvPr>
            <p:ph type="title"/>
          </p:nvPr>
        </p:nvSpPr>
        <p:spPr/>
        <p:txBody>
          <a:bodyPr/>
          <a:lstStyle/>
          <a:p>
            <a:r>
              <a:rPr lang="en-US" sz="3200" dirty="0"/>
              <a:t>Classifying Fractures </a:t>
            </a:r>
          </a:p>
        </p:txBody>
      </p:sp>
    </p:spTree>
    <p:extLst>
      <p:ext uri="{BB962C8B-B14F-4D97-AF65-F5344CB8AC3E}">
        <p14:creationId xmlns:p14="http://schemas.microsoft.com/office/powerpoint/2010/main" val="1017462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0" y="2286000"/>
            <a:ext cx="9144000" cy="4191000"/>
          </a:xfrm>
          <a:prstGeom prst="rect">
            <a:avLst/>
          </a:prstGeom>
        </p:spPr>
        <p:txBody>
          <a:bodyPr vert="horz" lIns="91440" tIns="45720" rIns="91440" bIns="45720" rtlCol="0">
            <a:normAutofit/>
          </a:bodyPr>
          <a:lstStyle/>
          <a:p>
            <a:pPr marL="342900" indent="-342900" algn="ctr" fontAlgn="auto">
              <a:spcBef>
                <a:spcPct val="20000"/>
              </a:spcBef>
              <a:spcAft>
                <a:spcPts val="0"/>
              </a:spcAft>
              <a:defRPr/>
            </a:pPr>
            <a:endParaRPr lang="en-US" sz="3200" dirty="0" smtClean="0">
              <a:solidFill>
                <a:prstClr val="black"/>
              </a:solidFill>
              <a:latin typeface="Calibri"/>
              <a:cs typeface="+mn-cs"/>
            </a:endParaRPr>
          </a:p>
        </p:txBody>
      </p:sp>
      <p:sp>
        <p:nvSpPr>
          <p:cNvPr id="7" name="Titre 1"/>
          <p:cNvSpPr>
            <a:spLocks noGrp="1"/>
          </p:cNvSpPr>
          <p:nvPr>
            <p:ph type="title"/>
          </p:nvPr>
        </p:nvSpPr>
        <p:spPr/>
        <p:txBody>
          <a:bodyPr/>
          <a:lstStyle/>
          <a:p>
            <a:pPr algn="l"/>
            <a:r>
              <a:rPr lang="fr-CA" dirty="0" smtClean="0"/>
              <a:t>Instructions:</a:t>
            </a:r>
          </a:p>
        </p:txBody>
      </p:sp>
      <p:sp>
        <p:nvSpPr>
          <p:cNvPr id="2" name="Content Placeholder 1"/>
          <p:cNvSpPr>
            <a:spLocks noGrp="1"/>
          </p:cNvSpPr>
          <p:nvPr>
            <p:ph idx="1"/>
          </p:nvPr>
        </p:nvSpPr>
        <p:spPr>
          <a:xfrm>
            <a:off x="457200" y="1752600"/>
            <a:ext cx="8229600" cy="4221163"/>
          </a:xfrm>
        </p:spPr>
        <p:txBody>
          <a:bodyPr>
            <a:normAutofit fontScale="92500" lnSpcReduction="10000"/>
          </a:bodyPr>
          <a:lstStyle/>
          <a:p>
            <a:pPr marL="0">
              <a:spcBef>
                <a:spcPts val="1320"/>
              </a:spcBef>
            </a:pPr>
            <a:r>
              <a:rPr lang="en-US" sz="3000" dirty="0" smtClean="0"/>
              <a:t>This presentation provides a framework for educators and students to use Directed Reading content published in </a:t>
            </a:r>
            <a:r>
              <a:rPr lang="en-US" sz="3000" i="1" dirty="0" smtClean="0"/>
              <a:t>Radiologic Technology</a:t>
            </a:r>
            <a:r>
              <a:rPr lang="en-US" sz="3000" dirty="0" smtClean="0"/>
              <a:t>. </a:t>
            </a:r>
            <a:r>
              <a:rPr lang="en-US" sz="3000" u="sng" dirty="0" smtClean="0"/>
              <a:t>This information should be modified</a:t>
            </a:r>
            <a:r>
              <a:rPr lang="en-US" sz="3000" dirty="0" smtClean="0"/>
              <a:t> to:</a:t>
            </a:r>
          </a:p>
          <a:p>
            <a:pPr marL="628650" lvl="1">
              <a:spcBef>
                <a:spcPts val="1320"/>
              </a:spcBef>
              <a:buFont typeface="+mj-lt"/>
              <a:buAutoNum type="arabicPeriod"/>
            </a:pPr>
            <a:r>
              <a:rPr lang="en-US" sz="2400" dirty="0" smtClean="0"/>
              <a:t>Meet the educational level of the audience.</a:t>
            </a:r>
          </a:p>
          <a:p>
            <a:pPr marL="628650" lvl="1">
              <a:spcBef>
                <a:spcPts val="1320"/>
              </a:spcBef>
              <a:buFont typeface="+mj-lt"/>
              <a:buAutoNum type="arabicPeriod"/>
            </a:pPr>
            <a:r>
              <a:rPr lang="en-US" sz="2400" dirty="0" smtClean="0"/>
              <a:t>Highlight the points in an instructor’s discussion or presentation. </a:t>
            </a:r>
          </a:p>
          <a:p>
            <a:pPr marL="0" indent="0">
              <a:spcBef>
                <a:spcPts val="1320"/>
              </a:spcBef>
            </a:pPr>
            <a:r>
              <a:rPr lang="en-US" sz="3000" dirty="0" smtClean="0"/>
              <a:t>The images are provided to enhance the learning experience and should not be reproduced for other purposes. </a:t>
            </a:r>
          </a:p>
          <a:p>
            <a:pPr marL="0"/>
            <a:endParaRPr lang="en-US" dirty="0"/>
          </a:p>
        </p:txBody>
      </p:sp>
      <p:pic>
        <p:nvPicPr>
          <p:cNvPr id="5" name="Picture 2" descr="O:\Academic\DRs in the Classroom\PtInfo_head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 y="0"/>
            <a:ext cx="9070848"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58291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pPr>
              <a:spcBef>
                <a:spcPts val="1200"/>
              </a:spcBef>
            </a:pPr>
            <a:r>
              <a:rPr lang="en-US" sz="2800" dirty="0"/>
              <a:t>Salter-Harris fractures involve the femoral growth plates, either alone or combined with an adjacent part of the </a:t>
            </a:r>
            <a:r>
              <a:rPr lang="en-US" sz="2800" dirty="0" smtClean="0"/>
              <a:t>femur. </a:t>
            </a:r>
            <a:r>
              <a:rPr lang="en-US" sz="2800" dirty="0"/>
              <a:t>This classification system includes 5 types and is particularly important because of its predictive value. Type I and type II fractures are associated with a good prognosis, whereas type IV and type V can result in early fusion of the epiphysis and subsequent shortening of the </a:t>
            </a:r>
            <a:r>
              <a:rPr lang="en-US" sz="2800" dirty="0" smtClean="0"/>
              <a:t>bone.</a:t>
            </a:r>
            <a:endParaRPr lang="en-US" sz="2400" dirty="0">
              <a:latin typeface="Calibri" charset="0"/>
            </a:endParaRPr>
          </a:p>
        </p:txBody>
      </p:sp>
      <p:sp>
        <p:nvSpPr>
          <p:cNvPr id="2" name="Title 1"/>
          <p:cNvSpPr>
            <a:spLocks noGrp="1"/>
          </p:cNvSpPr>
          <p:nvPr>
            <p:ph type="title"/>
          </p:nvPr>
        </p:nvSpPr>
        <p:spPr/>
        <p:txBody>
          <a:bodyPr/>
          <a:lstStyle/>
          <a:p>
            <a:r>
              <a:rPr lang="en-US" sz="3200" dirty="0"/>
              <a:t>Classifying Fractures </a:t>
            </a:r>
          </a:p>
        </p:txBody>
      </p:sp>
    </p:spTree>
    <p:extLst>
      <p:ext uri="{BB962C8B-B14F-4D97-AF65-F5344CB8AC3E}">
        <p14:creationId xmlns:p14="http://schemas.microsoft.com/office/powerpoint/2010/main" val="417929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Types of Fractures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1828800"/>
            <a:ext cx="602002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973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Classifying Fractures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95400" y="1828800"/>
            <a:ext cx="640548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546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pPr>
              <a:spcBef>
                <a:spcPts val="1200"/>
              </a:spcBef>
            </a:pPr>
            <a:r>
              <a:rPr lang="en-US" sz="2400" dirty="0"/>
              <a:t>Fractures of the hip are classified according to 4 subtypes: intertrochanteric fractures, </a:t>
            </a:r>
            <a:r>
              <a:rPr lang="en-US" sz="2400" dirty="0" err="1"/>
              <a:t>subtrochanteric</a:t>
            </a:r>
            <a:r>
              <a:rPr lang="en-US" sz="2400" dirty="0"/>
              <a:t> fractures, femoral head fractures, and femoral neck fractures. An intertrochanteric fracture is the most common type of hip fracture and involves a fracture line between the greater and lesser trochanters. Intertrochanteric fractures also carry the best prognosis of any hip fracture, particular in healthy individuals (see </a:t>
            </a:r>
            <a:r>
              <a:rPr lang="en-US" sz="2400" b="1" dirty="0"/>
              <a:t>Figure 3</a:t>
            </a:r>
            <a:r>
              <a:rPr lang="en-US" sz="2400" dirty="0"/>
              <a:t>). </a:t>
            </a:r>
            <a:r>
              <a:rPr lang="en-US" sz="2400" dirty="0" err="1"/>
              <a:t>Subtrochanteric</a:t>
            </a:r>
            <a:r>
              <a:rPr lang="en-US" sz="2400" dirty="0"/>
              <a:t> fractures occur at the femoral shaft below the lesser trochanter.</a:t>
            </a:r>
            <a:endParaRPr lang="en-US" sz="2400" dirty="0">
              <a:latin typeface="Calibri" charset="0"/>
            </a:endParaRPr>
          </a:p>
        </p:txBody>
      </p:sp>
      <p:sp>
        <p:nvSpPr>
          <p:cNvPr id="2" name="Title 1"/>
          <p:cNvSpPr>
            <a:spLocks noGrp="1"/>
          </p:cNvSpPr>
          <p:nvPr>
            <p:ph type="title"/>
          </p:nvPr>
        </p:nvSpPr>
        <p:spPr/>
        <p:txBody>
          <a:bodyPr/>
          <a:lstStyle/>
          <a:p>
            <a:r>
              <a:rPr lang="en-US" sz="3200" dirty="0"/>
              <a:t>Classifying Fractures </a:t>
            </a:r>
          </a:p>
        </p:txBody>
      </p:sp>
    </p:spTree>
    <p:extLst>
      <p:ext uri="{BB962C8B-B14F-4D97-AF65-F5344CB8AC3E}">
        <p14:creationId xmlns:p14="http://schemas.microsoft.com/office/powerpoint/2010/main" val="1993876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Femoral neck fractures are categorized according to the Garden Classification, which includes: </a:t>
            </a:r>
          </a:p>
          <a:p>
            <a:pPr marL="342900" indent="-342900">
              <a:buFont typeface="Arial" pitchFamily="34" charset="0"/>
              <a:buChar char="•"/>
            </a:pPr>
            <a:r>
              <a:rPr lang="en-US" sz="2400" dirty="0" smtClean="0"/>
              <a:t>Type </a:t>
            </a:r>
            <a:r>
              <a:rPr lang="en-US" sz="2400" dirty="0"/>
              <a:t>1 – stable; involves a minor crack in the femoral neck. </a:t>
            </a:r>
          </a:p>
          <a:p>
            <a:pPr marL="342900" indent="-342900">
              <a:buFont typeface="Arial" pitchFamily="34" charset="0"/>
              <a:buChar char="•"/>
            </a:pPr>
            <a:r>
              <a:rPr lang="en-US" sz="2400" dirty="0" smtClean="0"/>
              <a:t>Type </a:t>
            </a:r>
            <a:r>
              <a:rPr lang="en-US" sz="2400" dirty="0"/>
              <a:t>2 – involves a complete crack in the femoral neck but no bone displacement. </a:t>
            </a:r>
          </a:p>
          <a:p>
            <a:pPr marL="342900" indent="-342900">
              <a:buFont typeface="Arial" pitchFamily="34" charset="0"/>
              <a:buChar char="•"/>
            </a:pPr>
            <a:r>
              <a:rPr lang="en-US" sz="2400" dirty="0" smtClean="0"/>
              <a:t>Type </a:t>
            </a:r>
            <a:r>
              <a:rPr lang="en-US" sz="2400" dirty="0"/>
              <a:t>3 – a displaced fracture with the fragments remaining connected to one another; also may involve rotation of the bone fragments, angulation, or both. </a:t>
            </a:r>
          </a:p>
          <a:p>
            <a:pPr marL="342900" indent="-342900">
              <a:buFont typeface="Arial" pitchFamily="34" charset="0"/>
              <a:buChar char="•"/>
            </a:pPr>
            <a:r>
              <a:rPr lang="en-US" sz="2400" dirty="0" smtClean="0"/>
              <a:t>Type </a:t>
            </a:r>
            <a:r>
              <a:rPr lang="en-US" sz="2400" dirty="0"/>
              <a:t>4 – completely displaced with no connection between the fractured fragments; likely to disrupt blood supply to the femoral head.</a:t>
            </a:r>
            <a:endParaRPr lang="en-US" sz="2400" dirty="0">
              <a:latin typeface="Calibri" charset="0"/>
            </a:endParaRPr>
          </a:p>
        </p:txBody>
      </p:sp>
      <p:sp>
        <p:nvSpPr>
          <p:cNvPr id="2" name="Title 1"/>
          <p:cNvSpPr>
            <a:spLocks noGrp="1"/>
          </p:cNvSpPr>
          <p:nvPr>
            <p:ph type="title"/>
          </p:nvPr>
        </p:nvSpPr>
        <p:spPr/>
        <p:txBody>
          <a:bodyPr/>
          <a:lstStyle/>
          <a:p>
            <a:r>
              <a:rPr lang="en-US" sz="3200" dirty="0"/>
              <a:t>Classifying Fractures </a:t>
            </a:r>
          </a:p>
        </p:txBody>
      </p:sp>
    </p:spTree>
    <p:extLst>
      <p:ext uri="{BB962C8B-B14F-4D97-AF65-F5344CB8AC3E}">
        <p14:creationId xmlns:p14="http://schemas.microsoft.com/office/powerpoint/2010/main" val="1850418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smtClean="0"/>
              <a:t>The </a:t>
            </a:r>
            <a:r>
              <a:rPr lang="en-US" sz="2400" dirty="0" err="1"/>
              <a:t>Pipkin</a:t>
            </a:r>
            <a:r>
              <a:rPr lang="en-US" sz="2400" dirty="0"/>
              <a:t> </a:t>
            </a:r>
            <a:r>
              <a:rPr lang="en-US" sz="2400" dirty="0" smtClean="0"/>
              <a:t>Classification is </a:t>
            </a:r>
            <a:r>
              <a:rPr lang="en-US" sz="2400" dirty="0"/>
              <a:t>the most widely used classification criteria for femoral head fractures (see </a:t>
            </a:r>
            <a:r>
              <a:rPr lang="en-US" sz="2400" b="1" dirty="0"/>
              <a:t>Box 2</a:t>
            </a:r>
            <a:r>
              <a:rPr lang="en-US" sz="2400" dirty="0"/>
              <a:t>). According to this system, fractures are categorized into 4 types based on increasing severity. The classifications influence treatment decisions and predict outcomes. For example, type I fractures typically have better outcomes and often are managed without surgery, using physical therapy and limited weight bearing. T</a:t>
            </a:r>
            <a:r>
              <a:rPr lang="en-US" sz="2400" dirty="0" smtClean="0"/>
              <a:t>he </a:t>
            </a:r>
            <a:r>
              <a:rPr lang="en-US" sz="2400" dirty="0"/>
              <a:t>occurrence and severity of complications increase from type I to type IV. Salter-Harris fractures involve the femoral growth plates, either alone or combined with an adjacent part of the </a:t>
            </a:r>
            <a:r>
              <a:rPr lang="en-US" sz="2400" dirty="0" smtClean="0"/>
              <a:t>femur. This </a:t>
            </a:r>
            <a:r>
              <a:rPr lang="en-US" sz="2400" dirty="0"/>
              <a:t>classification system includes 5 types and is </a:t>
            </a:r>
            <a:r>
              <a:rPr lang="en-US" sz="2400" dirty="0" smtClean="0"/>
              <a:t>important </a:t>
            </a:r>
            <a:r>
              <a:rPr lang="en-US" sz="2400" dirty="0"/>
              <a:t>because of its predictive value. Type I and type II fractures are associated with a good prognosis, whereas type IV and type V can result in early fusion of the epiphysis and subsequent shortening of the </a:t>
            </a:r>
            <a:r>
              <a:rPr lang="en-US" sz="2400" dirty="0" smtClean="0"/>
              <a:t>bone.</a:t>
            </a:r>
            <a:endParaRPr lang="en-US" sz="2400" dirty="0">
              <a:latin typeface="Calibri" charset="0"/>
            </a:endParaRPr>
          </a:p>
        </p:txBody>
      </p:sp>
      <p:sp>
        <p:nvSpPr>
          <p:cNvPr id="2" name="Title 1"/>
          <p:cNvSpPr>
            <a:spLocks noGrp="1"/>
          </p:cNvSpPr>
          <p:nvPr>
            <p:ph type="title"/>
          </p:nvPr>
        </p:nvSpPr>
        <p:spPr/>
        <p:txBody>
          <a:bodyPr/>
          <a:lstStyle/>
          <a:p>
            <a:r>
              <a:rPr lang="en-US" sz="3200" dirty="0"/>
              <a:t>Classifying Fractures </a:t>
            </a:r>
          </a:p>
        </p:txBody>
      </p:sp>
    </p:spTree>
    <p:extLst>
      <p:ext uri="{BB962C8B-B14F-4D97-AF65-F5344CB8AC3E}">
        <p14:creationId xmlns:p14="http://schemas.microsoft.com/office/powerpoint/2010/main" val="377280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Classifying Fractures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524000"/>
            <a:ext cx="7391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161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pPr>
              <a:spcBef>
                <a:spcPts val="1200"/>
              </a:spcBef>
            </a:pPr>
            <a:r>
              <a:rPr lang="en-US" sz="2400" dirty="0"/>
              <a:t>With bone fracture, radiographs remain the gold standard for diagnostic imaging. In the United States</a:t>
            </a:r>
            <a:r>
              <a:rPr lang="en-US" sz="2800" dirty="0"/>
              <a:t>, </a:t>
            </a:r>
            <a:r>
              <a:rPr lang="en-US" sz="2400" dirty="0"/>
              <a:t>nearly every patient who presents to the emergency department with a suspected fracture undergoes plain-film </a:t>
            </a:r>
            <a:r>
              <a:rPr lang="en-US" sz="2400" dirty="0" smtClean="0"/>
              <a:t>radiography.</a:t>
            </a:r>
            <a:r>
              <a:rPr lang="en-US" sz="2400" b="1" dirty="0" smtClean="0"/>
              <a:t> </a:t>
            </a:r>
            <a:r>
              <a:rPr lang="en-US" sz="2400" dirty="0"/>
              <a:t>Not only can radiographs be used to visualize fracture or dislocation, they also can help determine whether underlying bone is normal or whether a fracture occurred because of an abnormality (</a:t>
            </a:r>
            <a:r>
              <a:rPr lang="en-US" sz="2400" dirty="0" err="1"/>
              <a:t>ie</a:t>
            </a:r>
            <a:r>
              <a:rPr lang="en-US" sz="2400" dirty="0"/>
              <a:t>, a pathological fracture). Radiography can be used to distinguish a fracture from other conditions or diseases, such as cancer and bone metastases, osteomyelitis, Paget disease, or dislocation. Radiography also can show the position of the bone ends before and after treatment of a fracture, and it can be used to assess healing and complications.</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Imaging </a:t>
            </a:r>
            <a:r>
              <a:rPr lang="en-US" sz="3200" dirty="0" smtClean="0"/>
              <a:t>- Radiography </a:t>
            </a:r>
            <a:endParaRPr lang="en-US" sz="3000" dirty="0"/>
          </a:p>
        </p:txBody>
      </p:sp>
    </p:spTree>
    <p:extLst>
      <p:ext uri="{BB962C8B-B14F-4D97-AF65-F5344CB8AC3E}">
        <p14:creationId xmlns:p14="http://schemas.microsoft.com/office/powerpoint/2010/main" val="3419964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pPr>
              <a:spcBef>
                <a:spcPts val="1200"/>
              </a:spcBef>
            </a:pPr>
            <a:r>
              <a:rPr lang="en-US" sz="2400" dirty="0"/>
              <a:t>With bone fracture, radiographs remain the gold standard for diagnostic imaging. In the United States</a:t>
            </a:r>
            <a:r>
              <a:rPr lang="en-US" sz="2800" dirty="0"/>
              <a:t>, </a:t>
            </a:r>
            <a:r>
              <a:rPr lang="en-US" sz="2400" dirty="0"/>
              <a:t>nearly every patient who presents to the emergency department with a suspected fracture undergoes plain-film </a:t>
            </a:r>
            <a:r>
              <a:rPr lang="en-US" sz="2400" dirty="0" smtClean="0"/>
              <a:t>radiography.</a:t>
            </a:r>
            <a:r>
              <a:rPr lang="en-US" sz="2400" b="1" dirty="0" smtClean="0"/>
              <a:t> </a:t>
            </a:r>
            <a:r>
              <a:rPr lang="en-US" sz="2400" dirty="0"/>
              <a:t>Not only can radiographs be used to visualize fracture or dislocation, they also can help determine whether underlying bone is normal or whether a fracture occurred because of an abnormality (</a:t>
            </a:r>
            <a:r>
              <a:rPr lang="en-US" sz="2400" dirty="0" err="1"/>
              <a:t>ie</a:t>
            </a:r>
            <a:r>
              <a:rPr lang="en-US" sz="2400" dirty="0"/>
              <a:t>, a pathological fracture). Radiography can be used to distinguish a fracture from other conditions or diseases, such as cancer and bone metastases, osteomyelitis, Paget disease, or dislocation. Radiography also can show the position of the bone ends before and after treatment of a fracture, and it can be used to assess healing and complications.</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Imaging </a:t>
            </a:r>
            <a:r>
              <a:rPr lang="en-US" sz="3200" b="0" dirty="0"/>
              <a:t/>
            </a:r>
            <a:br>
              <a:rPr lang="en-US" sz="3200" b="0" dirty="0"/>
            </a:br>
            <a:r>
              <a:rPr lang="en-US" sz="3200" i="1" dirty="0"/>
              <a:t>Radiography </a:t>
            </a:r>
            <a:endParaRPr lang="en-US" sz="3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305800" cy="505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584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pPr>
              <a:spcBef>
                <a:spcPts val="1200"/>
              </a:spcBef>
            </a:pPr>
            <a:r>
              <a:rPr lang="en-US" sz="2400" dirty="0"/>
              <a:t>In the case of bone trauma, at least 2 projections are required: </a:t>
            </a:r>
            <a:r>
              <a:rPr lang="en-US" sz="2400" dirty="0" err="1"/>
              <a:t>anteroposterior</a:t>
            </a:r>
            <a:r>
              <a:rPr lang="en-US" sz="2400" dirty="0"/>
              <a:t> (AP) and </a:t>
            </a:r>
            <a:r>
              <a:rPr lang="en-US" sz="2400" dirty="0" smtClean="0"/>
              <a:t>lateral. Sometimes </a:t>
            </a:r>
            <a:r>
              <a:rPr lang="en-US" sz="2400" dirty="0"/>
              <a:t>a fracture or dislocation will be seen on only 1 radiograph and would be missed without the second image, especially when fracture fragments are minimally displaced. </a:t>
            </a:r>
            <a:r>
              <a:rPr lang="en-US" sz="2400" dirty="0" smtClean="0"/>
              <a:t>The </a:t>
            </a:r>
            <a:r>
              <a:rPr lang="en-US" sz="2400" dirty="0"/>
              <a:t>position of a fracture must be assessed with more than 1 image. For the AP projection, the patient should be positioned supine with the femur centered over the film or image receptor and a table top or Bucky. The central ray should be </a:t>
            </a:r>
            <a:r>
              <a:rPr lang="en-US" sz="2400" dirty="0" err="1"/>
              <a:t>midshaft</a:t>
            </a:r>
            <a:r>
              <a:rPr lang="en-US" sz="2400" dirty="0"/>
              <a:t>. For the lateral projections of the distal femur, the </a:t>
            </a:r>
            <a:r>
              <a:rPr lang="en-US" sz="2400" dirty="0" smtClean="0"/>
              <a:t>technologist </a:t>
            </a:r>
            <a:r>
              <a:rPr lang="en-US" sz="2400" dirty="0"/>
              <a:t>would use a cross-table lateral projection. The opposite leg should be pulled up and over the affected leg, centered with the film or image receptor and a table top or Bucky. The central ray should be </a:t>
            </a:r>
            <a:r>
              <a:rPr lang="en-US" sz="2400" dirty="0" err="1"/>
              <a:t>midshaft</a:t>
            </a:r>
            <a:r>
              <a:rPr lang="en-US" sz="2400" dirty="0"/>
              <a:t>. If the image does not include both joints, </a:t>
            </a:r>
            <a:r>
              <a:rPr lang="en-US" sz="2400" dirty="0" smtClean="0"/>
              <a:t>another radiograph </a:t>
            </a:r>
            <a:r>
              <a:rPr lang="en-US" sz="2400" dirty="0"/>
              <a:t>should be taken of the other joint.</a:t>
            </a:r>
            <a:endParaRPr lang="en-US" sz="2400" dirty="0">
              <a:latin typeface="Calibri" charset="0"/>
            </a:endParaRPr>
          </a:p>
          <a:p>
            <a:pPr>
              <a:spcBef>
                <a:spcPts val="1200"/>
              </a:spcBef>
            </a:pP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Imaging </a:t>
            </a:r>
            <a:r>
              <a:rPr lang="en-US" sz="3200" dirty="0" smtClean="0"/>
              <a:t>- Radiography</a:t>
            </a:r>
            <a:r>
              <a:rPr lang="en-US" sz="3200" i="1" dirty="0" smtClean="0"/>
              <a:t> </a:t>
            </a:r>
            <a:endParaRPr lang="en-US" sz="3000" dirty="0"/>
          </a:p>
        </p:txBody>
      </p:sp>
    </p:spTree>
    <p:extLst>
      <p:ext uri="{BB962C8B-B14F-4D97-AF65-F5344CB8AC3E}">
        <p14:creationId xmlns:p14="http://schemas.microsoft.com/office/powerpoint/2010/main" val="2651354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latin typeface="Calibri" charset="0"/>
              </a:rPr>
              <a:t>Introduction</a:t>
            </a:r>
          </a:p>
        </p:txBody>
      </p:sp>
      <p:sp>
        <p:nvSpPr>
          <p:cNvPr id="26626" name="Content Placeholder 2"/>
          <p:cNvSpPr>
            <a:spLocks noGrp="1"/>
          </p:cNvSpPr>
          <p:nvPr>
            <p:ph idx="1"/>
          </p:nvPr>
        </p:nvSpPr>
        <p:spPr>
          <a:xfrm>
            <a:off x="457200" y="1676400"/>
            <a:ext cx="8229600" cy="4221162"/>
          </a:xfrm>
        </p:spPr>
        <p:txBody>
          <a:bodyPr/>
          <a:lstStyle/>
          <a:p>
            <a:r>
              <a:rPr lang="en-US" sz="2800" dirty="0" smtClean="0"/>
              <a:t>The </a:t>
            </a:r>
            <a:r>
              <a:rPr lang="en-US" sz="2800" dirty="0"/>
              <a:t>femur is the largest and strongest bone in the human body, and great force is necessary to fracture it. </a:t>
            </a:r>
            <a:r>
              <a:rPr lang="en-US" sz="2800" dirty="0" smtClean="0"/>
              <a:t>Radiography </a:t>
            </a:r>
            <a:r>
              <a:rPr lang="en-US" sz="2800" dirty="0"/>
              <a:t>is the gold standard for diagnostic imaging of femurs, but diagnosis can be complicated with </a:t>
            </a:r>
            <a:r>
              <a:rPr lang="en-US" sz="2800" dirty="0" err="1"/>
              <a:t>nondisplaced</a:t>
            </a:r>
            <a:r>
              <a:rPr lang="en-US" sz="2800" dirty="0"/>
              <a:t> or occult fractures. Particularly in the emergency setting, modalities such as magnetic resonance imaging or computed tomography may be necessary. Effective treatment of femur fractures is needed to restore homeostatic function and prevent complications. </a:t>
            </a:r>
            <a:endParaRPr lang="en-US" sz="2600" dirty="0">
              <a:latin typeface="Calibri"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Even with 2 projections, fractures may be invisible on radiographs, in which case additional projections should be performed at the discretion of the radiologist as follows: </a:t>
            </a:r>
            <a:endParaRPr lang="en-US" sz="2000" dirty="0">
              <a:latin typeface="Calibri" charset="0"/>
            </a:endParaRPr>
          </a:p>
          <a:p>
            <a:pPr marL="457200" indent="-457200">
              <a:buFont typeface="Arial" pitchFamily="34" charset="0"/>
              <a:buChar char="•"/>
            </a:pPr>
            <a:r>
              <a:rPr lang="en-US" sz="2400" dirty="0" smtClean="0"/>
              <a:t>Oblique </a:t>
            </a:r>
            <a:r>
              <a:rPr lang="en-US" sz="2400" dirty="0"/>
              <a:t>projections. </a:t>
            </a:r>
          </a:p>
          <a:p>
            <a:pPr marL="457200" indent="-457200">
              <a:buFont typeface="Arial" pitchFamily="34" charset="0"/>
              <a:buChar char="•"/>
            </a:pPr>
            <a:r>
              <a:rPr lang="en-US" sz="2400" dirty="0" smtClean="0"/>
              <a:t>Stress </a:t>
            </a:r>
            <a:r>
              <a:rPr lang="en-US" sz="2400" dirty="0"/>
              <a:t>images, which are taken with a joint under stress to show that it is unstable, as in the case of dislocation. </a:t>
            </a:r>
          </a:p>
          <a:p>
            <a:pPr marL="457200" indent="-457200">
              <a:buFont typeface="Arial" pitchFamily="34" charset="0"/>
              <a:buChar char="•"/>
            </a:pPr>
            <a:r>
              <a:rPr lang="en-US" sz="2400" dirty="0" smtClean="0"/>
              <a:t>Flexion </a:t>
            </a:r>
            <a:r>
              <a:rPr lang="en-US" sz="2400" dirty="0"/>
              <a:t>and extension projections, which should only be taken with the individual performing the movement and not on an unconscious individual. </a:t>
            </a:r>
          </a:p>
          <a:p>
            <a:pPr marL="457200" indent="-457200">
              <a:buFont typeface="Arial" pitchFamily="34" charset="0"/>
              <a:buChar char="•"/>
            </a:pPr>
            <a:r>
              <a:rPr lang="en-US" sz="2400" dirty="0" smtClean="0"/>
              <a:t>Radiographs </a:t>
            </a:r>
            <a:r>
              <a:rPr lang="en-US" sz="2400" dirty="0"/>
              <a:t>of the </a:t>
            </a:r>
            <a:r>
              <a:rPr lang="en-US" sz="2400" dirty="0" err="1"/>
              <a:t>nonfractured</a:t>
            </a:r>
            <a:r>
              <a:rPr lang="en-US" sz="2400" dirty="0"/>
              <a:t> side for comparison.</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Imaging </a:t>
            </a:r>
            <a:r>
              <a:rPr lang="en-US" sz="3200" dirty="0" smtClean="0"/>
              <a:t>- Radiography </a:t>
            </a:r>
            <a:endParaRPr lang="en-US" sz="3000" dirty="0"/>
          </a:p>
        </p:txBody>
      </p:sp>
    </p:spTree>
    <p:extLst>
      <p:ext uri="{BB962C8B-B14F-4D97-AF65-F5344CB8AC3E}">
        <p14:creationId xmlns:p14="http://schemas.microsoft.com/office/powerpoint/2010/main" val="545635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err="1"/>
              <a:t>Intracapsular</a:t>
            </a:r>
            <a:r>
              <a:rPr lang="en-US" sz="2400" dirty="0"/>
              <a:t> fractures (</a:t>
            </a:r>
            <a:r>
              <a:rPr lang="en-US" sz="2400" dirty="0" err="1"/>
              <a:t>ie</a:t>
            </a:r>
            <a:r>
              <a:rPr lang="en-US" sz="2400" dirty="0"/>
              <a:t>, those above the trochanters) usually are apparent on radiographs; however, when a fracture is not evident and clinical suspicion of a fracture is high, magnetic resonance (MR) imaging may be preferred.</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Imaging </a:t>
            </a:r>
            <a:r>
              <a:rPr lang="en-US" sz="3200" dirty="0" smtClean="0"/>
              <a:t>- Radiography </a:t>
            </a:r>
            <a:endParaRPr lang="en-US" sz="3000" dirty="0"/>
          </a:p>
        </p:txBody>
      </p:sp>
    </p:spTree>
    <p:extLst>
      <p:ext uri="{BB962C8B-B14F-4D97-AF65-F5344CB8AC3E}">
        <p14:creationId xmlns:p14="http://schemas.microsoft.com/office/powerpoint/2010/main" val="3566066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Often, acute injuries to the growth plates are not clearly visible </a:t>
            </a:r>
            <a:r>
              <a:rPr lang="en-US" sz="2400" dirty="0" smtClean="0"/>
              <a:t>because </a:t>
            </a:r>
            <a:r>
              <a:rPr lang="en-US" sz="2400" dirty="0"/>
              <a:t>of the cartilaginous-osseous composition and irregular contours of the </a:t>
            </a:r>
            <a:r>
              <a:rPr lang="en-US" sz="2400" dirty="0" err="1" smtClean="0"/>
              <a:t>physes</a:t>
            </a:r>
            <a:r>
              <a:rPr lang="en-US" sz="2400" dirty="0" smtClean="0"/>
              <a:t>.</a:t>
            </a:r>
            <a:r>
              <a:rPr lang="en-US" sz="2400" b="1" dirty="0"/>
              <a:t> </a:t>
            </a:r>
            <a:r>
              <a:rPr lang="en-US" sz="2400" dirty="0" smtClean="0"/>
              <a:t>The </a:t>
            </a:r>
            <a:r>
              <a:rPr lang="en-US" sz="2400" dirty="0"/>
              <a:t>epiphyseal growth plate appears on radiographs as a white boundary, making it easily confused with an impacted fracture in which </a:t>
            </a:r>
            <a:r>
              <a:rPr lang="en-US" sz="2400" dirty="0" err="1"/>
              <a:t>trabeculae</a:t>
            </a:r>
            <a:r>
              <a:rPr lang="en-US" sz="2400" dirty="0"/>
              <a:t> have become enmeshed. </a:t>
            </a:r>
            <a:r>
              <a:rPr lang="en-US" sz="2400" dirty="0" smtClean="0"/>
              <a:t>Because </a:t>
            </a:r>
            <a:r>
              <a:rPr lang="en-US" sz="2400" dirty="0"/>
              <a:t>radiographs may show </a:t>
            </a:r>
            <a:r>
              <a:rPr lang="en-US" sz="2400" dirty="0" err="1"/>
              <a:t>physeal</a:t>
            </a:r>
            <a:r>
              <a:rPr lang="en-US" sz="2400" dirty="0"/>
              <a:t> widening as the only sign of displacement, i</a:t>
            </a:r>
            <a:r>
              <a:rPr lang="en-US" sz="2400" dirty="0" smtClean="0"/>
              <a:t>maging </a:t>
            </a:r>
            <a:r>
              <a:rPr lang="en-US" sz="2400" dirty="0"/>
              <a:t>of the unaffected leg may help with diagnosis via comparison, particularly with type I Salter-Harris fractures. In the case of type V Salter-Harris fractures, changes to the bone often are missed on plain </a:t>
            </a:r>
            <a:r>
              <a:rPr lang="en-US" sz="2400" dirty="0" smtClean="0"/>
              <a:t>radiographs.</a:t>
            </a:r>
            <a:r>
              <a:rPr lang="en-US" sz="2400" b="1" dirty="0" smtClean="0"/>
              <a:t> </a:t>
            </a:r>
            <a:r>
              <a:rPr lang="en-US" sz="2400" dirty="0"/>
              <a:t>Although </a:t>
            </a:r>
            <a:r>
              <a:rPr lang="en-US" sz="2400" dirty="0" err="1"/>
              <a:t>varus</a:t>
            </a:r>
            <a:r>
              <a:rPr lang="en-US" sz="2400" dirty="0"/>
              <a:t> and valgus stress projections may be indicated </a:t>
            </a:r>
            <a:r>
              <a:rPr lang="en-US" sz="2400" dirty="0" smtClean="0"/>
              <a:t>to </a:t>
            </a:r>
            <a:r>
              <a:rPr lang="en-US" sz="2400" dirty="0"/>
              <a:t>demonstrate separation between the epiphysis and the metaphysis, particularly in injuries around the knee, stress maneuvers may cause further damage in other individuals and should be performed with caution.</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a:t>
            </a:r>
            <a:r>
              <a:rPr lang="en-US" sz="3200" dirty="0" smtClean="0"/>
              <a:t>Imaging- Radiography </a:t>
            </a:r>
            <a:endParaRPr lang="en-US" sz="3000" dirty="0"/>
          </a:p>
        </p:txBody>
      </p:sp>
    </p:spTree>
    <p:extLst>
      <p:ext uri="{BB962C8B-B14F-4D97-AF65-F5344CB8AC3E}">
        <p14:creationId xmlns:p14="http://schemas.microsoft.com/office/powerpoint/2010/main" val="1450715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Femoral neck fractures often occur in elderly individuals because of falls. In the elderly population in particular, it is important to distinguish between fractures of the pelvis and </a:t>
            </a:r>
            <a:r>
              <a:rPr lang="en-US" sz="2400" dirty="0" err="1"/>
              <a:t>nondisplaced</a:t>
            </a:r>
            <a:r>
              <a:rPr lang="en-US" sz="2400" dirty="0"/>
              <a:t>, impacted, or occult fractures of the femoral neck. Radiographic imaging of the femoral neck should include AP images and images of the lateral </a:t>
            </a:r>
            <a:r>
              <a:rPr lang="en-US" sz="2400" dirty="0" err="1"/>
              <a:t>ipsilateral</a:t>
            </a:r>
            <a:r>
              <a:rPr lang="en-US" sz="2400" dirty="0"/>
              <a:t> femur with internal </a:t>
            </a:r>
            <a:r>
              <a:rPr lang="en-US" sz="2400" dirty="0" smtClean="0"/>
              <a:t>rotation.</a:t>
            </a:r>
            <a:r>
              <a:rPr lang="en-US" sz="2400" b="1" dirty="0" smtClean="0"/>
              <a:t> </a:t>
            </a:r>
            <a:r>
              <a:rPr lang="en-US" sz="2400" dirty="0"/>
              <a:t>Because a patient should not be turned on their side if they have a fractured femoral neck, a cross-table lateral view is needed. A fracture of the femoral neck appears on radiography as dark streaks across the bone where the continuity of cortical and spongy bone is interrupted. </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Imaging </a:t>
            </a:r>
            <a:r>
              <a:rPr lang="en-US" sz="3200" dirty="0" smtClean="0"/>
              <a:t>- Radiography </a:t>
            </a:r>
            <a:endParaRPr lang="en-US" sz="3000" dirty="0"/>
          </a:p>
        </p:txBody>
      </p:sp>
    </p:spTree>
    <p:extLst>
      <p:ext uri="{BB962C8B-B14F-4D97-AF65-F5344CB8AC3E}">
        <p14:creationId xmlns:p14="http://schemas.microsoft.com/office/powerpoint/2010/main" val="159301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1675"/>
            <a:ext cx="8534400" cy="1143000"/>
          </a:xfrm>
        </p:spPr>
        <p:txBody>
          <a:bodyPr/>
          <a:lstStyle/>
          <a:p>
            <a:r>
              <a:rPr lang="en-US" sz="3200" dirty="0"/>
              <a:t>Diagnostic </a:t>
            </a:r>
            <a:r>
              <a:rPr lang="en-US" sz="3200" dirty="0" smtClean="0"/>
              <a:t>Imaging - Radiography </a:t>
            </a:r>
            <a:endParaRPr lang="en-US" sz="3000"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52600" y="2057400"/>
            <a:ext cx="563007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773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Radiographic imaging of the hip </a:t>
            </a:r>
            <a:r>
              <a:rPr lang="en-US" sz="2400" dirty="0" smtClean="0"/>
              <a:t>should </a:t>
            </a:r>
            <a:r>
              <a:rPr lang="en-US" sz="2400" dirty="0"/>
              <a:t>include an AP and a lateral projection. The AP image should be captured with the patient supine and the foot internally rotated </a:t>
            </a:r>
            <a:r>
              <a:rPr lang="en-US" sz="2400" dirty="0" smtClean="0"/>
              <a:t>15°to </a:t>
            </a:r>
            <a:r>
              <a:rPr lang="en-US" sz="2400" dirty="0"/>
              <a:t>secure the best view of the femoral neck. The central beam should be directed toward the femoral head. The x-ray tube should be positioned 100 cm from the focal plane of the image receptor to produce an image at 20% magnification. The cross-table lateral projection should be taken when an individual is suspected of having a hip fracture or </a:t>
            </a:r>
            <a:r>
              <a:rPr lang="en-US" sz="2400" dirty="0" smtClean="0"/>
              <a:t>dislocation. For </a:t>
            </a:r>
            <a:r>
              <a:rPr lang="en-US" sz="2400" dirty="0"/>
              <a:t>the cross-table lateral projection, the patient should be supine, with the opposite hip flexed and abducted. The cassette should be placed against the lateral side of the affected hip, and the central beam directed horizontally toward the groin, with approximately a </a:t>
            </a:r>
            <a:r>
              <a:rPr lang="en-US" sz="2400" dirty="0" smtClean="0"/>
              <a:t>20°angle </a:t>
            </a:r>
            <a:r>
              <a:rPr lang="en-US" sz="2400" dirty="0"/>
              <a:t>of cephalic tilt.</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Imaging </a:t>
            </a:r>
            <a:r>
              <a:rPr lang="en-US" sz="3200" dirty="0" smtClean="0"/>
              <a:t>- Radiography </a:t>
            </a:r>
            <a:endParaRPr lang="en-US" sz="3000" dirty="0"/>
          </a:p>
        </p:txBody>
      </p:sp>
    </p:spTree>
    <p:extLst>
      <p:ext uri="{BB962C8B-B14F-4D97-AF65-F5344CB8AC3E}">
        <p14:creationId xmlns:p14="http://schemas.microsoft.com/office/powerpoint/2010/main" val="2785557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MR imaging plays an important role in the diagnosis of femur fractures. </a:t>
            </a:r>
            <a:r>
              <a:rPr lang="en-US" sz="2400" dirty="0" smtClean="0"/>
              <a:t>MR </a:t>
            </a:r>
            <a:r>
              <a:rPr lang="en-US" sz="2400" dirty="0"/>
              <a:t>can be used to assess soft-tissue damage resulting from femur fracture, </a:t>
            </a:r>
            <a:r>
              <a:rPr lang="en-US" sz="2400" dirty="0" smtClean="0"/>
              <a:t>and </a:t>
            </a:r>
            <a:r>
              <a:rPr lang="en-US" sz="2400" dirty="0"/>
              <a:t>is superior to CT in its ability to visualize soft tissue. MR imaging also is used to assess tissue composition and image lesions in multiple planes and to accurately delineate geographic relationships of the body’s internal </a:t>
            </a:r>
            <a:r>
              <a:rPr lang="en-US" sz="2400" dirty="0" smtClean="0"/>
              <a:t>structures.</a:t>
            </a:r>
            <a:r>
              <a:rPr lang="en-US" sz="2400" dirty="0"/>
              <a:t> In the emergency setting, MR remains the imaging modality of choice for occult hip and pelvic </a:t>
            </a:r>
            <a:r>
              <a:rPr lang="en-US" sz="2400" dirty="0" smtClean="0"/>
              <a:t>fractures. Hip fractures often </a:t>
            </a:r>
            <a:r>
              <a:rPr lang="en-US" sz="2400" dirty="0"/>
              <a:t>are missed on radiography.</a:t>
            </a:r>
            <a:r>
              <a:rPr lang="en-US" sz="2400" b="1" dirty="0"/>
              <a:t> </a:t>
            </a:r>
            <a:r>
              <a:rPr lang="en-US" sz="2400" dirty="0"/>
              <a:t>MR imaging is indicated in </a:t>
            </a:r>
            <a:r>
              <a:rPr lang="en-US" sz="2400" dirty="0" err="1"/>
              <a:t>nonambulatory</a:t>
            </a:r>
            <a:r>
              <a:rPr lang="en-US" sz="2400" dirty="0"/>
              <a:t> patients with negative radiographic images, and both insufficiency fractures and stress fractures appear as characteristic bone marrow edema on MR imaging. Detecting hip fractures early ensures patients are properly treated and minimizes </a:t>
            </a:r>
            <a:r>
              <a:rPr lang="en-US" sz="2400" dirty="0" smtClean="0"/>
              <a:t>complications that </a:t>
            </a:r>
            <a:r>
              <a:rPr lang="en-US" sz="2400" dirty="0"/>
              <a:t>result from prolonged immobilization and hip surgery.</a:t>
            </a:r>
            <a:endParaRPr lang="en-US" sz="2400" dirty="0">
              <a:latin typeface="Calibri" charset="0"/>
            </a:endParaRPr>
          </a:p>
          <a:p>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100" dirty="0"/>
              <a:t>Diagnostic </a:t>
            </a:r>
            <a:r>
              <a:rPr lang="en-US" sz="3100" dirty="0" smtClean="0"/>
              <a:t>Imaging - Magnetic </a:t>
            </a:r>
            <a:r>
              <a:rPr lang="en-US" sz="3100" dirty="0"/>
              <a:t>Resonance Imaging </a:t>
            </a:r>
          </a:p>
        </p:txBody>
      </p:sp>
    </p:spTree>
    <p:extLst>
      <p:ext uri="{BB962C8B-B14F-4D97-AF65-F5344CB8AC3E}">
        <p14:creationId xmlns:p14="http://schemas.microsoft.com/office/powerpoint/2010/main" val="884516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In a case report and literature review by </a:t>
            </a:r>
            <a:r>
              <a:rPr lang="en-US" sz="2400" dirty="0" err="1"/>
              <a:t>Cheon</a:t>
            </a:r>
            <a:r>
              <a:rPr lang="en-US" sz="2400" dirty="0"/>
              <a:t> et al, the utility of MR imaging in diagnosing insufficiency fractures of the femur not immediately evident on radiography was evaluated. Radiographic images were compared with MR images, and the results indicated that 4 of the 7 individuals studied had impending fractures, as indicated on MR </a:t>
            </a:r>
            <a:r>
              <a:rPr lang="en-US" sz="2400" dirty="0" smtClean="0"/>
              <a:t>imaging</a:t>
            </a:r>
            <a:r>
              <a:rPr lang="en-US" sz="2400" dirty="0" smtClean="0"/>
              <a:t>. The </a:t>
            </a:r>
            <a:r>
              <a:rPr lang="en-US" sz="2400" dirty="0"/>
              <a:t>presence of the femoral cortical ridge on radiography appeared as a complete transverse fracture line on MR imaging, leading the authors to postulate that this finding indicated the potential for fracture and possible need for prophylactic fixation. Moreover, the authors stated that although MR imaging is the most effective modality for diagnosing stress fractures of the tibia and femur in athletes, it is also effective in evidencing impending fractures in women at risk for such injury as a result of long-term bisphosphonate use.</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100" dirty="0"/>
              <a:t>Diagnostic Imaging </a:t>
            </a:r>
            <a:r>
              <a:rPr lang="en-US" sz="3100" dirty="0" smtClean="0"/>
              <a:t>- Magnetic </a:t>
            </a:r>
            <a:r>
              <a:rPr lang="en-US" sz="3100" dirty="0"/>
              <a:t>Resonance Imaging </a:t>
            </a:r>
          </a:p>
        </p:txBody>
      </p:sp>
    </p:spTree>
    <p:extLst>
      <p:ext uri="{BB962C8B-B14F-4D97-AF65-F5344CB8AC3E}">
        <p14:creationId xmlns:p14="http://schemas.microsoft.com/office/powerpoint/2010/main" val="1987744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In a case report and literature review by </a:t>
            </a:r>
            <a:r>
              <a:rPr lang="en-US" sz="2400" dirty="0" err="1"/>
              <a:t>Cheon</a:t>
            </a:r>
            <a:r>
              <a:rPr lang="en-US" sz="2400" dirty="0"/>
              <a:t> et al, the utility of MR imaging in diagnosing insufficiency fractures of the femur not immediately evident on radiography was evaluated. Radiographic images were compared with MR images, and the results indicated that 4 of the 7 individuals studied had impending fractures, as indicated on MR imaging (see </a:t>
            </a:r>
            <a:r>
              <a:rPr lang="en-US" sz="2400" b="1" dirty="0"/>
              <a:t>Table 1</a:t>
            </a:r>
            <a:r>
              <a:rPr lang="en-US" sz="2400" dirty="0"/>
              <a:t>). The presence of the femoral cortical ridge on radiography appeared as a complete transverse fracture line on MR imaging, leading the authors to postulate that this finding indicated the potential for fracture and possible need for prophylactic fixation. Moreover, the authors stated that although MR imaging is the most effective modality for diagnosing stress fractures of the tibia and femur in athletes, it is also effective in evidencing impending fractures in women at risk for such injury as a result of long-term bisphosphonate use.</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100" dirty="0"/>
              <a:t>Diagnostic Imaging </a:t>
            </a:r>
            <a:r>
              <a:rPr lang="en-US" sz="3100" dirty="0" smtClean="0"/>
              <a:t>- Magnetic </a:t>
            </a:r>
            <a:r>
              <a:rPr lang="en-US" sz="3100" dirty="0"/>
              <a:t>Resonance Imaging </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724025"/>
            <a:ext cx="8382000" cy="504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91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MR imaging is not as effective as radiography or CT in showing fracture lines because cortical bone does not produce an MR signal. However, MR imaging is </a:t>
            </a:r>
            <a:r>
              <a:rPr lang="en-US" sz="2400" dirty="0" smtClean="0"/>
              <a:t>use </a:t>
            </a:r>
            <a:r>
              <a:rPr lang="en-US" sz="2400" dirty="0" err="1"/>
              <a:t>ful</a:t>
            </a:r>
            <a:r>
              <a:rPr lang="en-US" sz="2400" dirty="0"/>
              <a:t> in showing bony injuries often not obvious on CT scans, such as bone bruises that do not involve cortical bone disruption but do result in hemorrhage and edema in the bone marrow. This is because bone bruises, for example, cause hemorrhage within the bone that replaces the marrow with fat, thereby altering the MR </a:t>
            </a:r>
            <a:r>
              <a:rPr lang="en-US" sz="2400" dirty="0" smtClean="0"/>
              <a:t>signal.</a:t>
            </a:r>
            <a:r>
              <a:rPr lang="en-US" sz="2400" b="1" dirty="0" smtClean="0"/>
              <a:t> </a:t>
            </a:r>
            <a:r>
              <a:rPr lang="en-US" sz="2400" dirty="0"/>
              <a:t>An altered signal may be visible in the presence of a hemorrhage, and a bone bruise may be visible even without a discernible fracture on a radiograph.</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100" dirty="0"/>
              <a:t>Diagnostic Imaging </a:t>
            </a:r>
            <a:r>
              <a:rPr lang="en-US" sz="3100" dirty="0" smtClean="0"/>
              <a:t>- Magnetic </a:t>
            </a:r>
            <a:r>
              <a:rPr lang="en-US" sz="3100" dirty="0"/>
              <a:t>Resonance Imaging </a:t>
            </a:r>
          </a:p>
        </p:txBody>
      </p:sp>
    </p:spTree>
    <p:extLst>
      <p:ext uri="{BB962C8B-B14F-4D97-AF65-F5344CB8AC3E}">
        <p14:creationId xmlns:p14="http://schemas.microsoft.com/office/powerpoint/2010/main" val="458889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smtClean="0"/>
              <a:t>Symptoms </a:t>
            </a:r>
            <a:endParaRPr lang="en-US" dirty="0">
              <a:latin typeface="Calibri" charset="0"/>
            </a:endParaRPr>
          </a:p>
        </p:txBody>
      </p:sp>
      <p:sp>
        <p:nvSpPr>
          <p:cNvPr id="26626" name="Content Placeholder 2"/>
          <p:cNvSpPr>
            <a:spLocks noGrp="1"/>
          </p:cNvSpPr>
          <p:nvPr>
            <p:ph idx="1"/>
          </p:nvPr>
        </p:nvSpPr>
        <p:spPr>
          <a:xfrm>
            <a:off x="457200" y="1676400"/>
            <a:ext cx="8229600" cy="4221162"/>
          </a:xfrm>
        </p:spPr>
        <p:txBody>
          <a:bodyPr/>
          <a:lstStyle/>
          <a:p>
            <a:r>
              <a:rPr lang="en-US" sz="2800" dirty="0" smtClean="0"/>
              <a:t>In </a:t>
            </a:r>
            <a:r>
              <a:rPr lang="en-US" sz="2800" dirty="0"/>
              <a:t>the case of high-impact trauma, it is often obvious that the femur has been </a:t>
            </a:r>
            <a:r>
              <a:rPr lang="en-US" sz="2800" dirty="0" smtClean="0"/>
              <a:t>fractured. </a:t>
            </a:r>
            <a:r>
              <a:rPr lang="en-US" sz="2800" dirty="0"/>
              <a:t>Stress or insufficiency fractures that are not pronounced may be apparent by pain in the upper leg or hip, and it may be extremely painful or even impossible for an individual to place any weight on the affected leg. The fractured leg may be deformed or shorter than the opposite leg, and the femur may even rip through the skin on the thigh in cases of severe fracture.</a:t>
            </a:r>
            <a:endParaRPr lang="en-US" sz="2600" dirty="0">
              <a:latin typeface="Calibri" charset="0"/>
            </a:endParaRPr>
          </a:p>
        </p:txBody>
      </p:sp>
    </p:spTree>
    <p:extLst>
      <p:ext uri="{BB962C8B-B14F-4D97-AF65-F5344CB8AC3E}">
        <p14:creationId xmlns:p14="http://schemas.microsoft.com/office/powerpoint/2010/main" val="10474674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MR imaging can depict altered arrest lines and </a:t>
            </a:r>
            <a:r>
              <a:rPr lang="en-US" sz="2400" dirty="0" err="1"/>
              <a:t>transphyseal</a:t>
            </a:r>
            <a:r>
              <a:rPr lang="en-US" sz="2400" dirty="0"/>
              <a:t> bridging abnormalities before they are evident on radiographs. In addition, coronal MR imaging can be used to image a fracture to the femoral neck not visible on radiographs of the </a:t>
            </a:r>
            <a:r>
              <a:rPr lang="en-US" sz="2400" dirty="0" smtClean="0"/>
              <a:t>hip.</a:t>
            </a:r>
            <a:r>
              <a:rPr lang="en-US" sz="2400" b="1" dirty="0"/>
              <a:t> </a:t>
            </a:r>
            <a:r>
              <a:rPr lang="en-US" sz="2400" dirty="0" smtClean="0"/>
              <a:t>With </a:t>
            </a:r>
            <a:r>
              <a:rPr lang="en-US" sz="2400" dirty="0"/>
              <a:t>fractures of the growth plate, MR imaging is the most accurate modality in showing fracture anatomy in the acute phase of injury (</a:t>
            </a:r>
            <a:r>
              <a:rPr lang="en-US" sz="2400" dirty="0" err="1"/>
              <a:t>ie</a:t>
            </a:r>
            <a:r>
              <a:rPr lang="en-US" sz="2400" dirty="0"/>
              <a:t>, the first 10 days following injury</a:t>
            </a:r>
            <a:r>
              <a:rPr lang="en-US" sz="2400" dirty="0" smtClean="0"/>
              <a:t>).</a:t>
            </a:r>
            <a:r>
              <a:rPr lang="en-US" sz="2400" b="1" dirty="0" smtClean="0"/>
              <a:t> </a:t>
            </a:r>
            <a:r>
              <a:rPr lang="en-US" sz="2400" dirty="0"/>
              <a:t>On T1-weighted MR imaging, fractures appear as a transverse band of low-intensity (bright signal) marrow </a:t>
            </a:r>
            <a:r>
              <a:rPr lang="en-US" sz="2400" dirty="0" smtClean="0"/>
              <a:t>replacement.</a:t>
            </a:r>
            <a:r>
              <a:rPr lang="en-US" sz="2400" b="1" dirty="0" smtClean="0"/>
              <a:t> </a:t>
            </a:r>
            <a:r>
              <a:rPr lang="en-US" sz="2400" dirty="0"/>
              <a:t>On T2-weighted imaging, fractures appear as high signal surrounding edema.</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100" dirty="0"/>
              <a:t>Diagnostic Imaging </a:t>
            </a:r>
            <a:r>
              <a:rPr lang="en-US" sz="3100" dirty="0" smtClean="0"/>
              <a:t>- Magnetic </a:t>
            </a:r>
            <a:r>
              <a:rPr lang="en-US" sz="3100" dirty="0"/>
              <a:t>Resonance Imaging </a:t>
            </a:r>
          </a:p>
        </p:txBody>
      </p:sp>
    </p:spTree>
    <p:extLst>
      <p:ext uri="{BB962C8B-B14F-4D97-AF65-F5344CB8AC3E}">
        <p14:creationId xmlns:p14="http://schemas.microsoft.com/office/powerpoint/2010/main" val="945920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Compared with radiography, CT has the distinct advantage of more clearly showing obvious fracture lines as well as cortical abnormalities associated with </a:t>
            </a:r>
            <a:r>
              <a:rPr lang="en-US" sz="2400" dirty="0" err="1"/>
              <a:t>nondisplaced</a:t>
            </a:r>
            <a:r>
              <a:rPr lang="en-US" sz="2400" dirty="0"/>
              <a:t> fractures. CT can show fracture lines in greater detail, as well as the position and orientation of fracture fragments, better than other imaging modalities. CT particularly is useful for imaging fractures in complex skeletal structures, such as the hip, face, shoulder, and foot. CT can produce sagittal and coronal reformations, as well as 3-D models of the injured area, that display the position and orientation of major fracture fragments and allow for viewing of the bone as if the soft tissues were </a:t>
            </a:r>
            <a:r>
              <a:rPr lang="en-US" sz="2400" dirty="0" smtClean="0"/>
              <a:t>removed.</a:t>
            </a:r>
            <a:r>
              <a:rPr lang="en-US" sz="2400" b="1" dirty="0" smtClean="0"/>
              <a:t> </a:t>
            </a:r>
            <a:r>
              <a:rPr lang="en-US" sz="2400" dirty="0"/>
              <a:t>Although CT has been shown to be less sensitive than MR imaging in detecting fractures, CT is recommended for individuals who cannot tolerate MR imaging.</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a:t>
            </a:r>
            <a:r>
              <a:rPr lang="en-US" sz="3200" dirty="0" smtClean="0"/>
              <a:t>Imaging - Computed </a:t>
            </a:r>
            <a:r>
              <a:rPr lang="en-US" sz="3200" dirty="0"/>
              <a:t>Tomography </a:t>
            </a:r>
            <a:endParaRPr lang="en-US" sz="3000" dirty="0"/>
          </a:p>
        </p:txBody>
      </p:sp>
    </p:spTree>
    <p:extLst>
      <p:ext uri="{BB962C8B-B14F-4D97-AF65-F5344CB8AC3E}">
        <p14:creationId xmlns:p14="http://schemas.microsoft.com/office/powerpoint/2010/main" val="3279850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With fractures around the </a:t>
            </a:r>
            <a:r>
              <a:rPr lang="en-US" sz="2400" dirty="0" smtClean="0"/>
              <a:t>hip, </a:t>
            </a:r>
            <a:r>
              <a:rPr lang="en-US" sz="2400" dirty="0"/>
              <a:t>CT can show the relationship of the fragments to the joint as well as any loose </a:t>
            </a:r>
            <a:r>
              <a:rPr lang="en-US" sz="2400" dirty="0" smtClean="0"/>
              <a:t>fragments in </a:t>
            </a:r>
            <a:r>
              <a:rPr lang="en-US" sz="2400" dirty="0"/>
              <a:t>the joint. CT also demonstrates tissue damage and hematomas that can result from fractures. CT is often quicker and more comfortable, requiring less body manipulation than radiography, making it advantageous for seriously injured individuals, such as those involved in a car </a:t>
            </a:r>
            <a:r>
              <a:rPr lang="en-US" sz="2400" dirty="0" smtClean="0"/>
              <a:t>accident.</a:t>
            </a:r>
            <a:r>
              <a:rPr lang="en-US" sz="2400" dirty="0"/>
              <a:t> Melvin et al conducted a </a:t>
            </a:r>
            <a:r>
              <a:rPr lang="en-US" sz="2400" dirty="0" smtClean="0"/>
              <a:t>study </a:t>
            </a:r>
            <a:r>
              <a:rPr lang="en-US" sz="2400" dirty="0"/>
              <a:t>to assess the utility of CT for detecting and managing femoral neck fractures. Researchers found that the addition of CT, as well as modification of the Garden Classification as </a:t>
            </a:r>
            <a:r>
              <a:rPr lang="en-US" sz="2400" dirty="0" err="1"/>
              <a:t>nondisplaced</a:t>
            </a:r>
            <a:r>
              <a:rPr lang="en-US" sz="2400" dirty="0"/>
              <a:t> </a:t>
            </a:r>
            <a:r>
              <a:rPr lang="en-US" sz="2400" dirty="0" err="1"/>
              <a:t>vs</a:t>
            </a:r>
            <a:r>
              <a:rPr lang="en-US" sz="2400" dirty="0"/>
              <a:t> displaced, improved </a:t>
            </a:r>
            <a:r>
              <a:rPr lang="en-US" sz="2400" dirty="0" err="1"/>
              <a:t>intraobserver</a:t>
            </a:r>
            <a:r>
              <a:rPr lang="en-US" sz="2400" dirty="0"/>
              <a:t> reliability in interpreting the findings in the 5 cases included in the study. Classification of femoral neck fractures was more likely to change </a:t>
            </a:r>
            <a:r>
              <a:rPr lang="en-US" sz="2400" dirty="0" smtClean="0"/>
              <a:t>when </a:t>
            </a:r>
            <a:r>
              <a:rPr lang="en-US" sz="2400" dirty="0"/>
              <a:t>CT was combined with radiography, and agreement regarding classification was improved with the addition of CT. </a:t>
            </a:r>
            <a:endParaRPr lang="en-US" sz="2400" dirty="0">
              <a:latin typeface="Calibri" charset="0"/>
            </a:endParaRPr>
          </a:p>
          <a:p>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Imaging </a:t>
            </a:r>
            <a:r>
              <a:rPr lang="en-US" sz="3200" dirty="0" smtClean="0"/>
              <a:t>- Computed </a:t>
            </a:r>
            <a:r>
              <a:rPr lang="en-US" sz="3200" dirty="0"/>
              <a:t>Tomography </a:t>
            </a:r>
            <a:endParaRPr lang="en-US" sz="3000" dirty="0"/>
          </a:p>
        </p:txBody>
      </p:sp>
    </p:spTree>
    <p:extLst>
      <p:ext uri="{BB962C8B-B14F-4D97-AF65-F5344CB8AC3E}">
        <p14:creationId xmlns:p14="http://schemas.microsoft.com/office/powerpoint/2010/main" val="3664166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Radionuclide bone scanning (also referred to as bone </a:t>
            </a:r>
            <a:r>
              <a:rPr lang="en-US" sz="2400" dirty="0" err="1"/>
              <a:t>scintigraphy</a:t>
            </a:r>
            <a:r>
              <a:rPr lang="en-US" sz="2400" dirty="0"/>
              <a:t>) with technetium 99m-labeled </a:t>
            </a:r>
            <a:r>
              <a:rPr lang="en-US" sz="2400" dirty="0" err="1"/>
              <a:t>diphosphonate</a:t>
            </a:r>
            <a:r>
              <a:rPr lang="en-US" sz="2400" dirty="0"/>
              <a:t> tracer material plays a role in diagnosing fractures because of its high sensitivity compared with other imaging modalities. The </a:t>
            </a:r>
            <a:r>
              <a:rPr lang="en-US" sz="2400" dirty="0" err="1"/>
              <a:t>diphosphonates</a:t>
            </a:r>
            <a:r>
              <a:rPr lang="en-US" sz="2400" dirty="0"/>
              <a:t> accumulate rapidly in the bone, and almost 50% of the tracer is absorbed by the skeletal system within 2 to 6 hours after injection. The rate of uptake of the radiotracer depends on blood flow and new bone formation. Thus, radionuclide bone scanning can be used to show signs of bone healing, as well as cell turnover and other physiologic signs of fracture.</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Imaging </a:t>
            </a:r>
            <a:r>
              <a:rPr lang="en-US" sz="3200" dirty="0" smtClean="0"/>
              <a:t>- Nuclear </a:t>
            </a:r>
            <a:r>
              <a:rPr lang="en-US" sz="3200" dirty="0"/>
              <a:t>Medicine </a:t>
            </a:r>
            <a:endParaRPr lang="en-US" sz="3000" dirty="0"/>
          </a:p>
        </p:txBody>
      </p:sp>
    </p:spTree>
    <p:extLst>
      <p:ext uri="{BB962C8B-B14F-4D97-AF65-F5344CB8AC3E}">
        <p14:creationId xmlns:p14="http://schemas.microsoft.com/office/powerpoint/2010/main" val="3960648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Radionuclide bone scanning also is used to diagnose bone tumors or cancer, rule out a bone infection or avascular necrosis, and evaluate metabolic disorders that affect the bones (</a:t>
            </a:r>
            <a:r>
              <a:rPr lang="en-US" sz="2400" dirty="0" err="1"/>
              <a:t>eg</a:t>
            </a:r>
            <a:r>
              <a:rPr lang="en-US" sz="2400" dirty="0"/>
              <a:t>, osteoporosis or Paget disease), thereby distinguishing such conditions from a </a:t>
            </a:r>
            <a:r>
              <a:rPr lang="en-US" sz="2400" dirty="0" smtClean="0"/>
              <a:t>fracture.</a:t>
            </a:r>
            <a:r>
              <a:rPr lang="en-US" sz="2400" b="1" dirty="0" smtClean="0"/>
              <a:t> </a:t>
            </a:r>
            <a:r>
              <a:rPr lang="en-US" sz="2400" dirty="0"/>
              <a:t>For example, on bone scans, osteomyelitis almost always appears as a combination of focal </a:t>
            </a:r>
            <a:r>
              <a:rPr lang="en-US" sz="2400" dirty="0" err="1"/>
              <a:t>hyperfusion</a:t>
            </a:r>
            <a:r>
              <a:rPr lang="en-US" sz="2400" dirty="0"/>
              <a:t>, focal hyperemia, and focally increased bone </a:t>
            </a:r>
            <a:r>
              <a:rPr lang="en-US" sz="2400" dirty="0" smtClean="0"/>
              <a:t>uptake.</a:t>
            </a:r>
            <a:r>
              <a:rPr lang="en-US" sz="2400" b="1" dirty="0" smtClean="0"/>
              <a:t> </a:t>
            </a:r>
            <a:r>
              <a:rPr lang="en-US" sz="2400" dirty="0"/>
              <a:t>Because this modality can be used to show cell turnover, it is useful for examining skeletal </a:t>
            </a:r>
            <a:r>
              <a:rPr lang="en-US" sz="2400" dirty="0" smtClean="0"/>
              <a:t>lesions.</a:t>
            </a:r>
            <a:r>
              <a:rPr lang="en-US" sz="2400" b="1" dirty="0"/>
              <a:t> </a:t>
            </a:r>
            <a:r>
              <a:rPr lang="en-US" sz="2400" dirty="0" smtClean="0"/>
              <a:t>Bone </a:t>
            </a:r>
            <a:r>
              <a:rPr lang="en-US" sz="2400" dirty="0"/>
              <a:t>metastases typically appear on bone scans as multiple foci of increased activity, although they occasionally appear as areas of increased uptake of tracer </a:t>
            </a:r>
            <a:r>
              <a:rPr lang="en-US" sz="2400" dirty="0" smtClean="0"/>
              <a:t>material.</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Imaging </a:t>
            </a:r>
            <a:r>
              <a:rPr lang="en-US" sz="3200" dirty="0" smtClean="0"/>
              <a:t>- Nuclear </a:t>
            </a:r>
            <a:r>
              <a:rPr lang="en-US" sz="3200" dirty="0"/>
              <a:t>Medicine </a:t>
            </a:r>
            <a:endParaRPr lang="en-US" sz="3000" dirty="0"/>
          </a:p>
        </p:txBody>
      </p:sp>
    </p:spTree>
    <p:extLst>
      <p:ext uri="{BB962C8B-B14F-4D97-AF65-F5344CB8AC3E}">
        <p14:creationId xmlns:p14="http://schemas.microsoft.com/office/powerpoint/2010/main" val="2028212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Imaging </a:t>
            </a:r>
            <a:r>
              <a:rPr lang="en-US" sz="3200" b="0" dirty="0"/>
              <a:t/>
            </a:r>
            <a:br>
              <a:rPr lang="en-US" sz="3200" b="0" dirty="0"/>
            </a:br>
            <a:r>
              <a:rPr lang="en-US" sz="3200" i="1" dirty="0"/>
              <a:t>Nuclear Medicine </a:t>
            </a:r>
            <a:endParaRPr lang="en-US" sz="300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19400" y="1676401"/>
            <a:ext cx="3505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5153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P</a:t>
            </a:r>
            <a:r>
              <a:rPr lang="en-US" sz="2400" dirty="0" smtClean="0"/>
              <a:t>ositron </a:t>
            </a:r>
            <a:r>
              <a:rPr lang="en-US" sz="2400" dirty="0"/>
              <a:t>emission tomography using 18F-fluorodeoxyglucose (FDG-PET) scanning can be used to examine an individual for abnormal processes in the bone</a:t>
            </a:r>
            <a:r>
              <a:rPr lang="en-US" sz="2400" dirty="0" smtClean="0"/>
              <a:t>; </a:t>
            </a:r>
            <a:r>
              <a:rPr lang="en-US" sz="2400" dirty="0"/>
              <a:t>its use in detecting femur fractures is limited. FDG-PET measures metabolic activity and molecular function via injected contrast material that is absorbed into the body, emitting radiation that is detected by the PET scanner. Because cancerous cells grow more rapidly than </a:t>
            </a:r>
            <a:r>
              <a:rPr lang="en-US" sz="2400" dirty="0" smtClean="0"/>
              <a:t>normal </a:t>
            </a:r>
            <a:r>
              <a:rPr lang="en-US" sz="2400" dirty="0"/>
              <a:t>cells, the high absorption of the glucose-based contrast material by malignant cells allows for cancer </a:t>
            </a:r>
            <a:r>
              <a:rPr lang="en-US" sz="2400" dirty="0" smtClean="0"/>
              <a:t>diagnosis. The </a:t>
            </a:r>
            <a:r>
              <a:rPr lang="en-US" sz="2400" dirty="0"/>
              <a:t>reported sensitivity of FDG-PET in detecting bone metastases is approximately 90</a:t>
            </a:r>
            <a:r>
              <a:rPr lang="en-US" sz="2400" dirty="0" smtClean="0"/>
              <a:t>%. </a:t>
            </a:r>
            <a:r>
              <a:rPr lang="en-US" sz="2400" dirty="0"/>
              <a:t>In the case of femoral fracture, FDG-PET may be helpful in distinguishing fracture from bone </a:t>
            </a:r>
            <a:r>
              <a:rPr lang="en-US" sz="2400" dirty="0" smtClean="0"/>
              <a:t>metastases. FDG-PET </a:t>
            </a:r>
            <a:r>
              <a:rPr lang="en-US" sz="2400" dirty="0"/>
              <a:t>has been shown to have a high false-positive rate, is more expensive than standard radionuclide bone scanning, </a:t>
            </a:r>
            <a:r>
              <a:rPr lang="en-US" sz="2400" dirty="0" smtClean="0"/>
              <a:t>and </a:t>
            </a:r>
            <a:r>
              <a:rPr lang="en-US" sz="2400" dirty="0"/>
              <a:t>less readily available than MR imaging.</a:t>
            </a:r>
            <a:endParaRPr lang="en-US" sz="2400" dirty="0">
              <a:latin typeface="Calibri" charset="0"/>
            </a:endParaRPr>
          </a:p>
          <a:p>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Imaging </a:t>
            </a:r>
            <a:r>
              <a:rPr lang="en-US" sz="3200" dirty="0" smtClean="0"/>
              <a:t>-</a:t>
            </a:r>
            <a:r>
              <a:rPr lang="en-US" sz="3200" dirty="0"/>
              <a:t> </a:t>
            </a:r>
            <a:r>
              <a:rPr lang="en-US" sz="3200" dirty="0" smtClean="0"/>
              <a:t>Nuclear </a:t>
            </a:r>
            <a:r>
              <a:rPr lang="en-US" sz="3200" dirty="0"/>
              <a:t>Medicine </a:t>
            </a:r>
            <a:endParaRPr lang="en-US" sz="3000" dirty="0"/>
          </a:p>
        </p:txBody>
      </p:sp>
    </p:spTree>
    <p:extLst>
      <p:ext uri="{BB962C8B-B14F-4D97-AF65-F5344CB8AC3E}">
        <p14:creationId xmlns:p14="http://schemas.microsoft.com/office/powerpoint/2010/main" val="9341902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1675"/>
            <a:ext cx="8534400" cy="1143000"/>
          </a:xfrm>
        </p:spPr>
        <p:txBody>
          <a:bodyPr/>
          <a:lstStyle/>
          <a:p>
            <a:r>
              <a:rPr lang="en-US" sz="3200" dirty="0"/>
              <a:t>Diagnostic Imaging </a:t>
            </a:r>
            <a:r>
              <a:rPr lang="en-US" sz="3200" dirty="0" smtClean="0"/>
              <a:t>- Nuclear </a:t>
            </a:r>
            <a:r>
              <a:rPr lang="en-US" sz="3200" dirty="0"/>
              <a:t>Medicine </a:t>
            </a:r>
            <a:endParaRPr lang="en-US" sz="3000" dirty="0"/>
          </a:p>
        </p:txBody>
      </p:sp>
      <p:sp>
        <p:nvSpPr>
          <p:cNvPr id="26626" name="Content Placeholder 2"/>
          <p:cNvSpPr>
            <a:spLocks noGrp="1"/>
          </p:cNvSpPr>
          <p:nvPr>
            <p:ph idx="1"/>
          </p:nvPr>
        </p:nvSpPr>
        <p:spPr>
          <a:xfrm>
            <a:off x="381000" y="1600200"/>
            <a:ext cx="8610600" cy="4221162"/>
          </a:xfrm>
        </p:spPr>
        <p:txBody>
          <a:bodyPr/>
          <a:lstStyle/>
          <a:p>
            <a:r>
              <a:rPr lang="en-US" sz="2400" dirty="0"/>
              <a:t>Single photon emission computed tomography (SPECT) is another type of nuclear medicine examination that uses radiotracer material to generate gamma decay to obtain images. Like CT, its images can be formatted in multiple planes. With femur fracture examination, SPECT may assist in evaluating femoral neck stress fractures in conjunction with planar </a:t>
            </a:r>
            <a:r>
              <a:rPr lang="en-US" sz="2400" dirty="0" err="1" smtClean="0"/>
              <a:t>scintigraphy</a:t>
            </a:r>
            <a:r>
              <a:rPr lang="en-US" sz="2400" dirty="0" smtClean="0"/>
              <a:t>.</a:t>
            </a:r>
            <a:r>
              <a:rPr lang="en-US" sz="2400" b="1" dirty="0" smtClean="0"/>
              <a:t> </a:t>
            </a:r>
            <a:r>
              <a:rPr lang="en-US" sz="2400" dirty="0"/>
              <a:t>In a retrospective study of 38 individuals in the military, 33 had undergone planar </a:t>
            </a:r>
            <a:r>
              <a:rPr lang="en-US" sz="2400" dirty="0" err="1"/>
              <a:t>scintigraphy</a:t>
            </a:r>
            <a:r>
              <a:rPr lang="en-US" sz="2400" dirty="0"/>
              <a:t> with SPECT before MR imaging of the hip for the evaluation of femoral neck fracture. When SPECT was added to planar </a:t>
            </a:r>
            <a:r>
              <a:rPr lang="en-US" sz="2400" dirty="0" err="1"/>
              <a:t>scintigraphy</a:t>
            </a:r>
            <a:r>
              <a:rPr lang="en-US" sz="2400" dirty="0"/>
              <a:t>, sensitivity rose from 50% to 92.3% (</a:t>
            </a:r>
            <a:r>
              <a:rPr lang="en-US" sz="2400" i="1" dirty="0"/>
              <a:t>P </a:t>
            </a:r>
            <a:r>
              <a:rPr lang="en-US" sz="2400" dirty="0"/>
              <a:t>= .03), and accuracy in detecting high-grade fractures improved from 12.5% to 70% (</a:t>
            </a:r>
            <a:r>
              <a:rPr lang="en-US" sz="2400" i="1" dirty="0"/>
              <a:t>P </a:t>
            </a:r>
            <a:r>
              <a:rPr lang="en-US" sz="2400" dirty="0"/>
              <a:t>= .025). When SPECT is an option, the authors suggested that it be added to bone </a:t>
            </a:r>
            <a:r>
              <a:rPr lang="en-US" sz="2400" dirty="0" err="1"/>
              <a:t>scintigraphy</a:t>
            </a:r>
            <a:r>
              <a:rPr lang="en-US" sz="2400" dirty="0"/>
              <a:t> for evaluating individuals with suspected femoral neck fractures.</a:t>
            </a:r>
            <a:endParaRPr lang="en-US" sz="2400" dirty="0">
              <a:latin typeface="Calibri" charset="0"/>
            </a:endParaRPr>
          </a:p>
        </p:txBody>
      </p:sp>
    </p:spTree>
    <p:extLst>
      <p:ext uri="{BB962C8B-B14F-4D97-AF65-F5344CB8AC3E}">
        <p14:creationId xmlns:p14="http://schemas.microsoft.com/office/powerpoint/2010/main" val="1635685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Dual-energy x-ray absorptiometry (DXA) may have a potential role in detecting femur fractures, although it most commonly is used to detect changes in bone density. </a:t>
            </a:r>
            <a:r>
              <a:rPr lang="en-US" sz="2400" dirty="0" err="1"/>
              <a:t>Bazzocchi</a:t>
            </a:r>
            <a:r>
              <a:rPr lang="en-US" sz="2400" dirty="0"/>
              <a:t> et al retrospectively reviewed 739 DXA examinations to detect collateral findings and understand their effect on patient care. The review included 231 examinations of the lumbar spine, 221 of the femur, 191 of the whole body, and 96 of the vertebrae. Incidental findings were noted in </a:t>
            </a:r>
            <a:r>
              <a:rPr lang="en-US" sz="2400" dirty="0" smtClean="0"/>
              <a:t>117 of </a:t>
            </a:r>
            <a:r>
              <a:rPr lang="en-US" sz="2400" dirty="0"/>
              <a:t>the DXA examinations, 27 of which involved the femur. Of these incidental findings, 50 </a:t>
            </a:r>
            <a:r>
              <a:rPr lang="en-US" sz="2400" dirty="0" smtClean="0"/>
              <a:t>were </a:t>
            </a:r>
            <a:r>
              <a:rPr lang="en-US" sz="2400" dirty="0"/>
              <a:t>confirmed using another imaging technique. N</a:t>
            </a:r>
            <a:r>
              <a:rPr lang="en-US" sz="2400" dirty="0" smtClean="0"/>
              <a:t>one </a:t>
            </a:r>
            <a:r>
              <a:rPr lang="en-US" sz="2400" dirty="0"/>
              <a:t>of the incidental findings were mentioned in the DXA reports. Based on these results, the authors stressed that when DXA is used to evaluate bone integrity or possible fracture, interpreting clinicians should evaluate DXA images for their potential in qualifying collateral findings related to diagnosis.</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smtClean="0"/>
              <a:t>Dual-energy </a:t>
            </a:r>
            <a:r>
              <a:rPr lang="en-US" sz="3200" dirty="0"/>
              <a:t>X-ray Absorptiometry </a:t>
            </a:r>
            <a:endParaRPr lang="en-US" sz="3000" dirty="0"/>
          </a:p>
        </p:txBody>
      </p:sp>
    </p:spTree>
    <p:extLst>
      <p:ext uri="{BB962C8B-B14F-4D97-AF65-F5344CB8AC3E}">
        <p14:creationId xmlns:p14="http://schemas.microsoft.com/office/powerpoint/2010/main" val="2811445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PET scan coupled with CT (PET-CT) has shown promise as a potential imaging modality for individuals with osteoporosis and atypical femoral shaft fractures because of its usefulness in defining certain aspects of pathogenesis, site specificity, and potential prodromal abnormalities, in addition to providing insight about </a:t>
            </a:r>
            <a:r>
              <a:rPr lang="en-US" sz="2400" dirty="0" err="1"/>
              <a:t>radiokinetic</a:t>
            </a:r>
            <a:r>
              <a:rPr lang="en-US" sz="2400" dirty="0"/>
              <a:t> variables of skeletal blood flow and markers for bone formation. However, more studies on the clinical use of PET-CT as a diagnostic imaging modality for femur fracture are warranted.</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Imaging </a:t>
            </a:r>
            <a:r>
              <a:rPr lang="en-US" sz="3200" b="0" dirty="0"/>
              <a:t/>
            </a:r>
            <a:br>
              <a:rPr lang="en-US" sz="3200" b="0" dirty="0"/>
            </a:br>
            <a:endParaRPr lang="en-US" sz="3000" dirty="0"/>
          </a:p>
        </p:txBody>
      </p:sp>
    </p:spTree>
    <p:extLst>
      <p:ext uri="{BB962C8B-B14F-4D97-AF65-F5344CB8AC3E}">
        <p14:creationId xmlns:p14="http://schemas.microsoft.com/office/powerpoint/2010/main" val="345783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smtClean="0"/>
              <a:t>Symptoms </a:t>
            </a:r>
            <a:endParaRPr lang="en-US" dirty="0">
              <a:latin typeface="Calibri" charset="0"/>
            </a:endParaRPr>
          </a:p>
        </p:txBody>
      </p:sp>
      <p:sp>
        <p:nvSpPr>
          <p:cNvPr id="26626" name="Content Placeholder 2"/>
          <p:cNvSpPr>
            <a:spLocks noGrp="1"/>
          </p:cNvSpPr>
          <p:nvPr>
            <p:ph idx="1"/>
          </p:nvPr>
        </p:nvSpPr>
        <p:spPr>
          <a:xfrm>
            <a:off x="457200" y="1676400"/>
            <a:ext cx="8229600" cy="4221162"/>
          </a:xfrm>
        </p:spPr>
        <p:txBody>
          <a:bodyPr/>
          <a:lstStyle/>
          <a:p>
            <a:r>
              <a:rPr lang="en-US" sz="2800" dirty="0" smtClean="0"/>
              <a:t>Fractures </a:t>
            </a:r>
            <a:r>
              <a:rPr lang="en-US" sz="2800" dirty="0"/>
              <a:t>of the hip, including the femoral head or femoral neck, are often evidenced by pain in the hip, knee, or lower back. Other common, and somewhat more specific, symptoms include the inability to stand or walk and the foot on the affected side turning at an abnormal angle, making the leg look shorter than the leg on the unaffected side of the body.</a:t>
            </a:r>
            <a:endParaRPr lang="en-US" sz="2600" dirty="0">
              <a:latin typeface="Calibri" charset="0"/>
            </a:endParaRPr>
          </a:p>
        </p:txBody>
      </p:sp>
    </p:spTree>
    <p:extLst>
      <p:ext uri="{BB962C8B-B14F-4D97-AF65-F5344CB8AC3E}">
        <p14:creationId xmlns:p14="http://schemas.microsoft.com/office/powerpoint/2010/main" val="3881041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Ultrasonography plays a limited role in bone assessment, mostly in the imaging of joint effusions, blood flow, and the presence of foreign bodies within the soft </a:t>
            </a:r>
            <a:r>
              <a:rPr lang="en-US" sz="2400" dirty="0" smtClean="0"/>
              <a:t>tissues.</a:t>
            </a:r>
            <a:r>
              <a:rPr lang="en-US" sz="2400" b="1" dirty="0" smtClean="0"/>
              <a:t> </a:t>
            </a:r>
            <a:r>
              <a:rPr lang="en-US" sz="2400" dirty="0"/>
              <a:t>Ultrasound-guided femoral nerve blocks may be used in the emergency setting to achieve adequate analgesia for severe femoral </a:t>
            </a:r>
            <a:r>
              <a:rPr lang="en-US" sz="2400" dirty="0" smtClean="0"/>
              <a:t>fractures.</a:t>
            </a:r>
            <a:endParaRPr lang="en-US" sz="2400" dirty="0"/>
          </a:p>
          <a:p>
            <a:r>
              <a:rPr lang="en-US" sz="2400" dirty="0"/>
              <a:t>Finally, high-resolution peripheral quantitative computed tomography (HR-</a:t>
            </a:r>
            <a:r>
              <a:rPr lang="en-US" sz="2400" dirty="0" err="1"/>
              <a:t>pQCT</a:t>
            </a:r>
            <a:r>
              <a:rPr lang="en-US" sz="2400" dirty="0"/>
              <a:t>) has shown promise in recent years because of its ability to image bone density and isotropic voxel size, which may prove helpful in assessing osteoporosis and fracture risk as well as treatment efficacy.</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Diagnostic Imaging </a:t>
            </a:r>
            <a:r>
              <a:rPr lang="en-US" sz="3200" b="0" dirty="0"/>
              <a:t/>
            </a:r>
            <a:br>
              <a:rPr lang="en-US" sz="3200" b="0" dirty="0"/>
            </a:br>
            <a:endParaRPr lang="en-US" sz="3000" dirty="0"/>
          </a:p>
        </p:txBody>
      </p:sp>
    </p:spTree>
    <p:extLst>
      <p:ext uri="{BB962C8B-B14F-4D97-AF65-F5344CB8AC3E}">
        <p14:creationId xmlns:p14="http://schemas.microsoft.com/office/powerpoint/2010/main" val="30258184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Treatment of femoral fractures ranges from immediate stabilization of a patient to surgery. In the emergency setting, the first step is to stabilize the patient and address any fluid or electrolyte abnormalities. Weight should not be placed on the affected leg or hip until a workup is conducted</a:t>
            </a:r>
            <a:r>
              <a:rPr lang="en-US" sz="2400" dirty="0" smtClean="0"/>
              <a:t>.</a:t>
            </a:r>
            <a:r>
              <a:rPr lang="en-US" sz="2400" b="1" dirty="0" smtClean="0"/>
              <a:t> </a:t>
            </a:r>
            <a:r>
              <a:rPr lang="en-US" sz="2400" dirty="0"/>
              <a:t>Because the femoral area is vascular and trauma can be associated with blood loss, up to 40% of isolated femoral fractures require blood transfusion, which is particularly troublesome in the elderly population because they have less cardiac reserve. The goal of treatment for femoral fractures is to avoid complications and restore anatomic stability and mobility as quickly as possible.</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Treatment and Management </a:t>
            </a:r>
            <a:endParaRPr lang="en-US" sz="3000" dirty="0"/>
          </a:p>
        </p:txBody>
      </p:sp>
    </p:spTree>
    <p:extLst>
      <p:ext uri="{BB962C8B-B14F-4D97-AF65-F5344CB8AC3E}">
        <p14:creationId xmlns:p14="http://schemas.microsoft.com/office/powerpoint/2010/main" val="31281365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In the adult population, fractures of the femoral shaft are most often treated surgically with intramedullary nails or plate fixation. Other treatments include external fixation, although this procedure is less common and generally only a temporary solution. Although nonsurgical treatments for femur fracture exist, including skin traction, skeletal traction, cast brace, and casting, these methods are rarely used except for pediatric patients</a:t>
            </a:r>
            <a:r>
              <a:rPr lang="en-US" sz="2400" dirty="0" smtClean="0"/>
              <a:t>.</a:t>
            </a:r>
            <a:r>
              <a:rPr lang="en-US" sz="2400" dirty="0"/>
              <a:t> Intramedullary nail fixation involves the insertion of a metal rod, typically titanium, into the marrow canal of the femur. The nail reattaches the fractured bone fragments to one another so that they can be realigned and heal. With this procedure, the nail is inserted either at the hip or the knee and is anchored to bone on both ends to keep the nail and the bone in place during the healing process.</a:t>
            </a:r>
            <a:endParaRPr lang="en-US" sz="2400" dirty="0">
              <a:latin typeface="Calibri" charset="0"/>
            </a:endParaRPr>
          </a:p>
          <a:p>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Treatment and </a:t>
            </a:r>
            <a:r>
              <a:rPr lang="en-US" sz="3200" dirty="0" smtClean="0"/>
              <a:t>Management</a:t>
            </a:r>
            <a:br>
              <a:rPr lang="en-US" sz="3200" dirty="0" smtClean="0"/>
            </a:br>
            <a:endParaRPr lang="en-US" sz="3000" dirty="0"/>
          </a:p>
        </p:txBody>
      </p:sp>
    </p:spTree>
    <p:extLst>
      <p:ext uri="{BB962C8B-B14F-4D97-AF65-F5344CB8AC3E}">
        <p14:creationId xmlns:p14="http://schemas.microsoft.com/office/powerpoint/2010/main" val="15544127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Growth plate fractures often are treated </a:t>
            </a:r>
            <a:r>
              <a:rPr lang="en-US" sz="2400" dirty="0" err="1"/>
              <a:t>nonsurgically</a:t>
            </a:r>
            <a:r>
              <a:rPr lang="en-US" sz="2400" dirty="0"/>
              <a:t>. Factors that influence treatment include the: </a:t>
            </a:r>
            <a:endParaRPr lang="en-US" sz="2400" dirty="0" smtClean="0"/>
          </a:p>
          <a:p>
            <a:pPr marL="342900" indent="-342900">
              <a:buFont typeface="Arial" pitchFamily="34" charset="0"/>
              <a:buChar char="•"/>
            </a:pPr>
            <a:r>
              <a:rPr lang="en-US" sz="2400" dirty="0" smtClean="0"/>
              <a:t>Severity</a:t>
            </a:r>
            <a:r>
              <a:rPr lang="en-US" sz="2400" dirty="0"/>
              <a:t>, location, and classification of the fracture. </a:t>
            </a:r>
          </a:p>
          <a:p>
            <a:pPr marL="342900" indent="-342900">
              <a:buFont typeface="Arial" pitchFamily="34" charset="0"/>
              <a:buChar char="•"/>
            </a:pPr>
            <a:r>
              <a:rPr lang="en-US" sz="2400" dirty="0" smtClean="0"/>
              <a:t>Plane </a:t>
            </a:r>
            <a:r>
              <a:rPr lang="en-US" sz="2400" dirty="0"/>
              <a:t>of deformity. </a:t>
            </a:r>
          </a:p>
          <a:p>
            <a:pPr marL="342900" indent="-342900">
              <a:buFont typeface="Arial" pitchFamily="34" charset="0"/>
              <a:buChar char="•"/>
            </a:pPr>
            <a:r>
              <a:rPr lang="en-US" sz="2400" dirty="0" smtClean="0"/>
              <a:t>Patient </a:t>
            </a:r>
            <a:r>
              <a:rPr lang="en-US" sz="2400" dirty="0"/>
              <a:t>age. </a:t>
            </a:r>
          </a:p>
          <a:p>
            <a:pPr marL="342900" indent="-342900">
              <a:buFont typeface="Arial" pitchFamily="34" charset="0"/>
              <a:buChar char="•"/>
            </a:pPr>
            <a:r>
              <a:rPr lang="en-US" sz="2400" dirty="0" smtClean="0"/>
              <a:t>Growth </a:t>
            </a:r>
            <a:r>
              <a:rPr lang="en-US" sz="2400" dirty="0"/>
              <a:t>potential of the affected plate. </a:t>
            </a:r>
          </a:p>
          <a:p>
            <a:r>
              <a:rPr lang="en-US" sz="2400" dirty="0"/>
              <a:t>The majority of type I and type II Salter-Harris fractures can be treated with closed reduction and casting or splinting. To avoid additional damage, reduction often centers on traction and less forceful manipulation of the bone fragments.</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Treatment and </a:t>
            </a:r>
            <a:r>
              <a:rPr lang="en-US" sz="3200" dirty="0" smtClean="0"/>
              <a:t>Management</a:t>
            </a:r>
            <a:endParaRPr lang="en-US" sz="3000" dirty="0"/>
          </a:p>
        </p:txBody>
      </p:sp>
    </p:spTree>
    <p:extLst>
      <p:ext uri="{BB962C8B-B14F-4D97-AF65-F5344CB8AC3E}">
        <p14:creationId xmlns:p14="http://schemas.microsoft.com/office/powerpoint/2010/main" val="26755503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More severe intra-articular fractures (</a:t>
            </a:r>
            <a:r>
              <a:rPr lang="en-US" sz="2400" dirty="0" err="1"/>
              <a:t>eg</a:t>
            </a:r>
            <a:r>
              <a:rPr lang="en-US" sz="2400" dirty="0"/>
              <a:t>, type III and type IV Salter-Harris) usually require open reduction and internal fixation that avoids crossing the </a:t>
            </a:r>
            <a:r>
              <a:rPr lang="en-US" sz="2400" dirty="0" err="1"/>
              <a:t>physis</a:t>
            </a:r>
            <a:r>
              <a:rPr lang="en-US" sz="2400" dirty="0"/>
              <a:t>. Smooth pins are implanted parallel to the </a:t>
            </a:r>
            <a:r>
              <a:rPr lang="en-US" sz="2400" dirty="0" err="1"/>
              <a:t>physis</a:t>
            </a:r>
            <a:r>
              <a:rPr lang="en-US" sz="2400" dirty="0"/>
              <a:t> in the epiphysis or metaphysis. Oblique insertion of pins across the </a:t>
            </a:r>
            <a:r>
              <a:rPr lang="en-US" sz="2400" dirty="0" err="1"/>
              <a:t>physis</a:t>
            </a:r>
            <a:r>
              <a:rPr lang="en-US" sz="2400" dirty="0"/>
              <a:t> is considered only when satisfactory internal fixation cannot be attained with transverse fixation. Type V Salter-Harris fractures often are not diagnosed in the acute phase; thus, treatment is delayed until a more obvious bony formation grows across the </a:t>
            </a:r>
            <a:r>
              <a:rPr lang="en-US" sz="2400" dirty="0" err="1"/>
              <a:t>physis</a:t>
            </a:r>
            <a:r>
              <a:rPr lang="en-US" sz="2400" dirty="0"/>
              <a:t>.</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Treatment and </a:t>
            </a:r>
            <a:r>
              <a:rPr lang="en-US" sz="3200" dirty="0" smtClean="0"/>
              <a:t>Management</a:t>
            </a:r>
            <a:endParaRPr lang="en-US" sz="3000" dirty="0"/>
          </a:p>
        </p:txBody>
      </p:sp>
    </p:spTree>
    <p:extLst>
      <p:ext uri="{BB962C8B-B14F-4D97-AF65-F5344CB8AC3E}">
        <p14:creationId xmlns:p14="http://schemas.microsoft.com/office/powerpoint/2010/main" val="37595876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Femoral neck fractures are notoriously difficult to treat. Management can include nonsurgical methods when the fracture is </a:t>
            </a:r>
            <a:r>
              <a:rPr lang="en-US" sz="2400" dirty="0" err="1"/>
              <a:t>nondisplaced</a:t>
            </a:r>
            <a:r>
              <a:rPr lang="en-US" sz="2400" dirty="0"/>
              <a:t>. However, surgery, including internal fixation, is most often necessary to avoid complications such as delayed union or nonunion, </a:t>
            </a:r>
            <a:r>
              <a:rPr lang="en-US" sz="2400" dirty="0" err="1"/>
              <a:t>refracture</a:t>
            </a:r>
            <a:r>
              <a:rPr lang="en-US" sz="2400" dirty="0"/>
              <a:t>, osteonecrosis, and avascular necrosis of the femoral head. In some cases, </a:t>
            </a:r>
            <a:r>
              <a:rPr lang="en-US" sz="2400" dirty="0" err="1"/>
              <a:t>arthroplasty</a:t>
            </a:r>
            <a:r>
              <a:rPr lang="en-US" sz="2400" dirty="0"/>
              <a:t> and even total hip replacement may be necessary to properly treat a femoral </a:t>
            </a:r>
            <a:r>
              <a:rPr lang="en-US" sz="2400" dirty="0" smtClean="0"/>
              <a:t>fracture. Internal </a:t>
            </a:r>
            <a:r>
              <a:rPr lang="en-US" sz="2400" dirty="0"/>
              <a:t>fixation is still arguably the most common treatment for femoral neck fractures, although its use is tapering off. It involves inserting metal screws that attach to both the femur and the femoral head to secure the femoral neck. </a:t>
            </a:r>
            <a:r>
              <a:rPr lang="en-US" sz="2400" dirty="0" smtClean="0"/>
              <a:t>Various </a:t>
            </a:r>
            <a:r>
              <a:rPr lang="en-US" sz="2400" dirty="0"/>
              <a:t>other techniques were introduced, and a debate arose over the advantages and disadvantages of internal fixation of the femoral neck </a:t>
            </a:r>
            <a:r>
              <a:rPr lang="en-US" sz="2400" dirty="0" err="1"/>
              <a:t>vs</a:t>
            </a:r>
            <a:r>
              <a:rPr lang="en-US" sz="2400" dirty="0"/>
              <a:t> replacing the entire femoral head.</a:t>
            </a:r>
            <a:endParaRPr lang="en-US" sz="2400" dirty="0">
              <a:latin typeface="Calibri" charset="0"/>
            </a:endParaRPr>
          </a:p>
          <a:p>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Treatment and </a:t>
            </a:r>
            <a:r>
              <a:rPr lang="en-US" sz="3200" dirty="0" smtClean="0"/>
              <a:t>Management</a:t>
            </a:r>
            <a:br>
              <a:rPr lang="en-US" sz="3200" dirty="0" smtClean="0"/>
            </a:br>
            <a:r>
              <a:rPr lang="en-US" sz="3200" i="1" dirty="0"/>
              <a:t>Femoral Neck Fractures </a:t>
            </a:r>
            <a:endParaRPr lang="en-US" sz="3000" dirty="0"/>
          </a:p>
        </p:txBody>
      </p:sp>
    </p:spTree>
    <p:extLst>
      <p:ext uri="{BB962C8B-B14F-4D97-AF65-F5344CB8AC3E}">
        <p14:creationId xmlns:p14="http://schemas.microsoft.com/office/powerpoint/2010/main" val="9285583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Femoral neck fractures are notoriously difficult to treat. Management can include nonsurgical methods when the fracture is </a:t>
            </a:r>
            <a:r>
              <a:rPr lang="en-US" sz="2400" dirty="0" err="1"/>
              <a:t>nondisplaced</a:t>
            </a:r>
            <a:r>
              <a:rPr lang="en-US" sz="2400" dirty="0"/>
              <a:t>. However, surgery, including internal fixation, is most often necessary to avoid complications such as delayed union or nonunion, </a:t>
            </a:r>
            <a:r>
              <a:rPr lang="en-US" sz="2400" dirty="0" err="1"/>
              <a:t>refracture</a:t>
            </a:r>
            <a:r>
              <a:rPr lang="en-US" sz="2400" dirty="0"/>
              <a:t>, osteonecrosis, and avascular necrosis of the femoral head. In some cases, </a:t>
            </a:r>
            <a:r>
              <a:rPr lang="en-US" sz="2400" dirty="0" err="1"/>
              <a:t>arthroplasty</a:t>
            </a:r>
            <a:r>
              <a:rPr lang="en-US" sz="2400" dirty="0"/>
              <a:t> and even total hip replacement may be necessary to properly treat a femoral fracture (see </a:t>
            </a:r>
            <a:r>
              <a:rPr lang="en-US" sz="2400" b="1" dirty="0"/>
              <a:t>Box 3</a:t>
            </a:r>
            <a:r>
              <a:rPr lang="en-US" sz="2400" dirty="0"/>
              <a:t>).</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Treatment and </a:t>
            </a:r>
            <a:r>
              <a:rPr lang="en-US" sz="3200" dirty="0" smtClean="0"/>
              <a:t>Management</a:t>
            </a:r>
            <a:br>
              <a:rPr lang="en-US" sz="3200" dirty="0" smtClean="0"/>
            </a:br>
            <a:endParaRPr lang="en-US" sz="3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382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7352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Norway has 1 of the highest incidences of hip fracture. Norwegian researchers conducted a retrospective study of 337 patients to examine factors that contribute to unsuccessful internal fixation of femoral neck fractures (see </a:t>
            </a:r>
            <a:r>
              <a:rPr lang="en-US" sz="2400" b="1" dirty="0"/>
              <a:t>Table 2</a:t>
            </a:r>
            <a:r>
              <a:rPr lang="en-US" sz="2400" dirty="0"/>
              <a:t>). The investigators examined patient radiographs to determine Garden Classification and the cause of the procedure’s failure. Fixation failure, nonunion, and femoral head necrosis were identified as failure points. Twelve patients with </a:t>
            </a:r>
            <a:r>
              <a:rPr lang="en-US" sz="2400" dirty="0" err="1"/>
              <a:t>nondisplaced</a:t>
            </a:r>
            <a:r>
              <a:rPr lang="en-US" sz="2400" dirty="0"/>
              <a:t> fractures (Garden Classification I-II) experienced failed internal fixation </a:t>
            </a:r>
            <a:r>
              <a:rPr lang="en-US" sz="2400" dirty="0" err="1"/>
              <a:t>vs</a:t>
            </a:r>
            <a:r>
              <a:rPr lang="en-US" sz="2400" dirty="0"/>
              <a:t> 59 patients with displaced fractures (Garden Classification III-IV).</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Treatment and </a:t>
            </a:r>
            <a:r>
              <a:rPr lang="en-US" sz="3200" dirty="0" smtClean="0"/>
              <a:t>Management</a:t>
            </a:r>
            <a:br>
              <a:rPr lang="en-US" sz="3200" dirty="0" smtClean="0"/>
            </a:br>
            <a:endParaRPr lang="en-US" sz="3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62099"/>
            <a:ext cx="8305800" cy="496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2511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Treatment and </a:t>
            </a:r>
            <a:r>
              <a:rPr lang="en-US" sz="3200" dirty="0" smtClean="0"/>
              <a:t>Management</a:t>
            </a:r>
            <a:br>
              <a:rPr lang="en-US" sz="3200" dirty="0" smtClean="0"/>
            </a:br>
            <a:r>
              <a:rPr lang="en-US" sz="3200" i="1" dirty="0"/>
              <a:t>Femoral Neck Fractures </a:t>
            </a:r>
            <a:endParaRPr lang="en-US" sz="3000"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14800" y="1743074"/>
            <a:ext cx="4495800" cy="497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42" y="1743074"/>
            <a:ext cx="393235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4077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smtClean="0"/>
              <a:t>A 6-point </a:t>
            </a:r>
            <a:r>
              <a:rPr lang="en-US" sz="2400" dirty="0"/>
              <a:t>scale was used to assess the quality of the fracture reduction and placement of hip pins, with 6 representing treatment success. Of the 117 patients with </a:t>
            </a:r>
            <a:r>
              <a:rPr lang="en-US" sz="2400" dirty="0" err="1"/>
              <a:t>nondisplaced</a:t>
            </a:r>
            <a:r>
              <a:rPr lang="en-US" sz="2400" dirty="0"/>
              <a:t> femoral neck fractures, 17 were assigned scores of less than 6 points, and internal fixation failed in only 1 patient. P</a:t>
            </a:r>
            <a:r>
              <a:rPr lang="en-US" sz="2400" dirty="0" smtClean="0"/>
              <a:t>atients </a:t>
            </a:r>
            <a:r>
              <a:rPr lang="en-US" sz="2400" dirty="0"/>
              <a:t>with </a:t>
            </a:r>
            <a:r>
              <a:rPr lang="en-US" sz="2400" dirty="0" err="1"/>
              <a:t>nondisplaced</a:t>
            </a:r>
            <a:r>
              <a:rPr lang="en-US" sz="2400" dirty="0"/>
              <a:t> femoral neck fractures and a lower fixation score had no increased risk of internal fixation failure. </a:t>
            </a:r>
            <a:r>
              <a:rPr lang="en-US" sz="2400" dirty="0" smtClean="0"/>
              <a:t>The </a:t>
            </a:r>
            <a:r>
              <a:rPr lang="en-US" sz="2400" dirty="0"/>
              <a:t>220 patients with displaced </a:t>
            </a:r>
            <a:r>
              <a:rPr lang="en-US" sz="2400" dirty="0" smtClean="0"/>
              <a:t>fractures</a:t>
            </a:r>
            <a:r>
              <a:rPr lang="en-US" sz="2400" dirty="0"/>
              <a:t> </a:t>
            </a:r>
            <a:r>
              <a:rPr lang="en-US" sz="2400" dirty="0" smtClean="0"/>
              <a:t>had </a:t>
            </a:r>
            <a:r>
              <a:rPr lang="en-US" sz="2400" dirty="0"/>
              <a:t>an increased risk of internal fixation failure for fractures assigned a lower score. </a:t>
            </a:r>
            <a:r>
              <a:rPr lang="en-US" sz="2400" dirty="0" smtClean="0"/>
              <a:t>The authors </a:t>
            </a:r>
            <a:r>
              <a:rPr lang="en-US" sz="2400" dirty="0"/>
              <a:t>concluded that closed reduction and internal fixation carry a high risk of treatment failure, and poor reduction of fractures increases the risk of failure particularly for displaced femoral neck </a:t>
            </a:r>
            <a:r>
              <a:rPr lang="en-US" sz="2400" dirty="0" smtClean="0"/>
              <a:t>fractures. Surgery </a:t>
            </a:r>
            <a:r>
              <a:rPr lang="en-US" sz="2400" dirty="0"/>
              <a:t>more than 48 hours after the time of injury increases the risk of internal fixation failure of displaced femoral neck fractures.</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Treatment and </a:t>
            </a:r>
            <a:r>
              <a:rPr lang="en-US" sz="3200" dirty="0" smtClean="0"/>
              <a:t>Management</a:t>
            </a:r>
            <a:br>
              <a:rPr lang="en-US" sz="3200" dirty="0" smtClean="0"/>
            </a:br>
            <a:endParaRPr lang="en-US" sz="3000" dirty="0"/>
          </a:p>
        </p:txBody>
      </p:sp>
    </p:spTree>
    <p:extLst>
      <p:ext uri="{BB962C8B-B14F-4D97-AF65-F5344CB8AC3E}">
        <p14:creationId xmlns:p14="http://schemas.microsoft.com/office/powerpoint/2010/main" val="470308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t>Statistics and Risks </a:t>
            </a:r>
            <a:endParaRPr lang="en-US" dirty="0">
              <a:latin typeface="Calibri" charset="0"/>
            </a:endParaRPr>
          </a:p>
        </p:txBody>
      </p:sp>
      <p:sp>
        <p:nvSpPr>
          <p:cNvPr id="26626" name="Content Placeholder 2"/>
          <p:cNvSpPr>
            <a:spLocks noGrp="1"/>
          </p:cNvSpPr>
          <p:nvPr>
            <p:ph idx="1"/>
          </p:nvPr>
        </p:nvSpPr>
        <p:spPr>
          <a:xfrm>
            <a:off x="457200" y="1676400"/>
            <a:ext cx="8229600" cy="4221162"/>
          </a:xfrm>
        </p:spPr>
        <p:txBody>
          <a:bodyPr/>
          <a:lstStyle/>
          <a:p>
            <a:r>
              <a:rPr lang="en-US" sz="2800" dirty="0"/>
              <a:t>As many as </a:t>
            </a:r>
            <a:r>
              <a:rPr lang="en-US" sz="2800" dirty="0" smtClean="0"/>
              <a:t>250,000 </a:t>
            </a:r>
            <a:r>
              <a:rPr lang="en-US" sz="2800" dirty="0"/>
              <a:t>hip-joint fractures occur in the United States each year</a:t>
            </a:r>
            <a:r>
              <a:rPr lang="en-US" sz="2800" dirty="0" smtClean="0"/>
              <a:t>, and </a:t>
            </a:r>
            <a:r>
              <a:rPr lang="en-US" sz="2800" dirty="0"/>
              <a:t>the majority of hip fractures are the result of </a:t>
            </a:r>
            <a:r>
              <a:rPr lang="en-US" sz="2800" dirty="0" smtClean="0"/>
              <a:t>falling. More than </a:t>
            </a:r>
            <a:r>
              <a:rPr lang="en-US" sz="2800" dirty="0"/>
              <a:t>one-third of Americans older than 65 years of age fall each year, and 90% of all hip fractures occur in individuals older than age 50. </a:t>
            </a:r>
            <a:r>
              <a:rPr lang="en-US" sz="2800" dirty="0" smtClean="0"/>
              <a:t>Approximately 15</a:t>
            </a:r>
            <a:r>
              <a:rPr lang="en-US" sz="2800" dirty="0"/>
              <a:t>% to 25% of elderly individuals who suffer a hip fracture die within 1 year.</a:t>
            </a:r>
            <a:endParaRPr lang="en-US" sz="2600" dirty="0">
              <a:latin typeface="Calibri" charset="0"/>
            </a:endParaRPr>
          </a:p>
        </p:txBody>
      </p:sp>
    </p:spTree>
    <p:extLst>
      <p:ext uri="{BB962C8B-B14F-4D97-AF65-F5344CB8AC3E}">
        <p14:creationId xmlns:p14="http://schemas.microsoft.com/office/powerpoint/2010/main" val="41337816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err="1"/>
              <a:t>Arthroplasty</a:t>
            </a:r>
            <a:r>
              <a:rPr lang="en-US" sz="2400" dirty="0"/>
              <a:t> is another common treatment for femoral neck fractures, especially those that are displaced. This procedure can involve replacing the head or neck of the femur, or both, with a prosthesis (</a:t>
            </a:r>
            <a:r>
              <a:rPr lang="en-US" sz="2400" dirty="0" err="1"/>
              <a:t>hemiarthroplasty</a:t>
            </a:r>
            <a:r>
              <a:rPr lang="en-US" sz="2400" dirty="0"/>
              <a:t>) or total hip replacement. </a:t>
            </a:r>
            <a:r>
              <a:rPr lang="en-US" sz="2400" dirty="0" err="1"/>
              <a:t>Hemiarthroplasty</a:t>
            </a:r>
            <a:r>
              <a:rPr lang="en-US" sz="2400" dirty="0"/>
              <a:t> can be unipolar, meaning that the femoral head is fixed to the stem, or bipolar, meaning that an additional polyethylene bearing is placed between the stem and the </a:t>
            </a:r>
            <a:r>
              <a:rPr lang="en-US" sz="2400" dirty="0" err="1"/>
              <a:t>endoprosthetic</a:t>
            </a:r>
            <a:r>
              <a:rPr lang="en-US" sz="2400" dirty="0"/>
              <a:t> head. The advantages of </a:t>
            </a:r>
            <a:r>
              <a:rPr lang="en-US" sz="2400" dirty="0" err="1"/>
              <a:t>hemiarthroplasty</a:t>
            </a:r>
            <a:r>
              <a:rPr lang="en-US" sz="2400" dirty="0"/>
              <a:t> are that it eliminates the risks of nonunion and internal fixation failure, thereby decreasing the risk of repeated surgery.</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Treatment and </a:t>
            </a:r>
            <a:r>
              <a:rPr lang="en-US" sz="3200" dirty="0" smtClean="0"/>
              <a:t>Management</a:t>
            </a:r>
            <a:br>
              <a:rPr lang="en-US" sz="3200" dirty="0" smtClean="0"/>
            </a:br>
            <a:endParaRPr lang="en-US" sz="3000" dirty="0"/>
          </a:p>
        </p:txBody>
      </p:sp>
    </p:spTree>
    <p:extLst>
      <p:ext uri="{BB962C8B-B14F-4D97-AF65-F5344CB8AC3E}">
        <p14:creationId xmlns:p14="http://schemas.microsoft.com/office/powerpoint/2010/main" val="20558074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Femoral head fractures often are difficult both to diagnose and to treat. Fractures classified as type I according to the </a:t>
            </a:r>
            <a:r>
              <a:rPr lang="en-US" sz="2400" dirty="0" err="1"/>
              <a:t>Pipkin</a:t>
            </a:r>
            <a:r>
              <a:rPr lang="en-US" sz="2400" dirty="0"/>
              <a:t> Classification often are managed </a:t>
            </a:r>
            <a:r>
              <a:rPr lang="en-US" sz="2400" dirty="0" err="1"/>
              <a:t>nonsurgically</a:t>
            </a:r>
            <a:r>
              <a:rPr lang="en-US" sz="2400" dirty="0"/>
              <a:t> by limiting weight bearing on the affected side, followed by physical therapy. Previously, type II fractures also were treated </a:t>
            </a:r>
            <a:r>
              <a:rPr lang="en-US" sz="2400" dirty="0" err="1"/>
              <a:t>nonsurgically</a:t>
            </a:r>
            <a:r>
              <a:rPr lang="en-US" sz="2400" dirty="0"/>
              <a:t>; however, outcomes tended to be unfavorable. The treatment standard now includes surgical management, although there remains discussion regarding whether free fragments should be fixated or excised.</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Treatment and </a:t>
            </a:r>
            <a:r>
              <a:rPr lang="en-US" sz="3200" dirty="0" smtClean="0"/>
              <a:t>Management</a:t>
            </a:r>
            <a:br>
              <a:rPr lang="en-US" sz="3200" dirty="0" smtClean="0"/>
            </a:br>
            <a:endParaRPr lang="en-US" sz="3000" dirty="0"/>
          </a:p>
        </p:txBody>
      </p:sp>
    </p:spTree>
    <p:extLst>
      <p:ext uri="{BB962C8B-B14F-4D97-AF65-F5344CB8AC3E}">
        <p14:creationId xmlns:p14="http://schemas.microsoft.com/office/powerpoint/2010/main" val="27308593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Type III femoral head fractures carry an increased risk of avascular necrosis and require immediate surgical reduction of the </a:t>
            </a:r>
            <a:r>
              <a:rPr lang="en-US" sz="2400" dirty="0" smtClean="0"/>
              <a:t>femoral </a:t>
            </a:r>
            <a:r>
              <a:rPr lang="en-US" sz="2400" dirty="0"/>
              <a:t>neck fracture. Management of the femoral head fracture depends on the presence of type I or type II involvement. Severe type III femoral head fractures may require total hip replacement. T</a:t>
            </a:r>
            <a:r>
              <a:rPr lang="en-US" sz="2400" dirty="0" smtClean="0"/>
              <a:t>ype </a:t>
            </a:r>
            <a:r>
              <a:rPr lang="en-US" sz="2400" dirty="0"/>
              <a:t>IV fractures involve extensive injury to the acetabulum, which likely requires surgical reduction. In this </a:t>
            </a:r>
            <a:r>
              <a:rPr lang="en-US" sz="2400" dirty="0" smtClean="0"/>
              <a:t>case, </a:t>
            </a:r>
            <a:r>
              <a:rPr lang="en-US" sz="2400" dirty="0"/>
              <a:t>the femoral head is treated at the same time as the acetabulum reduction and the surgical direction will depend on type I or type II involvement. The long-term prognosis for </a:t>
            </a:r>
            <a:r>
              <a:rPr lang="en-US" sz="2400" dirty="0" err="1"/>
              <a:t>Pipkin</a:t>
            </a:r>
            <a:r>
              <a:rPr lang="en-US" sz="2400" dirty="0"/>
              <a:t> type IV fractures is poor</a:t>
            </a:r>
            <a:r>
              <a:rPr lang="en-US" sz="2400" dirty="0" smtClean="0"/>
              <a:t>. </a:t>
            </a:r>
            <a:r>
              <a:rPr lang="en-US" sz="2400" dirty="0"/>
              <a:t>Reconstruction of the femoral head with an </a:t>
            </a:r>
            <a:r>
              <a:rPr lang="en-US" sz="2400" dirty="0" err="1"/>
              <a:t>osteochondral</a:t>
            </a:r>
            <a:r>
              <a:rPr lang="en-US" sz="2400" dirty="0"/>
              <a:t> allograft has been investigated as a treatment for severe femoral head fracture.</a:t>
            </a:r>
            <a:r>
              <a:rPr lang="en-US" sz="2400" b="1" dirty="0"/>
              <a:t> </a:t>
            </a:r>
            <a:r>
              <a:rPr lang="en-US" sz="2400" dirty="0"/>
              <a:t>As with femoral neck fractures, </a:t>
            </a:r>
            <a:r>
              <a:rPr lang="en-US" sz="2400" dirty="0" smtClean="0"/>
              <a:t>total </a:t>
            </a:r>
            <a:r>
              <a:rPr lang="en-US" sz="2400" dirty="0"/>
              <a:t>hip replacement may be warranted to replace all or part of the affected hip in </a:t>
            </a:r>
            <a:r>
              <a:rPr lang="en-US" sz="2400" dirty="0" smtClean="0"/>
              <a:t>this case.</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Treatment and </a:t>
            </a:r>
            <a:r>
              <a:rPr lang="en-US" sz="3200" dirty="0" smtClean="0"/>
              <a:t>Management</a:t>
            </a:r>
            <a:br>
              <a:rPr lang="en-US" sz="3200" dirty="0" smtClean="0"/>
            </a:br>
            <a:endParaRPr lang="en-US" sz="3000" dirty="0"/>
          </a:p>
        </p:txBody>
      </p:sp>
    </p:spTree>
    <p:extLst>
      <p:ext uri="{BB962C8B-B14F-4D97-AF65-F5344CB8AC3E}">
        <p14:creationId xmlns:p14="http://schemas.microsoft.com/office/powerpoint/2010/main" val="17494375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Physical therapy is almost always initiated following treatment of a femur fracture. Its purpose is to restore hip and knee range of motion and strength. Depending on the fracture pattern, an individual may need gait training for crutch-assisted, touch-down weight bearing. With simple fracture patterns that are stable after surgery, greater weight bearing can be initiated. For femoral stress fractures, use of crutches can be discontinued once an individual can walk without pain. Low-impact lower-extremity aerobic training (</a:t>
            </a:r>
            <a:r>
              <a:rPr lang="en-US" sz="2400" dirty="0" err="1"/>
              <a:t>eg</a:t>
            </a:r>
            <a:r>
              <a:rPr lang="en-US" sz="2400" dirty="0"/>
              <a:t>, swimming, biking, or using an elliptical trainer) can be initiated while symptoms permit. Overall, the goal of postsurgical physical therapy is to achieve range of motion and weight bearing as soon as possible on the affected leg or hip.</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Recovery </a:t>
            </a:r>
            <a:endParaRPr lang="en-US" sz="3000" dirty="0"/>
          </a:p>
        </p:txBody>
      </p:sp>
    </p:spTree>
    <p:extLst>
      <p:ext uri="{BB962C8B-B14F-4D97-AF65-F5344CB8AC3E}">
        <p14:creationId xmlns:p14="http://schemas.microsoft.com/office/powerpoint/2010/main" val="33479899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A fracture of the femur is a significant medical event. The femur is the largest and strongest bone in the human body, so great force is necessary to cause it to fracture. However, a fracture of the femur also can result from certain medical conditions, such as osteoporosis or cancer, or from long-term use of certain medications that alter bone turnover and </a:t>
            </a:r>
            <a:r>
              <a:rPr lang="en-US" sz="2400" dirty="0" smtClean="0"/>
              <a:t>integrity.</a:t>
            </a:r>
            <a:r>
              <a:rPr lang="en-US" sz="2400" b="1" dirty="0" smtClean="0"/>
              <a:t> </a:t>
            </a:r>
            <a:r>
              <a:rPr lang="en-US" sz="2400" dirty="0"/>
              <a:t>In adults, the most common cause of femur fracture is motor vehicle </a:t>
            </a:r>
            <a:r>
              <a:rPr lang="en-US" sz="2400" dirty="0" smtClean="0"/>
              <a:t>accidents.</a:t>
            </a:r>
            <a:r>
              <a:rPr lang="en-US" sz="2400" b="1" dirty="0"/>
              <a:t> </a:t>
            </a:r>
            <a:r>
              <a:rPr lang="en-US" sz="2400" dirty="0" smtClean="0"/>
              <a:t>In </a:t>
            </a:r>
            <a:r>
              <a:rPr lang="en-US" sz="2400" dirty="0"/>
              <a:t>the pediatric population, femur fractures often result from child abuse and should be documented and reported accordingly</a:t>
            </a:r>
            <a:r>
              <a:rPr lang="en-US" sz="2400" dirty="0" smtClean="0"/>
              <a:t>.</a:t>
            </a:r>
            <a:r>
              <a:rPr lang="en-US" sz="2400" b="1" dirty="0" smtClean="0"/>
              <a:t> </a:t>
            </a:r>
            <a:r>
              <a:rPr lang="en-US" sz="2400" dirty="0"/>
              <a:t>In the elderly, femur fractures most often result from falling.</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Conclusion </a:t>
            </a:r>
            <a:endParaRPr lang="en-US" sz="3000" dirty="0"/>
          </a:p>
        </p:txBody>
      </p:sp>
    </p:spTree>
    <p:extLst>
      <p:ext uri="{BB962C8B-B14F-4D97-AF65-F5344CB8AC3E}">
        <p14:creationId xmlns:p14="http://schemas.microsoft.com/office/powerpoint/2010/main" val="8728922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Fractures of the femur often are associated with fractures of the hip. This is because the femoral neck and head meet the acetabulum to form the ball-and-socket joint of the hip, which allows for ambulation. A disruption to this socket can lead to immobilization, disability, and increased morbidity and mortality.</a:t>
            </a:r>
            <a:r>
              <a:rPr lang="en-US" sz="2400" b="1" dirty="0"/>
              <a:t>4 </a:t>
            </a:r>
            <a:r>
              <a:rPr lang="en-US" sz="2400" dirty="0"/>
              <a:t>In addition, the femoral area is highly vascular, and an injury to the femoral artery can lead to complications and even death if severe hemorrhaging occurs.</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Conclusion </a:t>
            </a:r>
            <a:endParaRPr lang="en-US" sz="3000" dirty="0"/>
          </a:p>
        </p:txBody>
      </p:sp>
    </p:spTree>
    <p:extLst>
      <p:ext uri="{BB962C8B-B14F-4D97-AF65-F5344CB8AC3E}">
        <p14:creationId xmlns:p14="http://schemas.microsoft.com/office/powerpoint/2010/main" val="39327334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600200"/>
            <a:ext cx="8610600" cy="4221162"/>
          </a:xfrm>
        </p:spPr>
        <p:txBody>
          <a:bodyPr/>
          <a:lstStyle/>
          <a:p>
            <a:r>
              <a:rPr lang="en-US" sz="2400" dirty="0"/>
              <a:t>Diagnosing femur and hip fractures relies on effective radiologic imaging, and radiography remains the gold standard for diagnostic </a:t>
            </a:r>
            <a:r>
              <a:rPr lang="en-US" sz="2400" dirty="0" smtClean="0"/>
              <a:t>imaging.</a:t>
            </a:r>
            <a:r>
              <a:rPr lang="en-US" sz="2400" b="1" dirty="0" smtClean="0"/>
              <a:t> </a:t>
            </a:r>
            <a:r>
              <a:rPr lang="en-US" sz="2400" dirty="0"/>
              <a:t>MR imaging is often useful for diagnosis, particularly in the emergency setting when fractures are subtle or </a:t>
            </a:r>
            <a:r>
              <a:rPr lang="en-US" sz="2400" dirty="0" smtClean="0"/>
              <a:t>occult.</a:t>
            </a:r>
            <a:r>
              <a:rPr lang="en-US" sz="2400" b="1" dirty="0"/>
              <a:t> </a:t>
            </a:r>
            <a:r>
              <a:rPr lang="en-US" sz="2400" dirty="0" smtClean="0"/>
              <a:t>CT </a:t>
            </a:r>
            <a:r>
              <a:rPr lang="en-US" sz="2400" dirty="0"/>
              <a:t>may be useful in showing fracture lines in greater detail than plain-film radiography, and CT’s ability to create 3-D models can be used to better view the bones and bone </a:t>
            </a:r>
            <a:r>
              <a:rPr lang="en-US" sz="2400" dirty="0" smtClean="0"/>
              <a:t>fragments.</a:t>
            </a:r>
            <a:r>
              <a:rPr lang="en-US" sz="2400" b="1" dirty="0"/>
              <a:t> </a:t>
            </a:r>
            <a:r>
              <a:rPr lang="en-US" sz="2400" dirty="0" smtClean="0"/>
              <a:t>Other </a:t>
            </a:r>
            <a:r>
              <a:rPr lang="en-US" sz="2400" dirty="0"/>
              <a:t>imaging modalities play a role in the diagnosis and management of femur fractures, but to a lesser degree than radiography, MR, and CT. With any imaging modality, it is important that the patient be stabilized, particularly in the emergency setting, and that the potentially fractured bones do not move during positioning, causing further damage.</a:t>
            </a:r>
            <a:endParaRPr lang="en-US" sz="2400" dirty="0">
              <a:latin typeface="Calibri" charset="0"/>
            </a:endParaRPr>
          </a:p>
        </p:txBody>
      </p:sp>
      <p:sp>
        <p:nvSpPr>
          <p:cNvPr id="2" name="Title 1"/>
          <p:cNvSpPr>
            <a:spLocks noGrp="1"/>
          </p:cNvSpPr>
          <p:nvPr>
            <p:ph type="title"/>
          </p:nvPr>
        </p:nvSpPr>
        <p:spPr>
          <a:xfrm>
            <a:off x="304800" y="701675"/>
            <a:ext cx="8534400" cy="1143000"/>
          </a:xfrm>
        </p:spPr>
        <p:txBody>
          <a:bodyPr/>
          <a:lstStyle/>
          <a:p>
            <a:r>
              <a:rPr lang="en-US" sz="3200" dirty="0"/>
              <a:t>Conclusion </a:t>
            </a:r>
            <a:endParaRPr lang="en-US" sz="3000" dirty="0"/>
          </a:p>
        </p:txBody>
      </p:sp>
    </p:spTree>
    <p:extLst>
      <p:ext uri="{BB962C8B-B14F-4D97-AF65-F5344CB8AC3E}">
        <p14:creationId xmlns:p14="http://schemas.microsoft.com/office/powerpoint/2010/main" val="12854365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0" y="2286000"/>
            <a:ext cx="9144000" cy="4191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tre 1"/>
          <p:cNvSpPr>
            <a:spLocks noGrp="1"/>
          </p:cNvSpPr>
          <p:nvPr>
            <p:ph type="title"/>
          </p:nvPr>
        </p:nvSpPr>
        <p:spPr/>
        <p:txBody>
          <a:bodyPr/>
          <a:lstStyle/>
          <a:p>
            <a:r>
              <a:rPr lang="en-US" dirty="0" smtClean="0"/>
              <a:t>Discussion Questions</a:t>
            </a:r>
            <a:endParaRPr lang="fr-CA" dirty="0" smtClean="0"/>
          </a:p>
        </p:txBody>
      </p:sp>
      <p:sp>
        <p:nvSpPr>
          <p:cNvPr id="2" name="Content Placeholder 1"/>
          <p:cNvSpPr>
            <a:spLocks noGrp="1"/>
          </p:cNvSpPr>
          <p:nvPr>
            <p:ph idx="1"/>
          </p:nvPr>
        </p:nvSpPr>
        <p:spPr>
          <a:xfrm>
            <a:off x="457200" y="1828800"/>
            <a:ext cx="8229600" cy="4221162"/>
          </a:xfrm>
        </p:spPr>
        <p:txBody>
          <a:bodyPr>
            <a:normAutofit/>
          </a:bodyPr>
          <a:lstStyle/>
          <a:p>
            <a:pPr marL="0">
              <a:spcBef>
                <a:spcPts val="1920"/>
              </a:spcBef>
            </a:pPr>
            <a:r>
              <a:rPr lang="en-US" sz="2800" dirty="0" smtClean="0"/>
              <a:t>Discuss some of the health complications that can result from fractured femurs. </a:t>
            </a:r>
            <a:endParaRPr lang="en-US" sz="2800" dirty="0"/>
          </a:p>
          <a:p>
            <a:pPr marL="0">
              <a:spcBef>
                <a:spcPts val="1920"/>
              </a:spcBef>
            </a:pPr>
            <a:r>
              <a:rPr lang="en-US" sz="2800" dirty="0" smtClean="0"/>
              <a:t>Discuss the importance of classifying femur fractures in determining appropriate treatment.</a:t>
            </a:r>
          </a:p>
          <a:p>
            <a:pPr marL="0">
              <a:spcBef>
                <a:spcPts val="1920"/>
              </a:spcBef>
            </a:pPr>
            <a:r>
              <a:rPr lang="en-US" sz="2800" dirty="0" smtClean="0"/>
              <a:t>Discuss the strengths and drawbacks of the different diagnostic imaging techniques described in the paper. </a:t>
            </a:r>
          </a:p>
          <a:p>
            <a:pPr marL="0">
              <a:spcBef>
                <a:spcPts val="1920"/>
              </a:spcBef>
            </a:pPr>
            <a:endParaRPr lang="en-US" dirty="0" smtClean="0"/>
          </a:p>
        </p:txBody>
      </p:sp>
      <p:pic>
        <p:nvPicPr>
          <p:cNvPr id="5" name="Picture 2" descr="O:\Academic\DRs in the Classroom\PtInfo_head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 y="9525"/>
            <a:ext cx="9070848"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163683"/>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smtClean="0"/>
              <a:t>Visit </a:t>
            </a:r>
            <a:r>
              <a:rPr lang="en-US" u="sng" dirty="0" smtClean="0">
                <a:solidFill>
                  <a:schemeClr val="tx2">
                    <a:lumMod val="75000"/>
                  </a:schemeClr>
                </a:solidFill>
              </a:rPr>
              <a:t>www.asrt.org/students </a:t>
            </a:r>
            <a:r>
              <a:rPr lang="en-US" dirty="0" smtClean="0"/>
              <a:t>to find information and resources that will be valuable in </a:t>
            </a:r>
            <a:r>
              <a:rPr lang="en-US" dirty="0"/>
              <a:t>your radiologic </a:t>
            </a:r>
            <a:r>
              <a:rPr lang="en-US" dirty="0" smtClean="0"/>
              <a:t>technology education.</a:t>
            </a:r>
          </a:p>
        </p:txBody>
      </p:sp>
      <p:pic>
        <p:nvPicPr>
          <p:cNvPr id="4" name="Picture 2" descr="O:\Academic\DRs in the Classroom\PtInfo_header.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 y="0"/>
            <a:ext cx="9070848"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287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t>Statistics and Risks </a:t>
            </a:r>
            <a:endParaRPr lang="en-US" dirty="0">
              <a:latin typeface="Calibri" charset="0"/>
            </a:endParaRPr>
          </a:p>
        </p:txBody>
      </p:sp>
      <p:sp>
        <p:nvSpPr>
          <p:cNvPr id="26626" name="Content Placeholder 2"/>
          <p:cNvSpPr>
            <a:spLocks noGrp="1"/>
          </p:cNvSpPr>
          <p:nvPr>
            <p:ph idx="1"/>
          </p:nvPr>
        </p:nvSpPr>
        <p:spPr>
          <a:xfrm>
            <a:off x="457200" y="1676400"/>
            <a:ext cx="8229600" cy="4221162"/>
          </a:xfrm>
        </p:spPr>
        <p:txBody>
          <a:bodyPr/>
          <a:lstStyle/>
          <a:p>
            <a:r>
              <a:rPr lang="en-US" sz="2800" dirty="0"/>
              <a:t>Up to 90% of femoral shaft fractures in adolescents and the general population are caused by motor vehicle accidents, including cars, bicycles, or being stuck by a vehicle as a </a:t>
            </a:r>
            <a:r>
              <a:rPr lang="en-US" sz="2800" dirty="0" smtClean="0"/>
              <a:t>pedestrian.</a:t>
            </a:r>
            <a:r>
              <a:rPr lang="en-US" sz="2800" b="1" dirty="0"/>
              <a:t> </a:t>
            </a:r>
            <a:r>
              <a:rPr lang="en-US" sz="2800" dirty="0" smtClean="0"/>
              <a:t>Femur </a:t>
            </a:r>
            <a:r>
              <a:rPr lang="en-US" sz="2800" dirty="0"/>
              <a:t>fractures also often result from sporting </a:t>
            </a:r>
            <a:r>
              <a:rPr lang="en-US" sz="2800" dirty="0" smtClean="0"/>
              <a:t>accidents; </a:t>
            </a:r>
            <a:r>
              <a:rPr lang="en-US" sz="2800" dirty="0"/>
              <a:t>illness or disease that affects bone integrity, such as vitamin D deficiency, systemic lupus </a:t>
            </a:r>
            <a:r>
              <a:rPr lang="en-US" sz="2800" dirty="0" err="1"/>
              <a:t>erythematosus</a:t>
            </a:r>
            <a:r>
              <a:rPr lang="en-US" sz="2800" dirty="0"/>
              <a:t>, or </a:t>
            </a:r>
            <a:r>
              <a:rPr lang="en-US" sz="2800" dirty="0" smtClean="0"/>
              <a:t>cancer; </a:t>
            </a:r>
            <a:r>
              <a:rPr lang="en-US" sz="2800" dirty="0"/>
              <a:t>and certain medications, particularly long-term use of bisphosphonates for osteoporosis and cancer-related metastases.</a:t>
            </a:r>
            <a:endParaRPr lang="en-US" sz="2600" dirty="0">
              <a:latin typeface="Calibri" charset="0"/>
            </a:endParaRPr>
          </a:p>
        </p:txBody>
      </p:sp>
    </p:spTree>
    <p:extLst>
      <p:ext uri="{BB962C8B-B14F-4D97-AF65-F5344CB8AC3E}">
        <p14:creationId xmlns:p14="http://schemas.microsoft.com/office/powerpoint/2010/main" val="1268314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t>Statistics and Risks </a:t>
            </a:r>
            <a:endParaRPr lang="en-US" dirty="0">
              <a:latin typeface="Calibri" charset="0"/>
            </a:endParaRPr>
          </a:p>
        </p:txBody>
      </p:sp>
      <p:sp>
        <p:nvSpPr>
          <p:cNvPr id="26626" name="Content Placeholder 2"/>
          <p:cNvSpPr>
            <a:spLocks noGrp="1"/>
          </p:cNvSpPr>
          <p:nvPr>
            <p:ph idx="1"/>
          </p:nvPr>
        </p:nvSpPr>
        <p:spPr>
          <a:xfrm>
            <a:off x="457200" y="1676400"/>
            <a:ext cx="8229600" cy="4221162"/>
          </a:xfrm>
        </p:spPr>
        <p:txBody>
          <a:bodyPr/>
          <a:lstStyle/>
          <a:p>
            <a:r>
              <a:rPr lang="en-US" sz="2800" dirty="0"/>
              <a:t>Femoral neck stress fractures occur most often in highly active individuals, such as elite distance runners, military recruits, and dancers. Another group with a disproportionately high risk of femoral neck stress fractures includes postmenopausal women and individuals with conditions resulting in loss of bone mineral density, including osteopenia, osteoporosis, Paget disease, and hyperparathyroidism. Stress fractures to the femoral neck are uncommon in the general public and exceedingly rare in children.</a:t>
            </a:r>
            <a:endParaRPr lang="en-US" sz="2400" dirty="0">
              <a:latin typeface="Calibri" charset="0"/>
            </a:endParaRPr>
          </a:p>
        </p:txBody>
      </p:sp>
    </p:spTree>
    <p:extLst>
      <p:ext uri="{BB962C8B-B14F-4D97-AF65-F5344CB8AC3E}">
        <p14:creationId xmlns:p14="http://schemas.microsoft.com/office/powerpoint/2010/main" val="564961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t>Statistics and Risks </a:t>
            </a:r>
            <a:endParaRPr lang="en-US" dirty="0">
              <a:latin typeface="Calibri" charset="0"/>
            </a:endParaRPr>
          </a:p>
        </p:txBody>
      </p:sp>
      <p:sp>
        <p:nvSpPr>
          <p:cNvPr id="26626" name="Content Placeholder 2"/>
          <p:cNvSpPr>
            <a:spLocks noGrp="1"/>
          </p:cNvSpPr>
          <p:nvPr>
            <p:ph idx="1"/>
          </p:nvPr>
        </p:nvSpPr>
        <p:spPr>
          <a:xfrm>
            <a:off x="457200" y="1676400"/>
            <a:ext cx="8229600" cy="4221162"/>
          </a:xfrm>
        </p:spPr>
        <p:txBody>
          <a:bodyPr/>
          <a:lstStyle/>
          <a:p>
            <a:r>
              <a:rPr lang="en-US" sz="2800" dirty="0"/>
              <a:t>Although most femur and hip-joint fractures in the general population are the result of an accident, certain factors can increase the risk of these fractures in the elderly population, including: </a:t>
            </a:r>
          </a:p>
          <a:p>
            <a:pPr marL="457200" indent="-457200">
              <a:buFont typeface="Arial" pitchFamily="34" charset="0"/>
              <a:buChar char="•"/>
            </a:pPr>
            <a:r>
              <a:rPr lang="en-US" sz="2800" dirty="0" smtClean="0"/>
              <a:t>Low </a:t>
            </a:r>
            <a:r>
              <a:rPr lang="en-US" sz="2800" dirty="0"/>
              <a:t>bone mineral density. </a:t>
            </a:r>
          </a:p>
          <a:p>
            <a:pPr marL="457200" indent="-457200">
              <a:buFont typeface="Arial" pitchFamily="34" charset="0"/>
              <a:buChar char="•"/>
            </a:pPr>
            <a:r>
              <a:rPr lang="en-US" sz="2800" dirty="0" smtClean="0"/>
              <a:t>Bone-related </a:t>
            </a:r>
            <a:r>
              <a:rPr lang="en-US" sz="2800" dirty="0"/>
              <a:t>medical conditions, such as osteoporosis or cancer-related bone metastasis. </a:t>
            </a:r>
          </a:p>
          <a:p>
            <a:pPr marL="457200" indent="-457200">
              <a:buFont typeface="Arial" pitchFamily="34" charset="0"/>
              <a:buChar char="•"/>
            </a:pPr>
            <a:r>
              <a:rPr lang="en-US" sz="2800" dirty="0" smtClean="0"/>
              <a:t>Conditions </a:t>
            </a:r>
            <a:r>
              <a:rPr lang="en-US" sz="2800" dirty="0"/>
              <a:t>that make an individual more prone to falling, such as dementia and visual impairment. </a:t>
            </a:r>
          </a:p>
          <a:p>
            <a:pPr marL="457200" indent="-457200">
              <a:buFont typeface="Arial" pitchFamily="34" charset="0"/>
              <a:buChar char="•"/>
            </a:pPr>
            <a:r>
              <a:rPr lang="en-US" sz="2800" dirty="0"/>
              <a:t>P</a:t>
            </a:r>
            <a:r>
              <a:rPr lang="en-US" sz="2800" dirty="0" smtClean="0"/>
              <a:t>ersonal </a:t>
            </a:r>
            <a:r>
              <a:rPr lang="en-US" sz="2800" dirty="0"/>
              <a:t>and familial (maternal) history of fracture. </a:t>
            </a:r>
          </a:p>
        </p:txBody>
      </p:sp>
    </p:spTree>
    <p:extLst>
      <p:ext uri="{BB962C8B-B14F-4D97-AF65-F5344CB8AC3E}">
        <p14:creationId xmlns:p14="http://schemas.microsoft.com/office/powerpoint/2010/main" val="2565773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R12Classrm_Template">
  <a:themeElements>
    <a:clrScheme name="Custom 2">
      <a:dk1>
        <a:sysClr val="windowText" lastClr="000000"/>
      </a:dk1>
      <a:lt1>
        <a:sysClr val="window" lastClr="FFFFFF"/>
      </a:lt1>
      <a:dk2>
        <a:srgbClr val="275CA1"/>
      </a:dk2>
      <a:lt2>
        <a:srgbClr val="C8E9E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275CA1"/>
      </a:dk2>
      <a:lt2>
        <a:srgbClr val="C8E9E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DR12Classrm_Template</Template>
  <TotalTime>1831</TotalTime>
  <Words>6888</Words>
  <Application>Microsoft Office PowerPoint</Application>
  <PresentationFormat>On-screen Show (4:3)</PresentationFormat>
  <Paragraphs>169</Paragraphs>
  <Slides>68</Slides>
  <Notes>2</Notes>
  <HiddenSlides>0</HiddenSlides>
  <MMClips>0</MMClip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DR12Classrm_Template</vt:lpstr>
      <vt:lpstr>1_Office Theme</vt:lpstr>
      <vt:lpstr>  The Fractured Femur </vt:lpstr>
      <vt:lpstr>Instructions:</vt:lpstr>
      <vt:lpstr>Introduction</vt:lpstr>
      <vt:lpstr>Symptoms </vt:lpstr>
      <vt:lpstr>Symptoms </vt:lpstr>
      <vt:lpstr>Statistics and Risks </vt:lpstr>
      <vt:lpstr>Statistics and Risks </vt:lpstr>
      <vt:lpstr>Statistics and Risks </vt:lpstr>
      <vt:lpstr>Statistics and Risks </vt:lpstr>
      <vt:lpstr>Statistics and Risks </vt:lpstr>
      <vt:lpstr>Statistics and Risks </vt:lpstr>
      <vt:lpstr>Anatomy - Skeletal </vt:lpstr>
      <vt:lpstr>Anatomy - Skeletal </vt:lpstr>
      <vt:lpstr>Figure 1. Illustration of the anterior (A) and posterior (B) femur. </vt:lpstr>
      <vt:lpstr>Types of Fractures </vt:lpstr>
      <vt:lpstr>Types of Fractures </vt:lpstr>
      <vt:lpstr>Classifying Fractures </vt:lpstr>
      <vt:lpstr>Classifying Fractures </vt:lpstr>
      <vt:lpstr>Classifying Fractures </vt:lpstr>
      <vt:lpstr>Classifying Fractures </vt:lpstr>
      <vt:lpstr>Types of Fractures </vt:lpstr>
      <vt:lpstr>Classifying Fractures </vt:lpstr>
      <vt:lpstr>Classifying Fractures </vt:lpstr>
      <vt:lpstr>Classifying Fractures </vt:lpstr>
      <vt:lpstr>Classifying Fractures </vt:lpstr>
      <vt:lpstr>Classifying Fractures </vt:lpstr>
      <vt:lpstr>Diagnostic Imaging - Radiography </vt:lpstr>
      <vt:lpstr>Diagnostic Imaging  Radiography </vt:lpstr>
      <vt:lpstr>Diagnostic Imaging - Radiography </vt:lpstr>
      <vt:lpstr>Diagnostic Imaging - Radiography </vt:lpstr>
      <vt:lpstr>Diagnostic Imaging - Radiography </vt:lpstr>
      <vt:lpstr>Diagnostic Imaging- Radiography </vt:lpstr>
      <vt:lpstr>Diagnostic Imaging - Radiography </vt:lpstr>
      <vt:lpstr>Diagnostic Imaging - Radiography </vt:lpstr>
      <vt:lpstr>Diagnostic Imaging - Radiography </vt:lpstr>
      <vt:lpstr>Diagnostic Imaging - Magnetic Resonance Imaging </vt:lpstr>
      <vt:lpstr>Diagnostic Imaging - Magnetic Resonance Imaging </vt:lpstr>
      <vt:lpstr>Diagnostic Imaging - Magnetic Resonance Imaging </vt:lpstr>
      <vt:lpstr>Diagnostic Imaging - Magnetic Resonance Imaging </vt:lpstr>
      <vt:lpstr>Diagnostic Imaging - Magnetic Resonance Imaging </vt:lpstr>
      <vt:lpstr>Diagnostic Imaging - Computed Tomography </vt:lpstr>
      <vt:lpstr>Diagnostic Imaging - Computed Tomography </vt:lpstr>
      <vt:lpstr>Diagnostic Imaging - Nuclear Medicine </vt:lpstr>
      <vt:lpstr>Diagnostic Imaging - Nuclear Medicine </vt:lpstr>
      <vt:lpstr>Diagnostic Imaging  Nuclear Medicine </vt:lpstr>
      <vt:lpstr>Diagnostic Imaging - Nuclear Medicine </vt:lpstr>
      <vt:lpstr>Diagnostic Imaging - Nuclear Medicine </vt:lpstr>
      <vt:lpstr>Dual-energy X-ray Absorptiometry </vt:lpstr>
      <vt:lpstr>Diagnostic Imaging  </vt:lpstr>
      <vt:lpstr>Diagnostic Imaging  </vt:lpstr>
      <vt:lpstr>Treatment and Management </vt:lpstr>
      <vt:lpstr>Treatment and Management </vt:lpstr>
      <vt:lpstr>Treatment and Management</vt:lpstr>
      <vt:lpstr>Treatment and Management</vt:lpstr>
      <vt:lpstr>Treatment and Management Femoral Neck Fractures </vt:lpstr>
      <vt:lpstr>Treatment and Management </vt:lpstr>
      <vt:lpstr>Treatment and Management </vt:lpstr>
      <vt:lpstr>Treatment and Management Femoral Neck Fractures </vt:lpstr>
      <vt:lpstr>Treatment and Management </vt:lpstr>
      <vt:lpstr>Treatment and Management </vt:lpstr>
      <vt:lpstr>Treatment and Management </vt:lpstr>
      <vt:lpstr>Treatment and Management </vt:lpstr>
      <vt:lpstr>Recovery </vt:lpstr>
      <vt:lpstr>Conclusion </vt:lpstr>
      <vt:lpstr>Conclusion </vt:lpstr>
      <vt:lpstr>Conclusion </vt:lpstr>
      <vt:lpstr>Discussion Questions</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Krein</dc:creator>
  <cp:lastModifiedBy>Myke Kudlas</cp:lastModifiedBy>
  <cp:revision>62</cp:revision>
  <dcterms:created xsi:type="dcterms:W3CDTF">2012-06-14T20:52:08Z</dcterms:created>
  <dcterms:modified xsi:type="dcterms:W3CDTF">2012-12-18T15:32:39Z</dcterms:modified>
</cp:coreProperties>
</file>