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5"/>
  </p:notesMasterIdLst>
  <p:sldIdLst>
    <p:sldId id="256" r:id="rId3"/>
    <p:sldId id="258" r:id="rId4"/>
    <p:sldId id="257" r:id="rId5"/>
    <p:sldId id="261" r:id="rId6"/>
    <p:sldId id="347" r:id="rId7"/>
    <p:sldId id="387" r:id="rId8"/>
    <p:sldId id="349" r:id="rId9"/>
    <p:sldId id="350" r:id="rId10"/>
    <p:sldId id="351" r:id="rId11"/>
    <p:sldId id="356" r:id="rId12"/>
    <p:sldId id="355" r:id="rId13"/>
    <p:sldId id="354" r:id="rId14"/>
    <p:sldId id="353" r:id="rId15"/>
    <p:sldId id="352" r:id="rId16"/>
    <p:sldId id="357" r:id="rId17"/>
    <p:sldId id="358" r:id="rId18"/>
    <p:sldId id="359" r:id="rId19"/>
    <p:sldId id="366" r:id="rId20"/>
    <p:sldId id="365" r:id="rId21"/>
    <p:sldId id="360" r:id="rId22"/>
    <p:sldId id="364" r:id="rId23"/>
    <p:sldId id="363" r:id="rId24"/>
    <p:sldId id="362" r:id="rId25"/>
    <p:sldId id="361" r:id="rId26"/>
    <p:sldId id="388" r:id="rId27"/>
    <p:sldId id="367" r:id="rId28"/>
    <p:sldId id="368" r:id="rId29"/>
    <p:sldId id="369" r:id="rId30"/>
    <p:sldId id="389" r:id="rId31"/>
    <p:sldId id="370" r:id="rId32"/>
    <p:sldId id="371" r:id="rId33"/>
    <p:sldId id="374" r:id="rId34"/>
    <p:sldId id="373" r:id="rId35"/>
    <p:sldId id="372" r:id="rId36"/>
    <p:sldId id="375" r:id="rId37"/>
    <p:sldId id="376" r:id="rId38"/>
    <p:sldId id="378" r:id="rId39"/>
    <p:sldId id="377" r:id="rId40"/>
    <p:sldId id="379" r:id="rId41"/>
    <p:sldId id="380" r:id="rId42"/>
    <p:sldId id="381" r:id="rId43"/>
    <p:sldId id="382" r:id="rId44"/>
    <p:sldId id="383" r:id="rId45"/>
    <p:sldId id="390" r:id="rId46"/>
    <p:sldId id="384" r:id="rId47"/>
    <p:sldId id="385" r:id="rId48"/>
    <p:sldId id="391" r:id="rId49"/>
    <p:sldId id="386" r:id="rId50"/>
    <p:sldId id="392" r:id="rId51"/>
    <p:sldId id="317" r:id="rId52"/>
    <p:sldId id="259" r:id="rId53"/>
    <p:sldId id="260" r:id="rId5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Calibri"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Calibri"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Calibri"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Calibri" pitchFamily="34" charset="0"/>
        <a:ea typeface="ＭＳ Ｐゴシック"/>
        <a:cs typeface="ＭＳ Ｐゴシック"/>
      </a:defRPr>
    </a:lvl5pPr>
    <a:lvl6pPr marL="2286000" algn="l" defTabSz="914400" rtl="0" eaLnBrk="1" latinLnBrk="0" hangingPunct="1">
      <a:defRPr kern="1200">
        <a:solidFill>
          <a:schemeClr val="tx1"/>
        </a:solidFill>
        <a:latin typeface="Calibri" pitchFamily="34" charset="0"/>
        <a:ea typeface="ＭＳ Ｐゴシック"/>
        <a:cs typeface="ＭＳ Ｐゴシック"/>
      </a:defRPr>
    </a:lvl6pPr>
    <a:lvl7pPr marL="2743200" algn="l" defTabSz="914400" rtl="0" eaLnBrk="1" latinLnBrk="0" hangingPunct="1">
      <a:defRPr kern="1200">
        <a:solidFill>
          <a:schemeClr val="tx1"/>
        </a:solidFill>
        <a:latin typeface="Calibri" pitchFamily="34" charset="0"/>
        <a:ea typeface="ＭＳ Ｐゴシック"/>
        <a:cs typeface="ＭＳ Ｐゴシック"/>
      </a:defRPr>
    </a:lvl7pPr>
    <a:lvl8pPr marL="3200400" algn="l" defTabSz="914400" rtl="0" eaLnBrk="1" latinLnBrk="0" hangingPunct="1">
      <a:defRPr kern="1200">
        <a:solidFill>
          <a:schemeClr val="tx1"/>
        </a:solidFill>
        <a:latin typeface="Calibri" pitchFamily="34" charset="0"/>
        <a:ea typeface="ＭＳ Ｐゴシック"/>
        <a:cs typeface="ＭＳ Ｐゴシック"/>
      </a:defRPr>
    </a:lvl8pPr>
    <a:lvl9pPr marL="3657600" algn="l" defTabSz="914400" rtl="0" eaLnBrk="1" latinLnBrk="0" hangingPunct="1">
      <a:defRPr kern="1200">
        <a:solidFill>
          <a:schemeClr val="tx1"/>
        </a:solidFill>
        <a:latin typeface="Calibri" pitchFamily="34" charset="0"/>
        <a:ea typeface="ＭＳ Ｐゴシック"/>
        <a:cs typeface="ＭＳ Ｐゴシック"/>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ron Clause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0" autoAdjust="0"/>
    <p:restoredTop sz="98200" autoAdjust="0"/>
  </p:normalViewPr>
  <p:slideViewPr>
    <p:cSldViewPr>
      <p:cViewPr varScale="1">
        <p:scale>
          <a:sx n="105" d="100"/>
          <a:sy n="105" d="100"/>
        </p:scale>
        <p:origin x="-17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454C498B-8A43-43C0-8700-49321BDAB61A}" type="datetimeFigureOut">
              <a:rPr lang="en-US"/>
              <a:pPr>
                <a:defRPr/>
              </a:pPr>
              <a:t>8/26/2013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4165273B-4DBF-4BFB-BC3C-82BFC3ED9AE4}" type="slidenum">
              <a:rPr lang="en-US"/>
              <a:pPr>
                <a:defRPr/>
              </a:pPr>
              <a:t>‹#›</a:t>
            </a:fld>
            <a:endParaRPr lang="en-US" dirty="0"/>
          </a:p>
        </p:txBody>
      </p:sp>
    </p:spTree>
    <p:extLst>
      <p:ext uri="{BB962C8B-B14F-4D97-AF65-F5344CB8AC3E}">
        <p14:creationId xmlns:p14="http://schemas.microsoft.com/office/powerpoint/2010/main" val="225241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2651C24-15F6-4D0A-854F-D307DDA35CB4}" type="slidenum">
              <a:rPr lang="en-US">
                <a:solidFill>
                  <a:prstClr val="black"/>
                </a:solidFill>
              </a:rPr>
              <a:pPr>
                <a:defRPr/>
              </a:pPr>
              <a:t>2</a:t>
            </a:fld>
            <a:endParaRPr lang="en-US" dirty="0">
              <a:solidFill>
                <a:prstClr val="black"/>
              </a:solidFill>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a:cs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E2B8D01-E937-44A3-95DA-2FCDE9C0CB15}" type="slidenum">
              <a:rPr lang="en-US"/>
              <a:pPr>
                <a:defRPr/>
              </a:pPr>
              <a:t>51</a:t>
            </a:fld>
            <a:endParaRPr lang="en-US" dirty="0"/>
          </a:p>
        </p:txBody>
      </p:sp>
      <p:sp>
        <p:nvSpPr>
          <p:cNvPr id="798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98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ea typeface="ＭＳ Ｐゴシック"/>
              <a:cs typeface="ＭＳ Ｐゴシック"/>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5410200" cy="2209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267200"/>
            <a:ext cx="54102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384826-4872-4EA3-96E3-6F6740A5E58C}"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95CE95-EA31-4358-800C-88D59DB202D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99B6F6E-E5C0-4832-8EAF-6F95B03A649B}"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02725DA-F233-40EB-8A32-1D290C04218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7" descr="EssentialEd_ASRT_wave.png"/>
          <p:cNvPicPr>
            <a:picLocks noChangeAspect="1"/>
          </p:cNvPicPr>
          <p:nvPr/>
        </p:nvPicPr>
        <p:blipFill>
          <a:blip r:embed="rId2"/>
          <a:srcRect/>
          <a:stretch>
            <a:fillRect/>
          </a:stretch>
        </p:blipFill>
        <p:spPr bwMode="auto">
          <a:xfrm>
            <a:off x="304800" y="5791200"/>
            <a:ext cx="3505200" cy="796925"/>
          </a:xfrm>
          <a:prstGeom prst="rect">
            <a:avLst/>
          </a:prstGeom>
          <a:noFill/>
          <a:ln w="9525">
            <a:noFill/>
            <a:miter lim="800000"/>
            <a:headEnd/>
            <a:tailEnd/>
          </a:ln>
        </p:spPr>
      </p:pic>
      <p:sp>
        <p:nvSpPr>
          <p:cNvPr id="2" name="Title 1"/>
          <p:cNvSpPr>
            <a:spLocks noGrp="1"/>
          </p:cNvSpPr>
          <p:nvPr>
            <p:ph type="ctrTitle"/>
          </p:nvPr>
        </p:nvSpPr>
        <p:spPr>
          <a:xfrm>
            <a:off x="685800" y="1828800"/>
            <a:ext cx="7772400" cy="1828800"/>
          </a:xfrm>
        </p:spPr>
        <p:txBody>
          <a:bodyPr>
            <a:noAutofit/>
          </a:bodyPr>
          <a:lstStyle>
            <a:lvl1pPr>
              <a:defRPr sz="6000" b="1">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7F7F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1D7E3FC-AF1A-49A9-9E4A-8B2592AA80BB}"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1B1B92-1F19-4268-9018-707E93000E0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B451331-50A0-49AA-A777-18711FC7D4E4}"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5E38E9-902B-4655-966B-74398FB25E1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3363CCEB-E423-4918-BA9E-5B4063EC77AA}"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8DEC041-7B0A-4C68-A962-18AA97F878D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4BF7CD67-DA1C-4DEB-AFF2-0A5F3893E711}" type="datetimeFigureOut">
              <a:rPr lang="en-US"/>
              <a:pPr>
                <a:defRPr/>
              </a:pPr>
              <a:t>8/26/2013</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18A6CA40-E165-48EE-958B-50560432C61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896D7E33-2E3F-4C57-AA32-E2632F6E925D}" type="datetimeFigureOut">
              <a:rPr lang="en-US"/>
              <a:pPr>
                <a:defRPr/>
              </a:pPr>
              <a:t>8/26/2013</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A6FBF240-182C-47E2-B97B-156E08E9158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F6C1F258-3471-453E-87F5-DF9C048C8BA1}" type="datetimeFigureOut">
              <a:rPr lang="en-US"/>
              <a:pPr>
                <a:defRPr/>
              </a:pPr>
              <a:t>8/26/2013</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F938D9B4-AB79-4D36-8662-83536FB59FD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9A1FCE14-952E-4E33-B0A2-B30F2533973D}"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EBBA786-4558-41B7-8AD0-F3674B7F928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6C5F76-DD50-4E96-B183-A33A59422DE1}"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8E25694-B16B-458A-B689-CB933F4B7356}"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51128FCB-28A2-4A09-AD86-BE8495DA62B0}"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E810257-9A53-40B5-8DA3-2972FB59116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EC0087D-B7D4-4BEB-AEF6-B17A563301E4}"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FCE375E-BEE6-4E77-A579-B7F260F12AC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670C75-DE49-429D-ADB1-EFE543CA5A97}"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F106A8-23B5-49AE-82F9-FDA5A59FA17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ED9044C-5053-4B47-BC64-6A708DE84D52}" type="datetimeFigureOut">
              <a:rPr lang="en-US"/>
              <a:pPr>
                <a:defRPr/>
              </a:pPr>
              <a:t>8/26/2013</a:t>
            </a:fld>
            <a:endParaRPr lang="en-US" dirty="0"/>
          </a:p>
        </p:txBody>
      </p:sp>
      <p:sp>
        <p:nvSpPr>
          <p:cNvPr id="5" name="Footer Placeholder 4"/>
          <p:cNvSpPr>
            <a:spLocks noGrp="1"/>
          </p:cNvSpPr>
          <p:nvPr>
            <p:ph type="ftr" sz="quarter" idx="11"/>
          </p:nvPr>
        </p:nvSpPr>
        <p:spPr/>
        <p:txBody>
          <a:bodyPr/>
          <a:lstStyle>
            <a:lvl1pPr>
              <a:defRPr i="0"/>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94CFBA-CF3A-4CE4-BC1F-3FDDCEC2C44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05000"/>
            <a:ext cx="4038600" cy="4525963"/>
          </a:xfrm>
        </p:spPr>
        <p:txBody>
          <a:bodyPr/>
          <a:lstStyle>
            <a:lvl1pPr marL="164592">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fld id="{47DA89E8-7604-4F65-9A6E-0931E063A903}"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CB02EECF-91AC-4E94-8362-2F29BFDF63A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3E6B6E95-DC30-4AC1-84DB-B9DC4ECB10DA}" type="datetimeFigureOut">
              <a:rPr lang="en-US"/>
              <a:pPr>
                <a:defRPr/>
              </a:pPr>
              <a:t>8/26/2013</a:t>
            </a:fld>
            <a:endParaRPr lang="en-US" dirty="0"/>
          </a:p>
        </p:txBody>
      </p:sp>
      <p:sp>
        <p:nvSpPr>
          <p:cNvPr id="8" name="Footer Placeholder 7"/>
          <p:cNvSpPr>
            <a:spLocks noGrp="1"/>
          </p:cNvSpPr>
          <p:nvPr>
            <p:ph type="ftr" sz="quarter" idx="11"/>
          </p:nvPr>
        </p:nvSpPr>
        <p:spPr/>
        <p:txBody>
          <a:bodyPr/>
          <a:lstStyle>
            <a:lvl1pPr>
              <a:defRPr i="0"/>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C6016020-3480-4A60-B128-6BD6F26A147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D4208FCF-0016-452C-A74A-3FB599BEC33F}" type="datetimeFigureOut">
              <a:rPr lang="en-US"/>
              <a:pPr>
                <a:defRPr/>
              </a:pPr>
              <a:t>8/26/2013</a:t>
            </a:fld>
            <a:endParaRPr lang="en-US" dirty="0"/>
          </a:p>
        </p:txBody>
      </p:sp>
      <p:sp>
        <p:nvSpPr>
          <p:cNvPr id="4" name="Footer Placeholder 3"/>
          <p:cNvSpPr>
            <a:spLocks noGrp="1"/>
          </p:cNvSpPr>
          <p:nvPr>
            <p:ph type="ftr" sz="quarter" idx="11"/>
          </p:nvPr>
        </p:nvSpPr>
        <p:spPr/>
        <p:txBody>
          <a:bodyPr/>
          <a:lstStyle>
            <a:lvl1pPr>
              <a:defRPr i="0"/>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34706FE-5D68-4931-8B08-5DA15B16054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2020B76F-493F-430C-B011-C81BCF0F0999}" type="datetimeFigureOut">
              <a:rPr lang="en-US"/>
              <a:pPr>
                <a:defRPr/>
              </a:pPr>
              <a:t>8/26/2013</a:t>
            </a:fld>
            <a:endParaRPr lang="en-US" dirty="0"/>
          </a:p>
        </p:txBody>
      </p:sp>
      <p:sp>
        <p:nvSpPr>
          <p:cNvPr id="3" name="Footer Placeholder 2"/>
          <p:cNvSpPr>
            <a:spLocks noGrp="1"/>
          </p:cNvSpPr>
          <p:nvPr>
            <p:ph type="ftr" sz="quarter" idx="11"/>
          </p:nvPr>
        </p:nvSpPr>
        <p:spPr/>
        <p:txBody>
          <a:bodyPr/>
          <a:lstStyle>
            <a:lvl1pPr>
              <a:defRPr i="0"/>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9BEDF827-ECFF-4DB7-8B4D-8AC56C08867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6556BB93-E0DF-4CCA-85F1-2688E7404480}"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0A39B30-274F-4300-9CF0-A20BE3FD022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7AD1EDE0-F608-475B-A97E-BE9EB6228827}" type="datetimeFigureOut">
              <a:rPr lang="en-US"/>
              <a:pPr>
                <a:defRPr/>
              </a:pPr>
              <a:t>8/26/2013</a:t>
            </a:fld>
            <a:endParaRPr lang="en-US" dirty="0"/>
          </a:p>
        </p:txBody>
      </p:sp>
      <p:sp>
        <p:nvSpPr>
          <p:cNvPr id="6" name="Footer Placeholder 5"/>
          <p:cNvSpPr>
            <a:spLocks noGrp="1"/>
          </p:cNvSpPr>
          <p:nvPr>
            <p:ph type="ftr" sz="quarter" idx="11"/>
          </p:nvPr>
        </p:nvSpPr>
        <p:spPr/>
        <p:txBody>
          <a:bodyPr/>
          <a:lstStyle>
            <a:lvl1pPr>
              <a:defRPr i="0"/>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AEE2A63-C50E-4960-A60C-45BA0E32158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026" name="Picture 2" descr="PD12_DRinClassrm_body.jpg"/>
          <p:cNvPicPr>
            <a:picLocks noChangeAspect="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57200" y="7016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r>
              <a:rPr lang="en-US"/>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a:solidFill>
                  <a:schemeClr val="tx1">
                    <a:tint val="75000"/>
                  </a:schemeClr>
                </a:solidFill>
                <a:latin typeface="+mn-lt"/>
                <a:ea typeface="+mn-ea"/>
                <a:cs typeface="+mn-cs"/>
              </a:defRPr>
            </a:lvl1pPr>
          </a:lstStyle>
          <a:p>
            <a:pPr>
              <a:defRPr/>
            </a:pPr>
            <a:r>
              <a:rPr lang="en-US"/>
              <a:t>Radiologic Technology  </a:t>
            </a:r>
            <a:r>
              <a:rPr lang="en-US" i="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r>
              <a:rPr lang="en-US"/>
              <a:t>Title of Directed Reading</a:t>
            </a:r>
          </a:p>
        </p:txBody>
      </p:sp>
      <p:pic>
        <p:nvPicPr>
          <p:cNvPr id="1032" name="Picture 1"/>
          <p:cNvPicPr>
            <a:picLocks noChangeAspect="1"/>
          </p:cNvPicPr>
          <p:nvPr/>
        </p:nvPicPr>
        <p:blipFill>
          <a:blip r:embed="rId15"/>
          <a:srcRect/>
          <a:stretch>
            <a:fillRect/>
          </a:stretch>
        </p:blipFill>
        <p:spPr bwMode="auto">
          <a:xfrm>
            <a:off x="73025" y="0"/>
            <a:ext cx="9070975" cy="800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iming>
    <p:tnLst>
      <p:par>
        <p:cTn id="1" dur="indefinite" restart="never" nodeType="tmRoot"/>
      </p:par>
    </p:tnLst>
  </p:timing>
  <p:txStyles>
    <p:titleStyle>
      <a:lvl1pPr algn="ctr" rtl="0" eaLnBrk="0" fontAlgn="base" hangingPunct="0">
        <a:spcBef>
          <a:spcPct val="0"/>
        </a:spcBef>
        <a:spcAft>
          <a:spcPct val="0"/>
        </a:spcAft>
        <a:defRPr sz="4400" b="1" kern="1200">
          <a:solidFill>
            <a:srgbClr val="376092"/>
          </a:solidFill>
          <a:latin typeface="+mj-lt"/>
          <a:ea typeface="ＭＳ Ｐゴシック" charset="0"/>
          <a:cs typeface="ＭＳ Ｐゴシック" charset="0"/>
        </a:defRPr>
      </a:lvl1pPr>
      <a:lvl2pPr algn="ctr" rtl="0" eaLnBrk="0" fontAlgn="base" hangingPunct="0">
        <a:spcBef>
          <a:spcPct val="0"/>
        </a:spcBef>
        <a:spcAft>
          <a:spcPct val="0"/>
        </a:spcAft>
        <a:defRPr sz="4400" b="1">
          <a:solidFill>
            <a:srgbClr val="376092"/>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b="1">
          <a:solidFill>
            <a:srgbClr val="376092"/>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b="1">
          <a:solidFill>
            <a:srgbClr val="376092"/>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b="1">
          <a:solidFill>
            <a:srgbClr val="376092"/>
          </a:solidFill>
          <a:latin typeface="Calibri" charset="0"/>
          <a:ea typeface="ＭＳ Ｐゴシック" charset="0"/>
          <a:cs typeface="ＭＳ Ｐゴシック" charset="0"/>
        </a:defRPr>
      </a:lvl5pPr>
      <a:lvl6pPr marL="4572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6pPr>
      <a:lvl7pPr marL="9144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7pPr>
      <a:lvl8pPr marL="13716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8pPr>
      <a:lvl9pPr marL="1828800" algn="ctr" rtl="0" eaLnBrk="1" fontAlgn="base" hangingPunct="1">
        <a:spcBef>
          <a:spcPct val="0"/>
        </a:spcBef>
        <a:spcAft>
          <a:spcPct val="0"/>
        </a:spcAft>
        <a:defRPr sz="4400" b="1">
          <a:solidFill>
            <a:srgbClr val="376092"/>
          </a:solidFill>
          <a:latin typeface="Calibri" charset="0"/>
          <a:ea typeface="ＭＳ Ｐゴシック" charset="0"/>
          <a:cs typeface="ＭＳ Ｐゴシック" charset="0"/>
        </a:defRPr>
      </a:lvl9pPr>
    </p:titleStyle>
    <p:bodyStyle>
      <a:lvl1pPr algn="l" rtl="0" eaLnBrk="0" fontAlgn="base" hangingPunct="0">
        <a:spcBef>
          <a:spcPts val="1363"/>
        </a:spcBef>
        <a:spcAft>
          <a:spcPct val="0"/>
        </a:spcAft>
        <a:defRPr sz="3200" kern="1200">
          <a:solidFill>
            <a:srgbClr val="7F7F7F"/>
          </a:solidFill>
          <a:latin typeface="+mn-lt"/>
          <a:ea typeface="ＭＳ Ｐゴシック" charset="0"/>
          <a:cs typeface="ＭＳ Ｐゴシック" charset="0"/>
        </a:defRPr>
      </a:lvl1pPr>
      <a:lvl2pPr marL="971550" indent="-514350" algn="l" rtl="0" eaLnBrk="0" fontAlgn="base" hangingPunct="0">
        <a:spcBef>
          <a:spcPct val="20000"/>
        </a:spcBef>
        <a:spcAft>
          <a:spcPct val="0"/>
        </a:spcAft>
        <a:defRPr sz="2800" kern="1200">
          <a:solidFill>
            <a:srgbClr val="7F7F7F"/>
          </a:solidFill>
          <a:latin typeface="+mn-lt"/>
          <a:ea typeface="ＭＳ Ｐゴシック" charset="0"/>
          <a:cs typeface="ＭＳ Ｐゴシック"/>
        </a:defRPr>
      </a:lvl2pPr>
      <a:lvl3pPr marL="1371600" indent="-457200" algn="l" rtl="0" eaLnBrk="0" fontAlgn="base" hangingPunct="0">
        <a:spcBef>
          <a:spcPct val="20000"/>
        </a:spcBef>
        <a:spcAft>
          <a:spcPct val="0"/>
        </a:spcAft>
        <a:defRPr sz="2400" kern="1200">
          <a:solidFill>
            <a:srgbClr val="7F7F7F"/>
          </a:solidFill>
          <a:latin typeface="+mn-lt"/>
          <a:ea typeface="ＭＳ Ｐゴシック" charset="0"/>
          <a:cs typeface="ＭＳ Ｐゴシック"/>
        </a:defRPr>
      </a:lvl3pPr>
      <a:lvl4pPr marL="18288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4pPr>
      <a:lvl5pPr marL="22860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pic>
        <p:nvPicPr>
          <p:cNvPr id="13314" name="Picture 6" descr="PD12_DRinClassrm_body.jpg"/>
          <p:cNvPicPr>
            <a:picLocks noChangeAspect="1"/>
          </p:cNvPicPr>
          <p:nvPr/>
        </p:nvPicPr>
        <p:blipFill>
          <a:blip r:embed="rId14"/>
          <a:srcRect/>
          <a:stretch>
            <a:fillRect/>
          </a:stretch>
        </p:blipFill>
        <p:spPr bwMode="auto">
          <a:xfrm>
            <a:off x="0" y="0"/>
            <a:ext cx="9144000" cy="6858000"/>
          </a:xfrm>
          <a:prstGeom prst="rect">
            <a:avLst/>
          </a:prstGeom>
          <a:noFill/>
          <a:ln w="9525">
            <a:noFill/>
            <a:miter lim="800000"/>
            <a:headEnd/>
            <a:tailEnd/>
          </a:ln>
        </p:spPr>
      </p:pic>
      <p:sp>
        <p:nvSpPr>
          <p:cNvPr id="13315" name="Title Placeholder 1"/>
          <p:cNvSpPr>
            <a:spLocks noGrp="1"/>
          </p:cNvSpPr>
          <p:nvPr>
            <p:ph type="title"/>
          </p:nvPr>
        </p:nvSpPr>
        <p:spPr bwMode="auto">
          <a:xfrm>
            <a:off x="457200" y="701675"/>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6" name="Text Placeholder 2"/>
          <p:cNvSpPr>
            <a:spLocks noGrp="1"/>
          </p:cNvSpPr>
          <p:nvPr>
            <p:ph type="body" idx="1"/>
          </p:nvPr>
        </p:nvSpPr>
        <p:spPr bwMode="auto">
          <a:xfrm>
            <a:off x="457200" y="20272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000">
                <a:solidFill>
                  <a:schemeClr val="tx1">
                    <a:tint val="75000"/>
                  </a:schemeClr>
                </a:solidFill>
                <a:latin typeface="+mn-lt"/>
                <a:ea typeface="+mn-ea"/>
                <a:cs typeface="+mn-cs"/>
              </a:defRPr>
            </a:lvl1pPr>
          </a:lstStyle>
          <a:p>
            <a:pPr>
              <a:defRPr/>
            </a:pPr>
            <a:r>
              <a:rPr lang="en-US"/>
              <a:t>©2012 ASRT. All rights reserved.</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i="1">
                <a:solidFill>
                  <a:schemeClr val="tx1">
                    <a:tint val="75000"/>
                  </a:schemeClr>
                </a:solidFill>
                <a:latin typeface="+mn-lt"/>
                <a:ea typeface="+mn-ea"/>
                <a:cs typeface="+mn-cs"/>
              </a:defRPr>
            </a:lvl1pPr>
          </a:lstStyle>
          <a:p>
            <a:pPr>
              <a:defRPr/>
            </a:pPr>
            <a:r>
              <a:rPr lang="en-US"/>
              <a:t>Radiologic Technology  </a:t>
            </a:r>
            <a:r>
              <a:rPr lang="en-US" i="0"/>
              <a:t>in the Classroom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r>
              <a:rPr lang="en-US"/>
              <a:t>Title of Directed Reading</a:t>
            </a: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rgbClr val="37609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rgbClr val="376092"/>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rgbClr val="376092"/>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rgbClr val="376092"/>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rgbClr val="376092"/>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rgbClr val="376092"/>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defRPr sz="3200" kern="1200">
          <a:solidFill>
            <a:srgbClr val="7F7F7F"/>
          </a:solidFill>
          <a:latin typeface="+mn-lt"/>
          <a:ea typeface="ＭＳ Ｐゴシック" charset="0"/>
          <a:cs typeface="ＭＳ Ｐゴシック" charset="0"/>
        </a:defRPr>
      </a:lvl1pPr>
      <a:lvl2pPr marL="971550" indent="-514350" algn="l" rtl="0" eaLnBrk="0" fontAlgn="base" hangingPunct="0">
        <a:spcBef>
          <a:spcPct val="20000"/>
        </a:spcBef>
        <a:spcAft>
          <a:spcPct val="0"/>
        </a:spcAft>
        <a:defRPr sz="2800" kern="1200">
          <a:solidFill>
            <a:srgbClr val="7F7F7F"/>
          </a:solidFill>
          <a:latin typeface="+mn-lt"/>
          <a:ea typeface="ＭＳ Ｐゴシック" charset="0"/>
          <a:cs typeface="ＭＳ Ｐゴシック"/>
        </a:defRPr>
      </a:lvl2pPr>
      <a:lvl3pPr marL="1371600" indent="-457200" algn="l" rtl="0" eaLnBrk="0" fontAlgn="base" hangingPunct="0">
        <a:spcBef>
          <a:spcPct val="20000"/>
        </a:spcBef>
        <a:spcAft>
          <a:spcPct val="0"/>
        </a:spcAft>
        <a:defRPr sz="2400" kern="1200">
          <a:solidFill>
            <a:srgbClr val="7F7F7F"/>
          </a:solidFill>
          <a:latin typeface="+mn-lt"/>
          <a:ea typeface="ＭＳ Ｐゴシック" charset="0"/>
          <a:cs typeface="ＭＳ Ｐゴシック"/>
        </a:defRPr>
      </a:lvl3pPr>
      <a:lvl4pPr marL="18288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4pPr>
      <a:lvl5pPr marL="2286000" indent="-457200" algn="l" rtl="0" eaLnBrk="0" fontAlgn="base" hangingPunct="0">
        <a:spcBef>
          <a:spcPct val="20000"/>
        </a:spcBef>
        <a:spcAft>
          <a:spcPct val="0"/>
        </a:spcAft>
        <a:defRPr sz="2000" kern="1200">
          <a:solidFill>
            <a:srgbClr val="7F7F7F"/>
          </a:solidFill>
          <a:latin typeface="+mn-lt"/>
          <a:ea typeface="ＭＳ Ｐゴシック" charset="0"/>
          <a:cs typeface="ＭＳ Ｐゴシック"/>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5410200" cy="2209800"/>
          </a:xfrm>
        </p:spPr>
        <p:txBody>
          <a:bodyPr rtlCol="0"/>
          <a:lstStyle/>
          <a:p>
            <a:pPr eaLnBrk="1" hangingPunct="1">
              <a:defRPr/>
            </a:pPr>
            <a:r>
              <a:rPr lang="en-US" sz="4400" b="0" dirty="0" smtClean="0">
                <a:latin typeface="MyriadPro-Regular"/>
              </a:rPr>
              <a:t>Women and Heart Disease</a:t>
            </a:r>
            <a:endParaRPr lang="en-US" sz="4400" dirty="0">
              <a:ea typeface="+mj-ea"/>
              <a:cs typeface="+mj-cs"/>
            </a:endParaRPr>
          </a:p>
        </p:txBody>
      </p:sp>
      <p:sp>
        <p:nvSpPr>
          <p:cNvPr id="26626" name="Subtitle 2"/>
          <p:cNvSpPr>
            <a:spLocks noGrp="1"/>
          </p:cNvSpPr>
          <p:nvPr>
            <p:ph type="subTitle" idx="1"/>
          </p:nvPr>
        </p:nvSpPr>
        <p:spPr/>
        <p:txBody>
          <a:bodyPr/>
          <a:lstStyle/>
          <a:p>
            <a:pPr eaLnBrk="1" hangingPunct="1"/>
            <a:r>
              <a:rPr lang="en-US" smtClean="0">
                <a:ea typeface="ＭＳ Ｐゴシック"/>
                <a:cs typeface="ＭＳ Ｐゴシック"/>
              </a:rPr>
              <a:t>Directed Readings </a:t>
            </a:r>
            <a:br>
              <a:rPr lang="en-US" smtClean="0">
                <a:ea typeface="ＭＳ Ｐゴシック"/>
                <a:cs typeface="ＭＳ Ｐゴシック"/>
              </a:rPr>
            </a:br>
            <a:r>
              <a:rPr lang="en-US" smtClean="0">
                <a:ea typeface="ＭＳ Ｐゴシック"/>
                <a:cs typeface="ＭＳ Ｐゴシック"/>
              </a:rPr>
              <a:t>In the Classroom</a:t>
            </a:r>
          </a:p>
          <a:p>
            <a:pPr eaLnBrk="1" hangingPunct="1"/>
            <a:endParaRPr lang="en-US" smtClean="0">
              <a:ea typeface="ＭＳ Ｐゴシック"/>
              <a:cs typeface="ＭＳ Ｐゴシック"/>
            </a:endParaRPr>
          </a:p>
        </p:txBody>
      </p:sp>
      <p:sp>
        <p:nvSpPr>
          <p:cNvPr id="5" name="Rectangle 4"/>
          <p:cNvSpPr/>
          <p:nvPr/>
        </p:nvSpPr>
        <p:spPr>
          <a:xfrm>
            <a:off x="476250" y="3714750"/>
            <a:ext cx="6076950" cy="400050"/>
          </a:xfrm>
          <a:prstGeom prst="rect">
            <a:avLst/>
          </a:prstGeom>
        </p:spPr>
        <p:txBody>
          <a:bodyPr wrap="none">
            <a:spAutoFit/>
          </a:bodyPr>
          <a:lstStyle/>
          <a:p>
            <a:pPr>
              <a:defRPr/>
            </a:pPr>
            <a:r>
              <a:rPr lang="en-US" sz="2000" dirty="0">
                <a:solidFill>
                  <a:schemeClr val="tx1">
                    <a:lumMod val="65000"/>
                    <a:lumOff val="35000"/>
                  </a:schemeClr>
                </a:solidFill>
                <a:latin typeface="Calibri" charset="0"/>
                <a:ea typeface="ＭＳ Ｐゴシック" charset="0"/>
                <a:cs typeface="ＭＳ Ｐゴシック" charset="0"/>
              </a:rPr>
              <a:t>September/October 2013 issue of </a:t>
            </a:r>
            <a:r>
              <a:rPr lang="en-US" sz="2000" i="1" dirty="0">
                <a:solidFill>
                  <a:schemeClr val="tx1">
                    <a:lumMod val="65000"/>
                    <a:lumOff val="35000"/>
                  </a:schemeClr>
                </a:solidFill>
                <a:latin typeface="Calibri" charset="0"/>
                <a:ea typeface="ＭＳ Ｐゴシック" charset="0"/>
                <a:cs typeface="ＭＳ Ｐゴシック" charset="0"/>
              </a:rPr>
              <a:t>Radiologic Technology</a:t>
            </a:r>
            <a:endParaRPr lang="en-US" sz="2000" i="1" dirty="0">
              <a:latin typeface="Calibri" charset="0"/>
              <a:ea typeface="ＭＳ Ｐゴシック" charset="0"/>
              <a:cs typeface="ＭＳ Ｐゴシック" charset="0"/>
            </a:endParaRPr>
          </a:p>
        </p:txBody>
      </p:sp>
      <p:pic>
        <p:nvPicPr>
          <p:cNvPr id="1026" name="Picture 2"/>
          <p:cNvPicPr>
            <a:picLocks noChangeAspect="1" noChangeArrowheads="1"/>
          </p:cNvPicPr>
          <p:nvPr/>
        </p:nvPicPr>
        <p:blipFill>
          <a:blip r:embed="rId2"/>
          <a:srcRect/>
          <a:stretch>
            <a:fillRect/>
          </a:stretch>
        </p:blipFill>
        <p:spPr bwMode="auto">
          <a:xfrm>
            <a:off x="6553200" y="1981200"/>
            <a:ext cx="2286000" cy="2997200"/>
          </a:xfrm>
          <a:prstGeom prst="rect">
            <a:avLst/>
          </a:prstGeom>
          <a:ln>
            <a:noFill/>
          </a:ln>
          <a:effectLst>
            <a:outerShdw blurRad="190500" algn="tl" rotWithShape="0">
              <a:srgbClr val="000000">
                <a:alpha val="70000"/>
              </a:srgbClr>
            </a:outerShdw>
          </a:effectLs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p:txBody>
          <a:bodyPr/>
          <a:lstStyle/>
          <a:p>
            <a:pPr eaLnBrk="1" hangingPunct="1"/>
            <a:r>
              <a:rPr lang="en-US" smtClean="0">
                <a:ea typeface="ＭＳ Ｐゴシック"/>
                <a:cs typeface="ＭＳ Ｐゴシック"/>
              </a:rPr>
              <a:t>Peripheral Artery Disease</a:t>
            </a:r>
          </a:p>
        </p:txBody>
      </p:sp>
      <p:sp>
        <p:nvSpPr>
          <p:cNvPr id="36866"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Men have a higher risk of peripheral artery disease than women, and only about 10% of patients of both sexes complain of pain from claudication. </a:t>
            </a:r>
          </a:p>
          <a:p>
            <a:pPr eaLnBrk="1" hangingPunct="1"/>
            <a:r>
              <a:rPr lang="en-US" sz="2400" smtClean="0">
                <a:ea typeface="ＭＳ Ｐゴシック"/>
                <a:cs typeface="ＭＳ Ｐゴシック"/>
              </a:rPr>
              <a:t>Up to 66% of elderly women with the condition are completely aymptomatic. </a:t>
            </a:r>
          </a:p>
          <a:p>
            <a:pPr eaLnBrk="1" hangingPunct="1"/>
            <a:r>
              <a:rPr lang="en-US" sz="2400" smtClean="0">
                <a:ea typeface="ＭＳ Ｐゴシック"/>
                <a:cs typeface="ＭＳ Ｐゴシック"/>
              </a:rPr>
              <a:t>Hypertension is an important risk factor for peripheral artery disease, and women have a higher age-adjusted risk than men.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p:txBody>
          <a:bodyPr/>
          <a:lstStyle/>
          <a:p>
            <a:pPr eaLnBrk="1" hangingPunct="1"/>
            <a:r>
              <a:rPr lang="en-US" smtClean="0">
                <a:ea typeface="ＭＳ Ｐゴシック"/>
                <a:cs typeface="ＭＳ Ｐゴシック"/>
              </a:rPr>
              <a:t>Myocardial Infarction</a:t>
            </a:r>
          </a:p>
        </p:txBody>
      </p:sp>
      <p:sp>
        <p:nvSpPr>
          <p:cNvPr id="37890"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Recent studies have confirmed 9 risk factors that account for more than 90% of myocardial infarctions (MI) in both sexes and 94% of those that occur in women. The risk factors are cigarette smoking, hypertension, diabetes, abdominal obesity, psychosocial factors, poor fruit and vegetable intake, lack of exercise, alcohol intake, and apolipoprotein B/apolipoprotein A-I ratio. </a:t>
            </a:r>
          </a:p>
          <a:p>
            <a:r>
              <a:rPr lang="en-US" sz="2400" smtClean="0">
                <a:ea typeface="ＭＳ Ｐゴシック"/>
                <a:cs typeface="ＭＳ Ｐゴシック"/>
              </a:rPr>
              <a:t>The strength of these risk factors’ associations with heart attack risk is nearly equal among men and women, with the exception of diabetes, which has a much stronger association for women. </a:t>
            </a:r>
          </a:p>
          <a:p>
            <a:r>
              <a:rPr lang="en-US" sz="2400" smtClean="0">
                <a:ea typeface="ＭＳ Ｐゴシック"/>
                <a:cs typeface="ＭＳ Ｐゴシック"/>
              </a:rPr>
              <a:t>Women are more likely to have a recurrent MI and be disabled by heart failure after the recurrent heart attack.</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idx="4294967295"/>
          </p:nvPr>
        </p:nvSpPr>
        <p:spPr/>
        <p:txBody>
          <a:bodyPr/>
          <a:lstStyle/>
          <a:p>
            <a:pPr eaLnBrk="1" hangingPunct="1"/>
            <a:r>
              <a:rPr lang="en-US" smtClean="0">
                <a:ea typeface="ＭＳ Ｐゴシック"/>
                <a:cs typeface="ＭＳ Ｐゴシック"/>
              </a:rPr>
              <a:t>Heart Failure</a:t>
            </a:r>
          </a:p>
        </p:txBody>
      </p:sp>
      <p:sp>
        <p:nvSpPr>
          <p:cNvPr id="38914"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When the heart cannot meet the body’s requirements for normal filling pressures, it is known as congestive heart failure. At 40 years old, women have a higher lifetime risk of developing heart failure than men do. </a:t>
            </a:r>
          </a:p>
          <a:p>
            <a:r>
              <a:rPr lang="en-US" sz="2400" smtClean="0">
                <a:ea typeface="ＭＳ Ｐゴシック"/>
                <a:cs typeface="ＭＳ Ｐゴシック"/>
              </a:rPr>
              <a:t>The combined effects of hypertension, steeper relationship of blood pressure to blood volume, and more diastolic dysfunction likely explain why women tend to have congestive heart failure more often than men do despite the fact that women have better left ventricular function.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idx="4294967295"/>
          </p:nvPr>
        </p:nvSpPr>
        <p:spPr/>
        <p:txBody>
          <a:bodyPr/>
          <a:lstStyle/>
          <a:p>
            <a:pPr eaLnBrk="1" hangingPunct="1"/>
            <a:r>
              <a:rPr lang="en-US" smtClean="0">
                <a:ea typeface="ＭＳ Ｐゴシック"/>
                <a:cs typeface="ＭＳ Ｐゴシック"/>
              </a:rPr>
              <a:t>Arrhythmia</a:t>
            </a:r>
          </a:p>
        </p:txBody>
      </p:sp>
      <p:sp>
        <p:nvSpPr>
          <p:cNvPr id="39938"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The effects of sex hormone receptors on the heart’s electrophysiology differ between men and women, causing decreased QTc intervals in men after puberty but increased QTc intervals in women only after menopause. </a:t>
            </a:r>
          </a:p>
          <a:p>
            <a:pPr eaLnBrk="1" hangingPunct="1"/>
            <a:r>
              <a:rPr lang="en-US" sz="2400" smtClean="0">
                <a:ea typeface="ＭＳ Ｐゴシック"/>
                <a:cs typeface="ＭＳ Ｐゴシック"/>
              </a:rPr>
              <a:t>Women also have shorter atrial refractoriness, particularly after menopause. Women have a slightly higher incidence of atrial fibrillation than men, along with a tendency toward more strokes related to atrial fibrillation.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idx="4294967295"/>
          </p:nvPr>
        </p:nvSpPr>
        <p:spPr/>
        <p:txBody>
          <a:bodyPr/>
          <a:lstStyle/>
          <a:p>
            <a:pPr eaLnBrk="1" hangingPunct="1"/>
            <a:r>
              <a:rPr lang="en-US" smtClean="0">
                <a:ea typeface="ＭＳ Ｐゴシック"/>
                <a:cs typeface="ＭＳ Ｐゴシック"/>
              </a:rPr>
              <a:t>Cerebrovascular Disease</a:t>
            </a:r>
          </a:p>
        </p:txBody>
      </p:sp>
      <p:sp>
        <p:nvSpPr>
          <p:cNvPr id="40962"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The lifetime risk of dying from a stroke is almost double for women compared with men. Women account for slightly more than 60% of all stroke deaths in the United States. Risk factors for cerebrovascular disease are similar to those for cardiovascular disease, such as smoking, diabetes, hypertension, and inactivity. Use of hormone replacement therapy also increases stroke risk in women.</a:t>
            </a:r>
          </a:p>
          <a:p>
            <a:r>
              <a:rPr lang="en-US" sz="2400" smtClean="0">
                <a:ea typeface="ＭＳ Ｐゴシック"/>
                <a:cs typeface="ＭＳ Ｐゴシック"/>
              </a:rPr>
              <a:t>Women older than aged 60 years, those with diabetes, or those who have symptoms lasting more than 10 minutes during a transient ischemic attack are more likely to have a stroke following a transient ischemic attack.</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idx="4294967295"/>
          </p:nvPr>
        </p:nvSpPr>
        <p:spPr/>
        <p:txBody>
          <a:bodyPr/>
          <a:lstStyle/>
          <a:p>
            <a:pPr eaLnBrk="1" hangingPunct="1"/>
            <a:r>
              <a:rPr lang="en-US" smtClean="0">
                <a:ea typeface="ＭＳ Ｐゴシック"/>
                <a:cs typeface="ＭＳ Ｐゴシック"/>
              </a:rPr>
              <a:t>Spontaneous Coronary Artery Dissection</a:t>
            </a:r>
          </a:p>
        </p:txBody>
      </p:sp>
      <p:sp>
        <p:nvSpPr>
          <p:cNvPr id="41986"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Spontaneous coronary artery dissection (SCAD) is an infrequent cause of acute coronary syndrome with uncertain origin and clinical features. A hematoma or dissection in the coronary intima or media are hallmark findings. SCAD typically affects younger otherwise healthy people, particularly women in peripartum or postpartum states. In men, SCAD appears most often following extreme physical activity.</a:t>
            </a:r>
          </a:p>
          <a:p>
            <a:r>
              <a:rPr lang="en-US" sz="2400" smtClean="0">
                <a:ea typeface="ＭＳ Ｐゴシック"/>
                <a:cs typeface="ＭＳ Ｐゴシック"/>
              </a:rPr>
              <a:t>In more than half of cases, SCAD is life-threatening, and diagnosis is complicated by a bias regarding chest pain in young patients, particularly young women.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idx="4294967295"/>
          </p:nvPr>
        </p:nvSpPr>
        <p:spPr/>
        <p:txBody>
          <a:bodyPr/>
          <a:lstStyle/>
          <a:p>
            <a:pPr eaLnBrk="1" hangingPunct="1"/>
            <a:r>
              <a:rPr lang="en-US" smtClean="0">
                <a:ea typeface="ＭＳ Ｐゴシック"/>
                <a:cs typeface="ＭＳ Ｐゴシック"/>
              </a:rPr>
              <a:t>Heart Disease Risk</a:t>
            </a:r>
          </a:p>
        </p:txBody>
      </p:sp>
      <p:sp>
        <p:nvSpPr>
          <p:cNvPr id="43010"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Not all coronary events that occur in women can be explained by traditional CVD risk factors, and many of the tools designed to assess risk for MI are less effective at predicting MI risk in women. Risk factors for many cardiovascular diseases are categorized as modifiable or unmodifiable. For example, people cannot alter their age or family history. Other risk factors are potentially modifiable. </a:t>
            </a:r>
          </a:p>
          <a:p>
            <a:pPr eaLnBrk="1" hangingPunct="1"/>
            <a:r>
              <a:rPr lang="en-US" sz="2400" smtClean="0">
                <a:ea typeface="ＭＳ Ｐゴシック"/>
                <a:cs typeface="ＭＳ Ｐゴシック"/>
              </a:rPr>
              <a:t>Even sex-specific differences in first-degree relatives who have had cardiovascular diseases differ depending on the sex of the relative and the patient.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idx="4294967295"/>
          </p:nvPr>
        </p:nvSpPr>
        <p:spPr/>
        <p:txBody>
          <a:bodyPr/>
          <a:lstStyle/>
          <a:p>
            <a:pPr eaLnBrk="1" hangingPunct="1"/>
            <a:r>
              <a:rPr lang="en-US" smtClean="0">
                <a:ea typeface="ＭＳ Ｐゴシック"/>
                <a:cs typeface="ＭＳ Ｐゴシック"/>
              </a:rPr>
              <a:t>Nonmodifiable Risk Factors</a:t>
            </a:r>
          </a:p>
        </p:txBody>
      </p:sp>
      <p:sp>
        <p:nvSpPr>
          <p:cNvPr id="44034"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Age is likely the most powerful risk factor for heart disease, especially for women. Men have a higher risk for heart disease through age 59 years, but at age 60 years, risk equalizes between the sexes and then becomes higher for women as they age than it is for men. </a:t>
            </a:r>
          </a:p>
          <a:p>
            <a:pPr eaLnBrk="1" hangingPunct="1"/>
            <a:r>
              <a:rPr lang="en-US" sz="2400" smtClean="0">
                <a:ea typeface="ＭＳ Ｐゴシック"/>
                <a:cs typeface="ＭＳ Ｐゴシック"/>
              </a:rPr>
              <a:t>Having a family history of MI or stroke significantly affects risk of the diseases for men and women. Family history is a complex factor that likely expresses differently in men and women but is still being investigated. </a:t>
            </a:r>
          </a:p>
          <a:p>
            <a:pPr eaLnBrk="1" hangingPunct="1"/>
            <a:r>
              <a:rPr lang="en-US" sz="2400" smtClean="0">
                <a:ea typeface="ＭＳ Ｐゴシック"/>
                <a:cs typeface="ＭＳ Ｐゴシック"/>
              </a:rPr>
              <a:t>Migraines have been shown to have a complex relationship with cardiovascular disorders. Migraines have been identified as a risk factor for ischemic stroke and CAD, yet certain cardiac anomalies have been investigated as causes of migraines as well.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idx="4294967295"/>
          </p:nvPr>
        </p:nvSpPr>
        <p:spPr/>
        <p:txBody>
          <a:bodyPr/>
          <a:lstStyle/>
          <a:p>
            <a:pPr eaLnBrk="1" hangingPunct="1"/>
            <a:r>
              <a:rPr lang="en-US" smtClean="0">
                <a:ea typeface="ＭＳ Ｐゴシック"/>
                <a:cs typeface="ＭＳ Ｐゴシック"/>
              </a:rPr>
              <a:t>Modifiable Risk Factors</a:t>
            </a:r>
          </a:p>
        </p:txBody>
      </p:sp>
      <p:sp>
        <p:nvSpPr>
          <p:cNvPr id="45058"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Lifestyle factors that increase risk are modifiable. </a:t>
            </a:r>
          </a:p>
          <a:p>
            <a:r>
              <a:rPr lang="en-US" sz="2400" smtClean="0">
                <a:ea typeface="ＭＳ Ｐゴシック"/>
                <a:cs typeface="ＭＳ Ｐゴシック"/>
              </a:rPr>
              <a:t>A large review demonstrated that the risk for women who smoke is 25% higher than for men who smoke. Plaque erosion is associated with smoking, especially in women who smoke. Smoking is positively correlated with sudden coronary death. </a:t>
            </a:r>
          </a:p>
          <a:p>
            <a:r>
              <a:rPr lang="en-US" sz="2400" smtClean="0">
                <a:ea typeface="ＭＳ Ｐゴシック"/>
                <a:cs typeface="ＭＳ Ｐゴシック"/>
              </a:rPr>
              <a:t>Stroke risk from migraines presents an excellent example of how nonmodifiable and modifiable risk factors interact: Although young women with migraines are at increased risk, those who smoke or use oral contraceptives and also have migraines are at much higher risk for stroke.</a:t>
            </a:r>
          </a:p>
          <a:p>
            <a:r>
              <a:rPr lang="en-US" sz="2400" smtClean="0">
                <a:ea typeface="ＭＳ Ｐゴシック"/>
                <a:cs typeface="ＭＳ Ｐゴシック"/>
              </a:rPr>
              <a:t>Being overweight or obese increases risk for metabolic syndrome, diabetes, and CVD. </a:t>
            </a:r>
          </a:p>
          <a:p>
            <a:endParaRPr lang="en-US" sz="24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p:txBody>
          <a:bodyPr/>
          <a:lstStyle/>
          <a:p>
            <a:pPr eaLnBrk="1" hangingPunct="1"/>
            <a:r>
              <a:rPr lang="en-US" smtClean="0">
                <a:ea typeface="ＭＳ Ｐゴシック"/>
                <a:cs typeface="ＭＳ Ｐゴシック"/>
              </a:rPr>
              <a:t>Potentially Modifiable Risk Factors </a:t>
            </a:r>
          </a:p>
        </p:txBody>
      </p:sp>
      <p:sp>
        <p:nvSpPr>
          <p:cNvPr id="46082"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Although Type 1 diabetes is nonmodifiable, the more common Type 2 diabetes can be attributed to both modifiable and nonmodifiable causes. Age, family history, and race or ethnic background are among nonmodifiable risk factors for diabetes. Being overweight or obese, remaining physically inactive, having hypertension, and smoking are among modifiable factors. Diabetes is such a significant risk factor for cardiovascular disease that it is considered a “cardiovascular disease equivalent.” </a:t>
            </a:r>
          </a:p>
          <a:p>
            <a:r>
              <a:rPr lang="en-US" sz="2400" smtClean="0">
                <a:ea typeface="ＭＳ Ｐゴシック"/>
                <a:cs typeface="ＭＳ Ｐゴシック"/>
              </a:rPr>
              <a:t>Hypertension is potentially modifiable, partly because of factors such as salt intake that can affect blood pressure. Blood pressure also can be treated with behavior modification and medication, but women as a population are undertreated.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a:normAutofit/>
          </a:bodyPr>
          <a:lstStyle/>
          <a:p>
            <a:pPr marL="342900" indent="-342900" algn="ctr" fontAlgn="auto">
              <a:spcBef>
                <a:spcPct val="20000"/>
              </a:spcBef>
              <a:spcAft>
                <a:spcPts val="0"/>
              </a:spcAft>
              <a:defRPr/>
            </a:pPr>
            <a:endParaRPr lang="en-US" sz="3200" dirty="0">
              <a:solidFill>
                <a:prstClr val="black"/>
              </a:solidFill>
              <a:latin typeface="Calibri"/>
              <a:ea typeface="ＭＳ Ｐゴシック" charset="0"/>
              <a:cs typeface="+mn-cs"/>
            </a:endParaRPr>
          </a:p>
        </p:txBody>
      </p:sp>
      <p:sp>
        <p:nvSpPr>
          <p:cNvPr id="27650" name="Titre 1"/>
          <p:cNvSpPr>
            <a:spLocks noGrp="1"/>
          </p:cNvSpPr>
          <p:nvPr>
            <p:ph type="title"/>
          </p:nvPr>
        </p:nvSpPr>
        <p:spPr/>
        <p:txBody>
          <a:bodyPr/>
          <a:lstStyle/>
          <a:p>
            <a:pPr algn="l" eaLnBrk="1" hangingPunct="1"/>
            <a:r>
              <a:rPr lang="fr-CA" smtClean="0">
                <a:ea typeface="ＭＳ Ｐゴシック"/>
                <a:cs typeface="ＭＳ Ｐゴシック"/>
              </a:rPr>
              <a:t>Instructions:</a:t>
            </a:r>
          </a:p>
        </p:txBody>
      </p:sp>
      <p:sp>
        <p:nvSpPr>
          <p:cNvPr id="2" name="Content Placeholder 1"/>
          <p:cNvSpPr>
            <a:spLocks noGrp="1"/>
          </p:cNvSpPr>
          <p:nvPr>
            <p:ph idx="1"/>
          </p:nvPr>
        </p:nvSpPr>
        <p:spPr>
          <a:xfrm>
            <a:off x="457200" y="1752600"/>
            <a:ext cx="8229600" cy="4221163"/>
          </a:xfrm>
        </p:spPr>
        <p:txBody>
          <a:bodyPr>
            <a:normAutofit fontScale="92500" lnSpcReduction="10000"/>
          </a:bodyPr>
          <a:lstStyle/>
          <a:p>
            <a:pPr eaLnBrk="1" hangingPunct="1">
              <a:spcBef>
                <a:spcPts val="1320"/>
              </a:spcBef>
              <a:defRPr/>
            </a:pPr>
            <a:r>
              <a:rPr lang="en-US" sz="3000" dirty="0" smtClean="0"/>
              <a:t>This presentation provides a framework for educators and students to use Directed Reading content published in </a:t>
            </a:r>
            <a:r>
              <a:rPr lang="en-US" sz="3000" i="1" dirty="0" smtClean="0"/>
              <a:t>Radiologic Technology</a:t>
            </a:r>
            <a:r>
              <a:rPr lang="en-US" sz="3000" dirty="0" smtClean="0"/>
              <a:t>. </a:t>
            </a:r>
            <a:r>
              <a:rPr lang="en-US" sz="3000" u="sng" dirty="0" smtClean="0"/>
              <a:t>This information should be modified</a:t>
            </a:r>
            <a:r>
              <a:rPr lang="en-US" sz="3000" dirty="0" smtClean="0"/>
              <a:t> to:</a:t>
            </a:r>
          </a:p>
          <a:p>
            <a:pPr marL="628650" lvl="1" eaLnBrk="1" hangingPunct="1">
              <a:spcBef>
                <a:spcPts val="1320"/>
              </a:spcBef>
              <a:buFont typeface="+mj-lt"/>
              <a:buAutoNum type="arabicPeriod"/>
              <a:defRPr/>
            </a:pPr>
            <a:r>
              <a:rPr lang="en-US" sz="2400" dirty="0" smtClean="0">
                <a:cs typeface="+mn-cs"/>
              </a:rPr>
              <a:t>Meet the educational level of the audience.</a:t>
            </a:r>
          </a:p>
          <a:p>
            <a:pPr marL="628650" lvl="1" eaLnBrk="1" hangingPunct="1">
              <a:spcBef>
                <a:spcPts val="1320"/>
              </a:spcBef>
              <a:buFont typeface="+mj-lt"/>
              <a:buAutoNum type="arabicPeriod"/>
              <a:defRPr/>
            </a:pPr>
            <a:r>
              <a:rPr lang="en-US" sz="2400" dirty="0" smtClean="0">
                <a:cs typeface="+mn-cs"/>
              </a:rPr>
              <a:t>Highlight the points in an instructor’s discussion or presentation. </a:t>
            </a:r>
          </a:p>
          <a:p>
            <a:pPr eaLnBrk="1" hangingPunct="1">
              <a:spcBef>
                <a:spcPts val="1320"/>
              </a:spcBef>
              <a:defRPr/>
            </a:pPr>
            <a:r>
              <a:rPr lang="en-US" sz="3000" dirty="0" smtClean="0"/>
              <a:t>The images are provided to enhance the learning experience and should not be reproduced for other purposes. </a:t>
            </a:r>
          </a:p>
          <a:p>
            <a:pPr eaLnBrk="1" hangingPunct="1">
              <a:defRPr/>
            </a:pPr>
            <a:endParaRPr lang="en-US" dirty="0"/>
          </a:p>
        </p:txBody>
      </p:sp>
      <p:pic>
        <p:nvPicPr>
          <p:cNvPr id="27652" name="Picture 2" descr="O:\Academic\DRs in the Classroom\PtInfo_header.jpg"/>
          <p:cNvPicPr>
            <a:picLocks noChangeAspect="1" noChangeArrowheads="1"/>
          </p:cNvPicPr>
          <p:nvPr/>
        </p:nvPicPr>
        <p:blipFill>
          <a:blip r:embed="rId3"/>
          <a:srcRect/>
          <a:stretch>
            <a:fillRect/>
          </a:stretch>
        </p:blipFill>
        <p:spPr bwMode="auto">
          <a:xfrm>
            <a:off x="73025" y="0"/>
            <a:ext cx="9070975" cy="800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idx="4294967295"/>
          </p:nvPr>
        </p:nvSpPr>
        <p:spPr/>
        <p:txBody>
          <a:bodyPr/>
          <a:lstStyle/>
          <a:p>
            <a:pPr eaLnBrk="1" hangingPunct="1"/>
            <a:r>
              <a:rPr lang="en-US" smtClean="0">
                <a:ea typeface="ＭＳ Ｐゴシック"/>
                <a:cs typeface="ＭＳ Ｐゴシック"/>
              </a:rPr>
              <a:t>Psychosocial Risk Factors</a:t>
            </a:r>
          </a:p>
        </p:txBody>
      </p:sp>
      <p:sp>
        <p:nvSpPr>
          <p:cNvPr id="47106"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Women with angina tended to have higher anxiety levels. In fact, depression is a risk factor for cardiac events along with being an outcome of major cardiac events. </a:t>
            </a:r>
          </a:p>
          <a:p>
            <a:pPr eaLnBrk="1" hangingPunct="1"/>
            <a:r>
              <a:rPr lang="en-US" sz="2400" smtClean="0">
                <a:ea typeface="ＭＳ Ｐゴシック"/>
                <a:cs typeface="ＭＳ Ｐゴシック"/>
              </a:rPr>
              <a:t>Many people who have chronic diseases experience depression, anxiety, stress, and other psychosocial issues that can make it more difficult to manage their diseases. Some research has suggested that women might experience more psychosocial problems after an acute cardiac event than men do.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idx="4294967295"/>
          </p:nvPr>
        </p:nvSpPr>
        <p:spPr/>
        <p:txBody>
          <a:bodyPr/>
          <a:lstStyle/>
          <a:p>
            <a:pPr eaLnBrk="1" hangingPunct="1"/>
            <a:r>
              <a:rPr lang="en-US" smtClean="0">
                <a:ea typeface="ＭＳ Ｐゴシック"/>
                <a:cs typeface="ＭＳ Ｐゴシック"/>
              </a:rPr>
              <a:t>Disparities in Care</a:t>
            </a:r>
          </a:p>
        </p:txBody>
      </p:sp>
      <p:sp>
        <p:nvSpPr>
          <p:cNvPr id="48130"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The term “health disparities” generally refers to differences in indicators of health among population groups. Often, it is applied to certain races or cultures or people living in a particular geographic area or within a socioeconomic group.  </a:t>
            </a:r>
          </a:p>
          <a:p>
            <a:r>
              <a:rPr lang="en-US" sz="2400" smtClean="0">
                <a:ea typeface="ＭＳ Ｐゴシック"/>
                <a:cs typeface="ＭＳ Ｐゴシック"/>
              </a:rPr>
              <a:t>Although progress has</a:t>
            </a:r>
            <a:r>
              <a:rPr lang="en-US" sz="2400" b="1" smtClean="0">
                <a:ea typeface="ＭＳ Ｐゴシック"/>
                <a:cs typeface="ＭＳ Ｐゴシック"/>
              </a:rPr>
              <a:t> </a:t>
            </a:r>
            <a:r>
              <a:rPr lang="en-US" sz="2400" smtClean="0">
                <a:ea typeface="ＭＳ Ｐゴシック"/>
                <a:cs typeface="ＭＳ Ｐゴシック"/>
              </a:rPr>
              <a:t>been made in the understanding of women’s heart disease, a gap remains in awareness of how risk, disease presentation, and mortality differ between men and women. This gap is particularly apparent among women and physicians, yet awareness is important to preventing and treating CVD. Disparities also continue to some extent in the representation of women in clinical research trials and in the management of CVD among female patients.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idx="4294967295"/>
          </p:nvPr>
        </p:nvSpPr>
        <p:spPr/>
        <p:txBody>
          <a:bodyPr/>
          <a:lstStyle/>
          <a:p>
            <a:pPr eaLnBrk="1" hangingPunct="1"/>
            <a:r>
              <a:rPr lang="en-US" smtClean="0">
                <a:ea typeface="ＭＳ Ｐゴシック"/>
                <a:cs typeface="ＭＳ Ｐゴシック"/>
              </a:rPr>
              <a:t>Awareness</a:t>
            </a:r>
          </a:p>
        </p:txBody>
      </p:sp>
      <p:sp>
        <p:nvSpPr>
          <p:cNvPr id="49154"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In 1997, an American Heart Association survey found that only 7% of women reported CVD as the disease with the most health and mortality risk. The American Heart Association developed several efforts such as the Go Red for Women campaign aimed at improving women’s awareness of CVD risks. Nevertheless, a 2009 survey of women reported that only about half correctly identified CVD as the leading cause of death among women; only 1 in 6 surveyed correctly identified CVD as women’s leading health risk.</a:t>
            </a:r>
          </a:p>
          <a:p>
            <a:pPr eaLnBrk="1" hangingPunct="1"/>
            <a:r>
              <a:rPr lang="en-US" sz="2400" smtClean="0">
                <a:ea typeface="ＭＳ Ｐゴシック"/>
                <a:cs typeface="ＭＳ Ｐゴシック"/>
              </a:rPr>
              <a:t>In addition, there is a fundamental lack of understanding among health care providers about the mechanisms of early-stage CVD and symptoms in women.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idx="4294967295"/>
          </p:nvPr>
        </p:nvSpPr>
        <p:spPr/>
        <p:txBody>
          <a:bodyPr/>
          <a:lstStyle/>
          <a:p>
            <a:pPr eaLnBrk="1" hangingPunct="1"/>
            <a:r>
              <a:rPr lang="en-US" smtClean="0">
                <a:ea typeface="ＭＳ Ｐゴシック"/>
                <a:cs typeface="ＭＳ Ｐゴシック"/>
              </a:rPr>
              <a:t>Clinical Trial Representation</a:t>
            </a:r>
          </a:p>
        </p:txBody>
      </p:sp>
      <p:sp>
        <p:nvSpPr>
          <p:cNvPr id="50178"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As recently as the 1990s, relatively few clinical studies were available to assist clinicians in treating women with CVD. Clinicians often have had to rely on evidence from trials that mostly or entirely enroll men.   </a:t>
            </a:r>
          </a:p>
          <a:p>
            <a:pPr eaLnBrk="1" hangingPunct="1"/>
            <a:r>
              <a:rPr lang="en-US" sz="2400" smtClean="0">
                <a:ea typeface="ＭＳ Ｐゴシック"/>
                <a:cs typeface="ＭＳ Ｐゴシック"/>
              </a:rPr>
              <a:t>The improvement in survival rates for women with CVD from 2000 to 2007 could be partly attributed to heightened application of evidence-based therapies and preventive interventions targeted at women. In 2007, a meeting involving representatives from academia, regulatory agencies, and industry was held to develop strategies for improving representation of women in CVD clinical trials and to ensure that clinical trial results are reported by sex.</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idx="4294967295"/>
          </p:nvPr>
        </p:nvSpPr>
        <p:spPr/>
        <p:txBody>
          <a:bodyPr/>
          <a:lstStyle/>
          <a:p>
            <a:pPr eaLnBrk="1" hangingPunct="1"/>
            <a:r>
              <a:rPr lang="en-US" smtClean="0">
                <a:ea typeface="ＭＳ Ｐゴシック"/>
                <a:cs typeface="ＭＳ Ｐゴシック"/>
              </a:rPr>
              <a:t>Treatment Disparities</a:t>
            </a:r>
          </a:p>
        </p:txBody>
      </p:sp>
      <p:sp>
        <p:nvSpPr>
          <p:cNvPr id="51202"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Although awareness has improved somewhat, significant disparity remains between the sexes in terms of CVD treatment, and more progress has been made overall in decreasing the number of deaths from heart disease among men than among women. Women are less likely to receive the appropriate treatment for CVD and are more likely to die from open heart surgery or within 1 year of having an MI. </a:t>
            </a:r>
          </a:p>
          <a:p>
            <a:pPr eaLnBrk="1" hangingPunct="1"/>
            <a:r>
              <a:rPr lang="en-US" sz="2400" smtClean="0">
                <a:ea typeface="ＭＳ Ｐゴシック"/>
                <a:cs typeface="ＭＳ Ｐゴシック"/>
              </a:rPr>
              <a:t>A lack of awareness and clinical inertia could contribute to physicians failing to adhere to practice guidelines regarding cardiac care for women. Primary care physicians often do not have cardiac risk prevention services integrated into their routine care.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idx="4294967295"/>
          </p:nvPr>
        </p:nvSpPr>
        <p:spPr/>
        <p:txBody>
          <a:bodyPr/>
          <a:lstStyle/>
          <a:p>
            <a:pPr eaLnBrk="1" hangingPunct="1"/>
            <a:r>
              <a:rPr lang="en-US" smtClean="0">
                <a:ea typeface="ＭＳ Ｐゴシック"/>
                <a:cs typeface="ＭＳ Ｐゴシック"/>
              </a:rPr>
              <a:t>Treatment Disparities</a:t>
            </a:r>
          </a:p>
        </p:txBody>
      </p:sp>
      <p:sp>
        <p:nvSpPr>
          <p:cNvPr id="52226"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CAD presentation differs significantly between men and women, often leading to delayed diagnoses and treatment. </a:t>
            </a:r>
          </a:p>
          <a:p>
            <a:pPr eaLnBrk="1" hangingPunct="1"/>
            <a:r>
              <a:rPr lang="en-US" sz="2400" smtClean="0">
                <a:ea typeface="ＭＳ Ｐゴシック"/>
                <a:cs typeface="ＭＳ Ｐゴシック"/>
              </a:rPr>
              <a:t>Women’s perceived risk for heart disease vs actual risk causes many of the differences between the sexes in the use of appropriate preventive measures for CVD. Because women wait longer before seeking treatment for CVD, they are more likely to have poorer outcomes than men.</a:t>
            </a:r>
          </a:p>
          <a:p>
            <a:pPr eaLnBrk="1" hangingPunct="1"/>
            <a:r>
              <a:rPr lang="en-US" sz="2400" smtClean="0">
                <a:ea typeface="ＭＳ Ｐゴシック"/>
                <a:cs typeface="ＭＳ Ｐゴシック"/>
              </a:rPr>
              <a:t>Improving physician awareness and education can help offset women’s lack of risk appreciation,</a:t>
            </a:r>
            <a:r>
              <a:rPr lang="en-US" sz="2400" b="1" smtClean="0">
                <a:ea typeface="ＭＳ Ｐゴシック"/>
                <a:cs typeface="ＭＳ Ｐゴシック"/>
              </a:rPr>
              <a:t> </a:t>
            </a:r>
            <a:r>
              <a:rPr lang="en-US" sz="2400" smtClean="0">
                <a:ea typeface="ＭＳ Ｐゴシック"/>
                <a:cs typeface="ＭＳ Ｐゴシック"/>
              </a:rPr>
              <a:t>but women still need to understand risk and symptoms.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idx="4294967295"/>
          </p:nvPr>
        </p:nvSpPr>
        <p:spPr/>
        <p:txBody>
          <a:bodyPr/>
          <a:lstStyle/>
          <a:p>
            <a:pPr eaLnBrk="1" hangingPunct="1"/>
            <a:r>
              <a:rPr lang="en-US" smtClean="0">
                <a:ea typeface="ＭＳ Ｐゴシック"/>
                <a:cs typeface="ＭＳ Ｐゴシック"/>
              </a:rPr>
              <a:t>Barriers in Care</a:t>
            </a:r>
          </a:p>
        </p:txBody>
      </p:sp>
      <p:sp>
        <p:nvSpPr>
          <p:cNvPr id="53250"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Both men and women can face socioeconomic barriers to care, but some are specific to women. </a:t>
            </a:r>
          </a:p>
          <a:p>
            <a:pPr eaLnBrk="1" hangingPunct="1"/>
            <a:r>
              <a:rPr lang="en-US" sz="2400" smtClean="0">
                <a:ea typeface="ＭＳ Ｐゴシック"/>
                <a:cs typeface="ＭＳ Ｐゴシック"/>
              </a:rPr>
              <a:t>For example, women often have trouble adhering to heart disease prevention guidelines because of family caregiving responsibilities, stress, sleep deprivation, fatigue, and a general lack of personal time. In addition, some psychosocial factors specific to women interfere with adherence to medical recommendations, particularly regarding lifestyle modifications. Women who have low incomes or significant social disadvantages are at higher risk for depression and anxiety, which can exacerbate heart disease.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idx="4294967295"/>
          </p:nvPr>
        </p:nvSpPr>
        <p:spPr/>
        <p:txBody>
          <a:bodyPr/>
          <a:lstStyle/>
          <a:p>
            <a:pPr eaLnBrk="1" hangingPunct="1"/>
            <a:r>
              <a:rPr lang="en-US" smtClean="0">
                <a:ea typeface="ＭＳ Ｐゴシック"/>
                <a:cs typeface="ＭＳ Ｐゴシック"/>
              </a:rPr>
              <a:t>Diagnosing Heart Disease in Women</a:t>
            </a:r>
          </a:p>
        </p:txBody>
      </p:sp>
      <p:sp>
        <p:nvSpPr>
          <p:cNvPr id="54274"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Education for women and physicians regarding awareness of women’s heart disease should include information about recognizing symptoms of CVD, and particularly MI, that are unique to women. </a:t>
            </a:r>
          </a:p>
          <a:p>
            <a:r>
              <a:rPr lang="en-US" sz="2400" smtClean="0">
                <a:ea typeface="ＭＳ Ｐゴシック"/>
                <a:cs typeface="ＭＳ Ｐゴシック"/>
              </a:rPr>
              <a:t>Both sexes tend to experience chest pain as the most common symptom.  </a:t>
            </a:r>
          </a:p>
          <a:p>
            <a:r>
              <a:rPr lang="en-US" sz="2400" smtClean="0">
                <a:ea typeface="ＭＳ Ｐゴシック"/>
                <a:cs typeface="ＭＳ Ｐゴシック"/>
              </a:rPr>
              <a:t>Women also experience more subtle symptoms such as lightheadedness, a squeezing sensation in their backs, or shortness of breath even when at rest. They also might break out in a cold sweat. Women are more likely to have gastrointestinal symptoms, sweating, fatigue, and arm or shoulder pain in the absence of chest pain.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idx="4294967295"/>
          </p:nvPr>
        </p:nvSpPr>
        <p:spPr/>
        <p:txBody>
          <a:bodyPr/>
          <a:lstStyle/>
          <a:p>
            <a:pPr eaLnBrk="1" hangingPunct="1"/>
            <a:r>
              <a:rPr lang="en-US" smtClean="0">
                <a:ea typeface="ＭＳ Ｐゴシック"/>
                <a:cs typeface="ＭＳ Ｐゴシック"/>
              </a:rPr>
              <a:t>Diagnostic Strategies</a:t>
            </a:r>
          </a:p>
        </p:txBody>
      </p:sp>
      <p:sp>
        <p:nvSpPr>
          <p:cNvPr id="55298"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Diagnostic work-up varies depending on the patient’s symptoms and suspected disease but should include a thorough medical history to identify potential heart disease symptoms and comprehensively assess CVD risk factors. The medical history should include questions regarding family history of heart disease and known risk factors for CVD. </a:t>
            </a:r>
          </a:p>
          <a:p>
            <a:pPr eaLnBrk="1" hangingPunct="1"/>
            <a:r>
              <a:rPr lang="en-US" sz="2400" smtClean="0">
                <a:ea typeface="ＭＳ Ｐゴシック"/>
                <a:cs typeface="ＭＳ Ｐゴシック"/>
              </a:rPr>
              <a:t>Cardiac biomarkers also can be ascertained to help determine whether a patient is in need of emergency care when presenting with chest pain. </a:t>
            </a:r>
          </a:p>
          <a:p>
            <a:pPr eaLnBrk="1" hangingPunct="1"/>
            <a:r>
              <a:rPr lang="en-US" sz="2400" smtClean="0">
                <a:ea typeface="ＭＳ Ｐゴシック"/>
                <a:cs typeface="ＭＳ Ｐゴシック"/>
              </a:rPr>
              <a:t>Research is lacking as to the most effective strategy to rule out a CAD diagnosis in women.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idx="4294967295"/>
          </p:nvPr>
        </p:nvSpPr>
        <p:spPr/>
        <p:txBody>
          <a:bodyPr/>
          <a:lstStyle/>
          <a:p>
            <a:pPr eaLnBrk="1" hangingPunct="1"/>
            <a:r>
              <a:rPr lang="en-US" smtClean="0">
                <a:ea typeface="ＭＳ Ｐゴシック"/>
                <a:cs typeface="ＭＳ Ｐゴシック"/>
              </a:rPr>
              <a:t>Diagnostic Strategies</a:t>
            </a:r>
          </a:p>
        </p:txBody>
      </p:sp>
      <p:sp>
        <p:nvSpPr>
          <p:cNvPr id="56322"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Exercise electrocardiogram (ECG) stress testing often is used to first investigate women with cardiac symptoms such as stable angina, but stress testing recommendations usually are based on studies performed primarily on men. </a:t>
            </a:r>
          </a:p>
          <a:p>
            <a:pPr eaLnBrk="1" hangingPunct="1"/>
            <a:r>
              <a:rPr lang="en-US" sz="2400" smtClean="0">
                <a:ea typeface="ＭＳ Ｐゴシック"/>
                <a:cs typeface="ＭＳ Ｐゴシック"/>
              </a:rPr>
              <a:t>Exercise testing works well as a first test in diagnosing stable angina in women, but coronary angiography also should be part of the initial investigation. The Duke Treadmill Score is commonly used in the United States and appears to work equally well for both sexes. </a:t>
            </a:r>
          </a:p>
          <a:p>
            <a:pPr eaLnBrk="1" hangingPunct="1"/>
            <a:r>
              <a:rPr lang="en-US" sz="2400" smtClean="0">
                <a:ea typeface="ＭＳ Ｐゴシック"/>
                <a:cs typeface="ＭＳ Ｐゴシック"/>
              </a:rPr>
              <a:t>Alternatives to exercise stress tests are stress nuclear imaging, stress echocardiography, computed tomography (CT) angiography/electron beam CT, and magnetic resonance (MR) imaging. Many imaging modalities also are used to confirm diagnoses or exclude CVD.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ea typeface="ＭＳ Ｐゴシック"/>
                <a:cs typeface="ＭＳ Ｐゴシック"/>
              </a:rPr>
              <a:t>Introduction</a:t>
            </a:r>
          </a:p>
        </p:txBody>
      </p:sp>
      <p:sp>
        <p:nvSpPr>
          <p:cNvPr id="29698" name="Content Placeholder 2"/>
          <p:cNvSpPr>
            <a:spLocks noGrp="1"/>
          </p:cNvSpPr>
          <p:nvPr>
            <p:ph idx="1"/>
          </p:nvPr>
        </p:nvSpPr>
        <p:spPr>
          <a:xfrm>
            <a:off x="152400" y="1524000"/>
            <a:ext cx="8839200" cy="4449763"/>
          </a:xfrm>
        </p:spPr>
        <p:txBody>
          <a:bodyPr/>
          <a:lstStyle/>
          <a:p>
            <a:pPr eaLnBrk="1" hangingPunct="1"/>
            <a:r>
              <a:rPr lang="en-US" sz="2400" dirty="0" smtClean="0">
                <a:ea typeface="ＭＳ Ｐゴシック"/>
                <a:cs typeface="ＭＳ Ｐゴシック"/>
              </a:rPr>
              <a:t>Heart disease is known more as a killer of men than women, but U.S. women have surpassed men in prevalence of and mortality from cardiovascular diseases. Although recent years have witnessed an upswing in education, awareness, and clinical research focused on heart disease in women, much work remains to reach a sufficient understanding of the differences in risk, presentation, and management of heart disease between the sexes to improve outcomes for women. Medical imaging has enhanced diagnosis and management of heart disease in women, especially by enabling less invasive approaches.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idx="4294967295"/>
          </p:nvPr>
        </p:nvSpPr>
        <p:spPr/>
        <p:txBody>
          <a:bodyPr/>
          <a:lstStyle/>
          <a:p>
            <a:pPr eaLnBrk="1" hangingPunct="1"/>
            <a:r>
              <a:rPr lang="en-US" smtClean="0">
                <a:ea typeface="ＭＳ Ｐゴシック"/>
                <a:cs typeface="ＭＳ Ｐゴシック"/>
              </a:rPr>
              <a:t>Imaging</a:t>
            </a:r>
          </a:p>
        </p:txBody>
      </p:sp>
      <p:sp>
        <p:nvSpPr>
          <p:cNvPr id="57346"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Advances in cardiac imaging techniques have improved diagnosis of heart disease in men and women. Imaging modalities such as myocardial perfusion imaging (MPI), echocardiography, CT, MR, and angiography have enhanced diagnosis and management and enabled less invasive approaches. </a:t>
            </a:r>
          </a:p>
          <a:p>
            <a:pPr eaLnBrk="1" hangingPunct="1"/>
            <a:r>
              <a:rPr lang="en-US" sz="2400" smtClean="0">
                <a:ea typeface="ＭＳ Ｐゴシック"/>
                <a:cs typeface="ＭＳ Ｐゴシック"/>
              </a:rPr>
              <a:t>Several imaging methods have been suggested to help better classify heart disease risk in women but have not been sufficiently studied or shown to significantly improve outcomes. Among these are coronary calcium scoring and carotid ultrasound. </a:t>
            </a:r>
          </a:p>
          <a:p>
            <a:pPr eaLnBrk="1" hangingPunct="1"/>
            <a:r>
              <a:rPr lang="en-US" sz="2400" smtClean="0">
                <a:ea typeface="ＭＳ Ｐゴシック"/>
                <a:cs typeface="ＭＳ Ｐゴシック"/>
              </a:rPr>
              <a:t>Although risk factors for CVD specific to women have been identified, researchers have yet to determine how useful screening for these risk factors can be in improving outcomes for female patients.</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idx="4294967295"/>
          </p:nvPr>
        </p:nvSpPr>
        <p:spPr/>
        <p:txBody>
          <a:bodyPr/>
          <a:lstStyle/>
          <a:p>
            <a:pPr eaLnBrk="1" hangingPunct="1"/>
            <a:r>
              <a:rPr lang="en-US" smtClean="0">
                <a:ea typeface="ＭＳ Ｐゴシック"/>
                <a:cs typeface="ＭＳ Ｐゴシック"/>
              </a:rPr>
              <a:t>Imaging Modalities: Chest Radiography</a:t>
            </a:r>
          </a:p>
        </p:txBody>
      </p:sp>
      <p:sp>
        <p:nvSpPr>
          <p:cNvPr id="58370"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Chest radiography usually follows an immediate electrocardiogram (ECG) for patients who come to emergency departments with suspected unstable angina. The chest radiograph can help physicians exclude other causes of chest pain, particularly in patients who have acute but nonspecific chest pain and low probability of CAD.   </a:t>
            </a:r>
          </a:p>
          <a:p>
            <a:r>
              <a:rPr lang="en-US" sz="2400" smtClean="0">
                <a:ea typeface="ＭＳ Ｐゴシック"/>
                <a:cs typeface="ＭＳ Ｐゴシック"/>
              </a:rPr>
              <a:t>A chest radiograph also is helpful in evaluating valvular heart disease by showing calcified valves, pulmonary venous congestion, or changes in ascending aortic root size.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idx="4294967295"/>
          </p:nvPr>
        </p:nvSpPr>
        <p:spPr/>
        <p:txBody>
          <a:bodyPr/>
          <a:lstStyle/>
          <a:p>
            <a:pPr eaLnBrk="1" hangingPunct="1"/>
            <a:r>
              <a:rPr lang="en-US" smtClean="0">
                <a:ea typeface="ＭＳ Ｐゴシック"/>
                <a:cs typeface="ＭＳ Ｐゴシック"/>
              </a:rPr>
              <a:t>SPECT MPI</a:t>
            </a:r>
          </a:p>
        </p:txBody>
      </p:sp>
      <p:sp>
        <p:nvSpPr>
          <p:cNvPr id="59394"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SPECT is a nuclear imaging method that uses radionuclides such as Thallium-chloride and Technetium-labeled agents. </a:t>
            </a:r>
          </a:p>
          <a:p>
            <a:r>
              <a:rPr lang="en-US" sz="2400" smtClean="0">
                <a:ea typeface="ＭＳ Ｐゴシック"/>
                <a:cs typeface="ＭＳ Ｐゴシック"/>
              </a:rPr>
              <a:t>SPECT MPI or other perfusion imaging generally is recommended for women who report angina symptoms but who have normal resting ECG results. </a:t>
            </a:r>
          </a:p>
          <a:p>
            <a:r>
              <a:rPr lang="en-US" sz="2400" smtClean="0">
                <a:ea typeface="ＭＳ Ｐゴシック"/>
                <a:cs typeface="ＭＳ Ｐゴシック"/>
              </a:rPr>
              <a:t>Gated SPECT can assess and calculate left ventricular function, which is critical to determining the cause of defects in ventricular function. </a:t>
            </a:r>
          </a:p>
          <a:p>
            <a:r>
              <a:rPr lang="en-US" sz="2400" smtClean="0">
                <a:ea typeface="ＭＳ Ｐゴシック"/>
                <a:cs typeface="ＭＳ Ｐゴシック"/>
              </a:rPr>
              <a:t>The modality also can assess myocardial viability, which can be useful to physicians when assessing patients for coronary artery bypass grafting.</a:t>
            </a:r>
          </a:p>
          <a:p>
            <a:r>
              <a:rPr lang="en-US" sz="24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idx="4294967295"/>
          </p:nvPr>
        </p:nvSpPr>
        <p:spPr/>
        <p:txBody>
          <a:bodyPr/>
          <a:lstStyle/>
          <a:p>
            <a:pPr eaLnBrk="1" hangingPunct="1"/>
            <a:r>
              <a:rPr lang="en-US" smtClean="0">
                <a:ea typeface="ＭＳ Ｐゴシック"/>
                <a:cs typeface="ＭＳ Ｐゴシック"/>
              </a:rPr>
              <a:t>CCTA</a:t>
            </a:r>
          </a:p>
        </p:txBody>
      </p:sp>
      <p:sp>
        <p:nvSpPr>
          <p:cNvPr id="60418"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Although contrast-enhanced coronary CT angiography (CCTA) can be a reasonable alternative for some patients, the risk of cancer from the examination’s radiation is higher for women, particularly younger women. Breast cancer is of particular concern from CCTA.   </a:t>
            </a:r>
          </a:p>
          <a:p>
            <a:r>
              <a:rPr lang="en-US" sz="2400" smtClean="0">
                <a:ea typeface="ＭＳ Ｐゴシック"/>
                <a:cs typeface="ＭＳ Ｐゴシック"/>
              </a:rPr>
              <a:t>One of the concerns regarding use of CCTA before coronary catheterization is that should intervention be required, the patient has to undergo 2 procedures, negating CCTA’s usefulness. A recent study involving 15 000 patients from the Coronary CT Angiography Evaluation for Clinical Outcomes (CONFIRM) database demonstrated that few of those who had mild or moderate CAD required invasive procedures. They found that using CCTA as a gatekeeper examination would be less expensive and is less invasive.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p:txBody>
          <a:bodyPr/>
          <a:lstStyle/>
          <a:p>
            <a:pPr eaLnBrk="1" hangingPunct="1"/>
            <a:r>
              <a:rPr lang="en-US" smtClean="0">
                <a:ea typeface="ＭＳ Ｐゴシック"/>
                <a:cs typeface="ＭＳ Ｐゴシック"/>
              </a:rPr>
              <a:t>Echocardiography</a:t>
            </a:r>
          </a:p>
        </p:txBody>
      </p:sp>
      <p:sp>
        <p:nvSpPr>
          <p:cNvPr id="61442"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Stress echocardiography is effective and safe in women. It is equivalent to SPECT MPI in the emergency setting for patients with low to intermediate risk of an acute coronary event. </a:t>
            </a:r>
          </a:p>
          <a:p>
            <a:pPr eaLnBrk="1" hangingPunct="1"/>
            <a:r>
              <a:rPr lang="en-US" sz="2400" smtClean="0">
                <a:ea typeface="ＭＳ Ｐゴシック"/>
                <a:cs typeface="ＭＳ Ｐゴシック"/>
              </a:rPr>
              <a:t>Transesophageal and transthoracic echocardiography frequently help define ventricular wall motion abnormalities. The examinations may be conducted with or without pharmacologic stress.   </a:t>
            </a:r>
          </a:p>
          <a:p>
            <a:pPr eaLnBrk="1" hangingPunct="1"/>
            <a:r>
              <a:rPr lang="en-US" sz="2400" smtClean="0">
                <a:ea typeface="ＭＳ Ｐゴシック"/>
                <a:cs typeface="ＭＳ Ｐゴシック"/>
              </a:rPr>
              <a:t>Tissue Doppler imaging has made echocardiography more useful for detecting subclinical heart failure. Research has shown that reference values for annual velocities should be specified by age and sex.</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idx="4294967295"/>
          </p:nvPr>
        </p:nvSpPr>
        <p:spPr/>
        <p:txBody>
          <a:bodyPr/>
          <a:lstStyle/>
          <a:p>
            <a:pPr eaLnBrk="1" hangingPunct="1"/>
            <a:r>
              <a:rPr lang="en-US" smtClean="0">
                <a:ea typeface="ＭＳ Ｐゴシック"/>
                <a:cs typeface="ＭＳ Ｐゴシック"/>
              </a:rPr>
              <a:t>Ultrasonography</a:t>
            </a:r>
          </a:p>
        </p:txBody>
      </p:sp>
      <p:sp>
        <p:nvSpPr>
          <p:cNvPr id="62466"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Intravascular ultrasound can show plaque in coronary arteries that is determined as “normal” on angiograms. </a:t>
            </a:r>
          </a:p>
          <a:p>
            <a:pPr eaLnBrk="1" hangingPunct="1"/>
            <a:r>
              <a:rPr lang="en-US" sz="2400" smtClean="0">
                <a:ea typeface="ＭＳ Ｐゴシック"/>
                <a:cs typeface="ＭＳ Ｐゴシック"/>
              </a:rPr>
              <a:t>Arterial duplex Doppler sonography can provide real-time images to localize atherosclerotic disease. </a:t>
            </a:r>
          </a:p>
          <a:p>
            <a:pPr eaLnBrk="1" hangingPunct="1"/>
            <a:r>
              <a:rPr lang="en-US" sz="2400" smtClean="0">
                <a:ea typeface="ＭＳ Ｐゴシック"/>
                <a:cs typeface="ＭＳ Ｐゴシック"/>
              </a:rPr>
              <a:t>Ultrasonography also can help assess stent or graft patency after revascularization, which can be particularly helpful in women, who often have complications following endovascular repair.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idx="4294967295"/>
          </p:nvPr>
        </p:nvSpPr>
        <p:spPr/>
        <p:txBody>
          <a:bodyPr/>
          <a:lstStyle/>
          <a:p>
            <a:pPr eaLnBrk="1" hangingPunct="1"/>
            <a:r>
              <a:rPr lang="en-US" smtClean="0">
                <a:ea typeface="ＭＳ Ｐゴシック"/>
                <a:cs typeface="ＭＳ Ｐゴシック"/>
              </a:rPr>
              <a:t>MR Imaging</a:t>
            </a:r>
          </a:p>
        </p:txBody>
      </p:sp>
      <p:sp>
        <p:nvSpPr>
          <p:cNvPr id="63490"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MR is limited in its usefulness for cardiac imaging in the emergency setting because of equipment availability. </a:t>
            </a:r>
          </a:p>
          <a:p>
            <a:pPr eaLnBrk="1" hangingPunct="1"/>
            <a:r>
              <a:rPr lang="en-US" sz="2400" smtClean="0">
                <a:ea typeface="ＭＳ Ｐゴシック"/>
                <a:cs typeface="ＭＳ Ｐゴシック"/>
              </a:rPr>
              <a:t>Delayed postcontrast and edema-weighted imaging can help definitively assess the extent, size, and distribution of MI. </a:t>
            </a:r>
          </a:p>
          <a:p>
            <a:pPr eaLnBrk="1" hangingPunct="1"/>
            <a:r>
              <a:rPr lang="en-US" sz="2400" smtClean="0">
                <a:ea typeface="ＭＳ Ｐゴシック"/>
                <a:cs typeface="ＭＳ Ｐゴシック"/>
              </a:rPr>
              <a:t>MR imaging also can help identify aortic dissection and other noncardiac findings of chest pain. </a:t>
            </a:r>
          </a:p>
          <a:p>
            <a:pPr eaLnBrk="1" hangingPunct="1"/>
            <a:r>
              <a:rPr lang="en-US" sz="2400" smtClean="0">
                <a:ea typeface="ＭＳ Ｐゴシック"/>
                <a:cs typeface="ＭＳ Ｐゴシック"/>
              </a:rPr>
              <a:t>In nonemergency settings, MR angiography (MRA) may use contrast or noncontrast protocols to identify vascular pathology. MRA may be used to evaluate, assess the severity of, or follow up on vascular system diseases. MRA is a useful alternative for women who have contraindications to CCTA or to more invasive coronary angiography.</a:t>
            </a:r>
            <a:r>
              <a:rPr lang="en-US"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idx="4294967295"/>
          </p:nvPr>
        </p:nvSpPr>
        <p:spPr/>
        <p:txBody>
          <a:bodyPr/>
          <a:lstStyle/>
          <a:p>
            <a:pPr eaLnBrk="1" hangingPunct="1"/>
            <a:r>
              <a:rPr lang="en-US" smtClean="0">
                <a:ea typeface="ＭＳ Ｐゴシック"/>
                <a:cs typeface="ＭＳ Ｐゴシック"/>
              </a:rPr>
              <a:t>Coronary Angiography</a:t>
            </a:r>
          </a:p>
        </p:txBody>
      </p:sp>
      <p:sp>
        <p:nvSpPr>
          <p:cNvPr id="64514"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Cardiac catheterization with coronary digital subtraction angiography is the most proven method to date at demonstrating CAD and allowing for immediate therapeutic intervention. </a:t>
            </a:r>
          </a:p>
          <a:p>
            <a:r>
              <a:rPr lang="en-US" sz="2400" smtClean="0">
                <a:ea typeface="ＭＳ Ｐゴシック"/>
                <a:cs typeface="ＭＳ Ｐゴシック"/>
              </a:rPr>
              <a:t>During catheterization, the images can demonstrate narrowing of the vessel lumen, along with the number of diseased vessels. </a:t>
            </a:r>
          </a:p>
          <a:p>
            <a:r>
              <a:rPr lang="en-US" sz="2400" smtClean="0">
                <a:ea typeface="ＭＳ Ｐゴシック"/>
                <a:cs typeface="ＭＳ Ｐゴシック"/>
              </a:rPr>
              <a:t>Coronary angiography is invasive, however, and is rarely indicated when patients have a low risk or probability of CAD. Less invasive CCTA and MRA methods have essentially replaced diagnostic angiography.</a:t>
            </a:r>
          </a:p>
          <a:p>
            <a:r>
              <a:rPr lang="en-US" sz="2400" smtClean="0">
                <a:ea typeface="ＭＳ Ｐゴシック"/>
                <a:cs typeface="ＭＳ Ｐゴシック"/>
              </a:rPr>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idx="4294967295"/>
          </p:nvPr>
        </p:nvSpPr>
        <p:spPr/>
        <p:txBody>
          <a:bodyPr/>
          <a:lstStyle/>
          <a:p>
            <a:pPr eaLnBrk="1" hangingPunct="1"/>
            <a:r>
              <a:rPr lang="en-US" smtClean="0">
                <a:ea typeface="ＭＳ Ｐゴシック"/>
                <a:cs typeface="ＭＳ Ｐゴシック"/>
              </a:rPr>
              <a:t>Emergency Imaging</a:t>
            </a:r>
          </a:p>
        </p:txBody>
      </p:sp>
      <p:sp>
        <p:nvSpPr>
          <p:cNvPr id="65538"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ACR appropriateness criteria suggest SPECT MPI at rest and under stress and coronary arteriography as the highest-rated imaging methods for acute pain suggestive of coronary syndrome. </a:t>
            </a:r>
          </a:p>
          <a:p>
            <a:r>
              <a:rPr lang="en-US" sz="2400" smtClean="0">
                <a:ea typeface="ＭＳ Ｐゴシック"/>
                <a:cs typeface="ＭＳ Ｐゴシック"/>
              </a:rPr>
              <a:t>Unstable angina, ST-segment elevation MI (STEMI), or non-STEMI could be indicated by acute chest pain, and a rapid, accurate diagnosis is critical. Once the ECG and cardiac biomarkers suggest acute coronary syndrome, the patient should have percutaneous intervention within 90 minutes of arriving at the hospital, and if there are changes to the ECG or clinical symptoms, the patient might be immediately transferred to the cardiac catheterization laboratory. </a:t>
            </a:r>
          </a:p>
          <a:p>
            <a:r>
              <a:rPr lang="en-US" sz="2400" smtClean="0">
                <a:ea typeface="ＭＳ Ｐゴシック"/>
                <a:cs typeface="ＭＳ Ｐゴシック"/>
              </a:rPr>
              <a:t>Patients who are stable and do not have ST elevation can receive a more conservative imaging approach.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idx="4294967295"/>
          </p:nvPr>
        </p:nvSpPr>
        <p:spPr/>
        <p:txBody>
          <a:bodyPr/>
          <a:lstStyle/>
          <a:p>
            <a:pPr eaLnBrk="1" hangingPunct="1"/>
            <a:r>
              <a:rPr lang="en-US" smtClean="0">
                <a:ea typeface="ＭＳ Ｐゴシック"/>
                <a:cs typeface="ＭＳ Ｐゴシック"/>
              </a:rPr>
              <a:t>Special Considerations for Technologists</a:t>
            </a:r>
          </a:p>
        </p:txBody>
      </p:sp>
      <p:sp>
        <p:nvSpPr>
          <p:cNvPr id="66562"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Radiation safety is of concern for all radiologic technologists when conducting medical diagnostic imaging that uses ionizing radiation on any patient. In particular, CCTA and cardiac catheterization procedures can involve high levels of radiation. </a:t>
            </a:r>
          </a:p>
          <a:p>
            <a:pPr eaLnBrk="1" hangingPunct="1"/>
            <a:r>
              <a:rPr lang="en-US" sz="2400" smtClean="0">
                <a:ea typeface="ＭＳ Ｐゴシック"/>
                <a:cs typeface="ＭＳ Ｐゴシック"/>
              </a:rPr>
              <a:t>Technologists and other radiology personnel who provide diagnostic medical imaging services and care to women with suspected heart disease need to consider certain factors with regard to radiation, pregnancy, and other biological factors.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ea typeface="ＭＳ Ｐゴシック"/>
                <a:cs typeface="ＭＳ Ｐゴシック"/>
              </a:rPr>
              <a:t>Introduction</a:t>
            </a:r>
          </a:p>
        </p:txBody>
      </p:sp>
      <p:sp>
        <p:nvSpPr>
          <p:cNvPr id="30722" name="Content Placeholder 2"/>
          <p:cNvSpPr>
            <a:spLocks noGrp="1"/>
          </p:cNvSpPr>
          <p:nvPr>
            <p:ph idx="1"/>
          </p:nvPr>
        </p:nvSpPr>
        <p:spPr>
          <a:xfrm>
            <a:off x="152400" y="1524000"/>
            <a:ext cx="8839200" cy="4191000"/>
          </a:xfrm>
        </p:spPr>
        <p:txBody>
          <a:bodyPr/>
          <a:lstStyle/>
          <a:p>
            <a:r>
              <a:rPr lang="en-US" sz="2400" dirty="0" smtClean="0">
                <a:ea typeface="ＭＳ Ｐゴシック"/>
                <a:cs typeface="ＭＳ Ｐゴシック"/>
              </a:rPr>
              <a:t>Most women believe that breast cancer is the greatest threat to their health, but cardiovascular disease (CVD) has killed more women in the United States nearly every year since 1900 than any other disease. In 2007, reports estimated that approximately 1 woman died every minute in the United States from CVD. The total represents more deaths than from the combined causes of cancer, chronic lower respiratory disease, Alzheimer disease, and accidents.  </a:t>
            </a:r>
          </a:p>
          <a:p>
            <a:r>
              <a:rPr lang="en-US" sz="2400" dirty="0" smtClean="0">
                <a:ea typeface="ＭＳ Ｐゴシック"/>
                <a:cs typeface="ＭＳ Ｐゴシック"/>
              </a:rPr>
              <a:t>With increasing awareness, education, and management, women’s mortality from CVD in the United States declined from 2000 to 2007. There still is much to learn, however, about differences in the presentation of heart disease in women and much to gain toward closing the gaps in disparities in disease management and research.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idx="4294967295"/>
          </p:nvPr>
        </p:nvSpPr>
        <p:spPr/>
        <p:txBody>
          <a:bodyPr/>
          <a:lstStyle/>
          <a:p>
            <a:pPr eaLnBrk="1" hangingPunct="1"/>
            <a:r>
              <a:rPr lang="en-US" smtClean="0">
                <a:ea typeface="ＭＳ Ｐゴシック"/>
                <a:cs typeface="ＭＳ Ｐゴシック"/>
              </a:rPr>
              <a:t>Radiation Effects in Women</a:t>
            </a:r>
          </a:p>
        </p:txBody>
      </p:sp>
      <p:sp>
        <p:nvSpPr>
          <p:cNvPr id="67586"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Deterministic effects from radiation are those that occur when a certain tissue receives absorbed dose above a specific threshold. Examples of deterministic effects are skin erythema and epilation. Stochastic effects are more long term in nature and can eventually result in malignancy. </a:t>
            </a:r>
          </a:p>
          <a:p>
            <a:pPr eaLnBrk="1" hangingPunct="1"/>
            <a:r>
              <a:rPr lang="en-US" sz="2400" smtClean="0">
                <a:ea typeface="ＭＳ Ｐゴシック"/>
                <a:cs typeface="ＭＳ Ｐゴシック"/>
              </a:rPr>
              <a:t>Radiology professionals, particularly those who work in catheterization labs and with CCTA, must consider radiation effects and potential pregnancy in any female patient of childbearing age, along with characteristics of radiation effects in women.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idx="4294967295"/>
          </p:nvPr>
        </p:nvSpPr>
        <p:spPr/>
        <p:txBody>
          <a:bodyPr/>
          <a:lstStyle/>
          <a:p>
            <a:pPr eaLnBrk="1" hangingPunct="1"/>
            <a:r>
              <a:rPr lang="en-US" smtClean="0">
                <a:ea typeface="ＭＳ Ｐゴシック"/>
                <a:cs typeface="ＭＳ Ｐゴシック"/>
              </a:rPr>
              <a:t>Pregnancy</a:t>
            </a:r>
          </a:p>
        </p:txBody>
      </p:sp>
      <p:sp>
        <p:nvSpPr>
          <p:cNvPr id="68610"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Heart disease is the leading cause of death during pregnancy other than obstetric-related causes. Several cardiovascular changes take place in a pregnant woman’s body, including increased cardiac output and peripheral vascular resistance.  </a:t>
            </a:r>
          </a:p>
          <a:p>
            <a:r>
              <a:rPr lang="en-US" sz="2400" smtClean="0">
                <a:ea typeface="ＭＳ Ｐゴシック"/>
                <a:cs typeface="ＭＳ Ｐゴシック"/>
              </a:rPr>
              <a:t>Radiation injury to the fetus is a risk among pregnant patients. Ordering physicians and radiologists must work with pregnant women to balance the need for certain information that can be obtained from diagnostic medical imaging methods that use ionizing radiation with potential risks.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idx="4294967295"/>
          </p:nvPr>
        </p:nvSpPr>
        <p:spPr/>
        <p:txBody>
          <a:bodyPr/>
          <a:lstStyle/>
          <a:p>
            <a:pPr eaLnBrk="1" hangingPunct="1"/>
            <a:r>
              <a:rPr lang="en-US" smtClean="0">
                <a:ea typeface="ＭＳ Ｐゴシック"/>
                <a:cs typeface="ＭＳ Ｐゴシック"/>
              </a:rPr>
              <a:t>Breast Tissue</a:t>
            </a:r>
          </a:p>
        </p:txBody>
      </p:sp>
      <p:sp>
        <p:nvSpPr>
          <p:cNvPr id="69634"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CCTA usually includes most of a woman’s breast tissue within the examination scan range. </a:t>
            </a:r>
          </a:p>
          <a:p>
            <a:r>
              <a:rPr lang="en-US" sz="2400" smtClean="0">
                <a:ea typeface="ＭＳ Ｐゴシック"/>
                <a:cs typeface="ＭＳ Ｐゴシック"/>
              </a:rPr>
              <a:t>One group of researchers investigated a method for displacing the breasts outside of the scan range and shielding the breast surface to determine effects of the technique on image quality and dose. The authors divided a group of women undergoing CCTA into 3 subgroups. One group received breast displacement, the second received displacement and breast shielding, and the third was a control group. Those who had displacement and shielding showed a 36% dose reduction, and no significant difference in image quality was detected among groups, although glandular breast tissue was largely removed from the scan range.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idx="4294967295"/>
          </p:nvPr>
        </p:nvSpPr>
        <p:spPr/>
        <p:txBody>
          <a:bodyPr/>
          <a:lstStyle/>
          <a:p>
            <a:pPr eaLnBrk="1" hangingPunct="1"/>
            <a:r>
              <a:rPr lang="en-US" smtClean="0">
                <a:ea typeface="ＭＳ Ｐゴシック"/>
                <a:cs typeface="ＭＳ Ｐゴシック"/>
              </a:rPr>
              <a:t>Devices and Medications</a:t>
            </a:r>
          </a:p>
        </p:txBody>
      </p:sp>
      <p:sp>
        <p:nvSpPr>
          <p:cNvPr id="70658"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Women who undergo endovascular repair of abdominal aortic aneurysms fare better than those who have open surgical procedures to repair their aneurysms but still have higher complication rates and mortality than men who have the procedures. One explanation could be that women usually have smaller femoral and iliac arteries, which complicates or makes impossible the passage of endovascular devices.   </a:t>
            </a:r>
          </a:p>
          <a:p>
            <a:pPr eaLnBrk="1" hangingPunct="1"/>
            <a:r>
              <a:rPr lang="en-US" sz="2400" smtClean="0">
                <a:ea typeface="ＭＳ Ｐゴシック"/>
                <a:cs typeface="ＭＳ Ｐゴシック"/>
              </a:rPr>
              <a:t>Although some advances have improved outcomes for women undergoing percutaneous coronary interventions, others likely added to complications in women. Interventional devices such as rotablation, directional coronary atherectomy, and laser therapy appeared to add to complications in female patients more than in male patients.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idx="4294967295"/>
          </p:nvPr>
        </p:nvSpPr>
        <p:spPr/>
        <p:txBody>
          <a:bodyPr/>
          <a:lstStyle/>
          <a:p>
            <a:pPr eaLnBrk="1" hangingPunct="1"/>
            <a:r>
              <a:rPr lang="en-US" smtClean="0">
                <a:ea typeface="ＭＳ Ｐゴシック"/>
                <a:cs typeface="ＭＳ Ｐゴシック"/>
              </a:rPr>
              <a:t>Devices and Medications</a:t>
            </a:r>
          </a:p>
        </p:txBody>
      </p:sp>
      <p:sp>
        <p:nvSpPr>
          <p:cNvPr id="71682"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Women’s different physiologic makeup influences device effectiveness and can cause differences in reactions to or effectiveness of medications. For example, women tend to have lower serum potassium levels than men.  </a:t>
            </a:r>
          </a:p>
          <a:p>
            <a:r>
              <a:rPr lang="en-US" sz="2400" smtClean="0">
                <a:ea typeface="ＭＳ Ｐゴシック"/>
                <a:cs typeface="ＭＳ Ｐゴシック"/>
              </a:rPr>
              <a:t>Age and sex have been found to affect contrast-induced acute renal injury. Because women are smaller, typically older when having CVD interventions, and are more likely to have renal impairment than men, they are more inclined to receive excess doses of anticoagulant therapies, resulting in bleeding problems, and they also might receive excessive doses of contrast agents, which could result in contrast-induced nephropathy.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idx="4294967295"/>
          </p:nvPr>
        </p:nvSpPr>
        <p:spPr/>
        <p:txBody>
          <a:bodyPr/>
          <a:lstStyle/>
          <a:p>
            <a:pPr eaLnBrk="1" hangingPunct="1"/>
            <a:r>
              <a:rPr lang="en-US" smtClean="0">
                <a:ea typeface="ＭＳ Ｐゴシック"/>
                <a:cs typeface="ＭＳ Ｐゴシック"/>
              </a:rPr>
              <a:t>Bleeding Complications</a:t>
            </a:r>
          </a:p>
        </p:txBody>
      </p:sp>
      <p:sp>
        <p:nvSpPr>
          <p:cNvPr id="72706"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Even with improvement in technique and regimens to control bleeding during percutaneous coronary interventions, women continue to have more bleeding complications than men. Most bleeding and vascular complications probably are caused by women’s smaller and stiffer vasculature.</a:t>
            </a:r>
          </a:p>
          <a:p>
            <a:pPr eaLnBrk="1" hangingPunct="1"/>
            <a:r>
              <a:rPr lang="en-US" sz="2400" smtClean="0">
                <a:ea typeface="ＭＳ Ｐゴシック"/>
                <a:cs typeface="ＭＳ Ｐゴシック"/>
              </a:rPr>
              <a:t>As a rule, women being evaluated for acute coronary events often are older than men and have more comorbidities that could lead to complications or death from invasive procedures. Hypertension, hyperlipidemia, diabetes, and heart failure are among common comorbidities. Providers should discuss the risks, benefits, and alternatives with patients when bleeding or thromboembolism are concerns for cardiac imaging and therapeutic procedures.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idx="4294967295"/>
          </p:nvPr>
        </p:nvSpPr>
        <p:spPr/>
        <p:txBody>
          <a:bodyPr/>
          <a:lstStyle/>
          <a:p>
            <a:pPr eaLnBrk="1" hangingPunct="1"/>
            <a:r>
              <a:rPr lang="en-US" smtClean="0">
                <a:ea typeface="ＭＳ Ｐゴシック"/>
                <a:cs typeface="ＭＳ Ｐゴシック"/>
              </a:rPr>
              <a:t>Quality of Life</a:t>
            </a:r>
          </a:p>
        </p:txBody>
      </p:sp>
      <p:sp>
        <p:nvSpPr>
          <p:cNvPr id="73730"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In a 2008 report on women’s health research, the IOM stated that although there has been progress toward reducing mortality from CVD in women, researchers needed to focus more on quality-of-life issues for women with heart disease. For example, enhancing wellness to prevent disease, improving functionality and mobility, and addressing disparities in care and disease burden could improve women’s health and lives. </a:t>
            </a:r>
          </a:p>
          <a:p>
            <a:pPr eaLnBrk="1" hangingPunct="1"/>
            <a:r>
              <a:rPr lang="en-US" sz="2400" smtClean="0">
                <a:ea typeface="ＭＳ Ｐゴシック"/>
                <a:cs typeface="ＭＳ Ｐゴシック"/>
              </a:rPr>
              <a:t>Up to 25% of women with angina pectoris have reported symptoms of clinical depression before reporting for cardiac rehabilitation, and depression is more common in general among women with heart disease.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idx="4294967295"/>
          </p:nvPr>
        </p:nvSpPr>
        <p:spPr/>
        <p:txBody>
          <a:bodyPr/>
          <a:lstStyle/>
          <a:p>
            <a:pPr eaLnBrk="1" hangingPunct="1"/>
            <a:r>
              <a:rPr lang="en-US" smtClean="0">
                <a:ea typeface="ＭＳ Ｐゴシック"/>
                <a:cs typeface="ＭＳ Ｐゴシック"/>
              </a:rPr>
              <a:t>Quality of Life</a:t>
            </a:r>
          </a:p>
        </p:txBody>
      </p:sp>
      <p:sp>
        <p:nvSpPr>
          <p:cNvPr id="74754"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When gender differences are addressed, women consistently appear to have higher anxiety and stress. Norris et al suggested use of the Hospital Anxiety and Depression Scale as a screening instrument to accurately measure anxiety in women with CAD, along with depression among men with the disease.</a:t>
            </a:r>
          </a:p>
          <a:p>
            <a:r>
              <a:rPr lang="en-US" sz="2400" smtClean="0">
                <a:ea typeface="ＭＳ Ｐゴシック"/>
                <a:cs typeface="ＭＳ Ｐゴシック"/>
              </a:rPr>
              <a:t>Sleep disturbances and adverse effects from medication can cause a great deal of anxiety for women, as can fear regarding their disease. </a:t>
            </a:r>
          </a:p>
          <a:p>
            <a:r>
              <a:rPr lang="en-US" sz="2400" smtClean="0">
                <a:ea typeface="ＭＳ Ｐゴシック"/>
                <a:cs typeface="ＭＳ Ｐゴシック"/>
              </a:rPr>
              <a:t>Further research also can help explain the complex relationships of such socioeconomic factors as income, race or ethnicity, and sex on quality of life for women with heart disease.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idx="4294967295"/>
          </p:nvPr>
        </p:nvSpPr>
        <p:spPr/>
        <p:txBody>
          <a:bodyPr/>
          <a:lstStyle/>
          <a:p>
            <a:pPr eaLnBrk="1" hangingPunct="1"/>
            <a:r>
              <a:rPr lang="en-US" smtClean="0">
                <a:ea typeface="ＭＳ Ｐゴシック"/>
                <a:cs typeface="ＭＳ Ｐゴシック"/>
              </a:rPr>
              <a:t>Prevention</a:t>
            </a:r>
          </a:p>
        </p:txBody>
      </p:sp>
      <p:sp>
        <p:nvSpPr>
          <p:cNvPr id="75778"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The goal of primary CVD prevention is to help women avoid developing heart diseases by promoting healthy habits. Changing behaviors such as salt intake and tobacco use and improving physical exercise and fitness are excellent steps toward CVD prevention.</a:t>
            </a:r>
          </a:p>
          <a:p>
            <a:pPr eaLnBrk="1" hangingPunct="1"/>
            <a:r>
              <a:rPr lang="en-US" sz="2400" smtClean="0">
                <a:ea typeface="ＭＳ Ｐゴシック"/>
                <a:cs typeface="ＭＳ Ｐゴシック"/>
              </a:rPr>
              <a:t> Secondary prevention includes the identification and treatment of women with established heart disease or those at very high risk and the rehabilitation of women who have already had a heart attack to prevent a second attack. The incidence of young women who have MIs might be low, but mortality is very high among young women with family history of heart attack who have an MI. This is an area in need of improved primary prevention.</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idx="4294967295"/>
          </p:nvPr>
        </p:nvSpPr>
        <p:spPr/>
        <p:txBody>
          <a:bodyPr/>
          <a:lstStyle/>
          <a:p>
            <a:pPr eaLnBrk="1" hangingPunct="1"/>
            <a:r>
              <a:rPr lang="en-US" smtClean="0">
                <a:ea typeface="ＭＳ Ｐゴシック"/>
                <a:cs typeface="ＭＳ Ｐゴシック"/>
              </a:rPr>
              <a:t>Prevention</a:t>
            </a:r>
          </a:p>
        </p:txBody>
      </p:sp>
      <p:sp>
        <p:nvSpPr>
          <p:cNvPr id="76802"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Pharmacologic interventions also may be used to help prevent CVD in women depending on their risk level and contraindications. These may include the use of beta-blockers, warfarin, statins to lower cholesterol, or the use of aspirin. Aspirin use to prevent incidence or death from MI in women still generally is recommended only for women at highest risk. Aspirin had more effect in reducing risk of nonfatal MI in women older than 65 years but increased incidence of severe gastrointestinal bleeding. </a:t>
            </a:r>
          </a:p>
          <a:p>
            <a:r>
              <a:rPr lang="en-US" sz="2400" smtClean="0">
                <a:ea typeface="ＭＳ Ｐゴシック"/>
                <a:cs typeface="ＭＳ Ｐゴシック"/>
              </a:rPr>
              <a:t>Women are less likely to be discharged from the hospital with a prescription to take aspirin following an acute coronary event than men are.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ea typeface="ＭＳ Ｐゴシック"/>
                <a:cs typeface="ＭＳ Ｐゴシック"/>
              </a:rPr>
              <a:t>Pathophysiology and Disease Presentation</a:t>
            </a:r>
          </a:p>
        </p:txBody>
      </p:sp>
      <p:sp>
        <p:nvSpPr>
          <p:cNvPr id="31746" name="Content Placeholder 2"/>
          <p:cNvSpPr>
            <a:spLocks noGrp="1"/>
          </p:cNvSpPr>
          <p:nvPr>
            <p:ph idx="1"/>
          </p:nvPr>
        </p:nvSpPr>
        <p:spPr>
          <a:xfrm>
            <a:off x="152400" y="1828800"/>
            <a:ext cx="8839200" cy="3886200"/>
          </a:xfrm>
        </p:spPr>
        <p:txBody>
          <a:bodyPr/>
          <a:lstStyle/>
          <a:p>
            <a:pPr eaLnBrk="1" hangingPunct="1"/>
            <a:r>
              <a:rPr lang="en-US" sz="2400" smtClean="0">
                <a:ea typeface="ＭＳ Ｐゴシック"/>
                <a:cs typeface="ＭＳ Ｐゴシック"/>
              </a:rPr>
              <a:t>Pathophysiological differences exist between the sexes in clinical presentation of disease, diagnostic procedures, and how men and women respond to treatment. Important factors such as vascular and myocardial physiology, structure, and function are examples. What’s more, men and women differ at the most basic cellular levels and even in responses or reactions to medications. Many of the differences between vasculature of men and women can be attributed to female sex hormones. </a:t>
            </a:r>
          </a:p>
          <a:p>
            <a:pPr eaLnBrk="1" hangingPunct="1"/>
            <a:r>
              <a:rPr lang="en-US" sz="2400" smtClean="0">
                <a:ea typeface="ＭＳ Ｐゴシック"/>
                <a:cs typeface="ＭＳ Ｐゴシック"/>
              </a:rPr>
              <a:t>Clinicians point to several cardiovascular abnormalities that appear to be more common in women, including vasospastic disorders, Raynaud phenomenon, migraine headaches, and some forms of vasculitis. Women’s vasculature is smaller and stiffer than men’s, which can impair coronary reserve flow.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Title 1"/>
          <p:cNvSpPr>
            <a:spLocks noGrp="1"/>
          </p:cNvSpPr>
          <p:nvPr>
            <p:ph type="title"/>
          </p:nvPr>
        </p:nvSpPr>
        <p:spPr>
          <a:xfrm>
            <a:off x="152400" y="701675"/>
            <a:ext cx="8839200" cy="1143000"/>
          </a:xfrm>
        </p:spPr>
        <p:txBody>
          <a:bodyPr/>
          <a:lstStyle/>
          <a:p>
            <a:pPr eaLnBrk="1" hangingPunct="1"/>
            <a:r>
              <a:rPr lang="en-US" smtClean="0">
                <a:ea typeface="ＭＳ Ｐゴシック"/>
                <a:cs typeface="ＭＳ Ｐゴシック"/>
              </a:rPr>
              <a:t>Conclusion</a:t>
            </a:r>
          </a:p>
        </p:txBody>
      </p:sp>
      <p:sp>
        <p:nvSpPr>
          <p:cNvPr id="77826" name="Content Placeholder 2"/>
          <p:cNvSpPr>
            <a:spLocks noGrp="1"/>
          </p:cNvSpPr>
          <p:nvPr>
            <p:ph idx="1"/>
          </p:nvPr>
        </p:nvSpPr>
        <p:spPr>
          <a:xfrm>
            <a:off x="152400" y="1447800"/>
            <a:ext cx="8839200" cy="4297363"/>
          </a:xfrm>
        </p:spPr>
        <p:txBody>
          <a:bodyPr/>
          <a:lstStyle/>
          <a:p>
            <a:r>
              <a:rPr lang="en-US" sz="2400" smtClean="0">
                <a:ea typeface="ＭＳ Ｐゴシック"/>
                <a:cs typeface="ＭＳ Ｐゴシック"/>
              </a:rPr>
              <a:t>Although it took several decades to include women in research about CVD, the results of the work are increasing attention to sex differences in cardiovascular disease prevention, diagnosis, and management. Further investigation is needed to continue to establish the differences between risk of heart disease for men and women and to eliminate disparities in prevention, care, and outcomes. </a:t>
            </a:r>
          </a:p>
          <a:p>
            <a:r>
              <a:rPr lang="en-US" sz="2400" smtClean="0">
                <a:ea typeface="ＭＳ Ｐゴシック"/>
                <a:cs typeface="ＭＳ Ｐゴシック"/>
              </a:rPr>
              <a:t>Keeping sex and gender role differences in mind when caring for women at risk for heart disease or who have heart disease can improve quality of life and outcomes for female patients.</a:t>
            </a:r>
          </a:p>
          <a:p>
            <a:r>
              <a:rPr lang="en-US" sz="2400" smtClean="0">
                <a:ea typeface="ＭＳ Ｐゴシック"/>
                <a:cs typeface="ＭＳ Ｐゴシック"/>
              </a:rPr>
              <a:t>Continued emphasis on sex-specific clinical research and improved application of the knowledge gained in clinical practice offers a promising future for women at risk for heart disease.</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0" y="2286000"/>
            <a:ext cx="9144000" cy="4191000"/>
          </a:xfrm>
          <a:prstGeom prst="rect">
            <a:avLst/>
          </a:prstGeom>
        </p:spPr>
        <p:txBody>
          <a:bodyPr>
            <a:normAutofit/>
          </a:bodyPr>
          <a:lstStyle/>
          <a:p>
            <a:pPr marL="342900" indent="-342900" algn="ctr" fontAlgn="auto">
              <a:spcBef>
                <a:spcPct val="20000"/>
              </a:spcBef>
              <a:spcAft>
                <a:spcPts val="0"/>
              </a:spcAft>
              <a:defRPr/>
            </a:pPr>
            <a:endParaRPr lang="en-US" sz="3200" dirty="0">
              <a:latin typeface="+mn-lt"/>
              <a:ea typeface="+mn-ea"/>
              <a:cs typeface="+mn-cs"/>
            </a:endParaRPr>
          </a:p>
        </p:txBody>
      </p:sp>
      <p:sp>
        <p:nvSpPr>
          <p:cNvPr id="78850" name="Titre 1"/>
          <p:cNvSpPr>
            <a:spLocks noGrp="1"/>
          </p:cNvSpPr>
          <p:nvPr>
            <p:ph type="title"/>
          </p:nvPr>
        </p:nvSpPr>
        <p:spPr/>
        <p:txBody>
          <a:bodyPr/>
          <a:lstStyle/>
          <a:p>
            <a:pPr eaLnBrk="1" hangingPunct="1"/>
            <a:r>
              <a:rPr lang="en-US" smtClean="0">
                <a:ea typeface="ＭＳ Ｐゴシック"/>
                <a:cs typeface="ＭＳ Ｐゴシック"/>
              </a:rPr>
              <a:t>Discussion Questions</a:t>
            </a:r>
            <a:endParaRPr lang="fr-CA" smtClean="0">
              <a:ea typeface="ＭＳ Ｐゴシック"/>
              <a:cs typeface="ＭＳ Ｐゴシック"/>
            </a:endParaRPr>
          </a:p>
        </p:txBody>
      </p:sp>
      <p:sp>
        <p:nvSpPr>
          <p:cNvPr id="78851" name="Content Placeholder 1"/>
          <p:cNvSpPr>
            <a:spLocks noGrp="1"/>
          </p:cNvSpPr>
          <p:nvPr>
            <p:ph idx="1"/>
          </p:nvPr>
        </p:nvSpPr>
        <p:spPr>
          <a:xfrm>
            <a:off x="457200" y="1752600"/>
            <a:ext cx="8229600" cy="4221163"/>
          </a:xfrm>
        </p:spPr>
        <p:txBody>
          <a:bodyPr/>
          <a:lstStyle/>
          <a:p>
            <a:pPr eaLnBrk="1" hangingPunct="1">
              <a:spcBef>
                <a:spcPts val="1925"/>
              </a:spcBef>
              <a:buFont typeface="Symbol" pitchFamily="18" charset="2"/>
              <a:buNone/>
            </a:pPr>
            <a:r>
              <a:rPr lang="en-US" sz="2800" smtClean="0">
                <a:ea typeface="ＭＳ Ｐゴシック"/>
                <a:cs typeface="ＭＳ Ｐゴシック"/>
              </a:rPr>
              <a:t>Explain problems with awareness of heart disease risk in women.</a:t>
            </a:r>
          </a:p>
          <a:p>
            <a:pPr eaLnBrk="1" hangingPunct="1">
              <a:spcBef>
                <a:spcPts val="1925"/>
              </a:spcBef>
              <a:buFont typeface="Symbol" pitchFamily="18" charset="2"/>
              <a:buNone/>
            </a:pPr>
            <a:r>
              <a:rPr lang="en-US" sz="2800" smtClean="0">
                <a:ea typeface="ＭＳ Ｐゴシック"/>
                <a:cs typeface="ＭＳ Ｐゴシック"/>
              </a:rPr>
              <a:t>List modifiable, nonmodifiable, and potentially modifiable risk factors for heart disease in women.</a:t>
            </a:r>
          </a:p>
          <a:p>
            <a:pPr eaLnBrk="1" hangingPunct="1">
              <a:spcBef>
                <a:spcPts val="1925"/>
              </a:spcBef>
              <a:buFont typeface="Symbol" pitchFamily="18" charset="2"/>
              <a:buNone/>
            </a:pPr>
            <a:r>
              <a:rPr lang="en-US" sz="2800" smtClean="0">
                <a:ea typeface="ＭＳ Ｐゴシック"/>
                <a:cs typeface="ＭＳ Ｐゴシック"/>
              </a:rPr>
              <a:t>Discuss the role of medical imaging in diagnosing heart disease in women.</a:t>
            </a:r>
          </a:p>
        </p:txBody>
      </p:sp>
      <p:pic>
        <p:nvPicPr>
          <p:cNvPr id="78852" name="Picture 2" descr="O:\Academic\DRs in the Classroom\PtInfo_header.jpg"/>
          <p:cNvPicPr>
            <a:picLocks noChangeAspect="1" noChangeArrowheads="1"/>
          </p:cNvPicPr>
          <p:nvPr/>
        </p:nvPicPr>
        <p:blipFill>
          <a:blip r:embed="rId3"/>
          <a:srcRect/>
          <a:stretch>
            <a:fillRect/>
          </a:stretch>
        </p:blipFill>
        <p:spPr bwMode="auto">
          <a:xfrm>
            <a:off x="73025" y="9525"/>
            <a:ext cx="9070975" cy="800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pPr eaLnBrk="1" hangingPunct="1"/>
            <a:r>
              <a:rPr lang="en-US" smtClean="0">
                <a:ea typeface="ＭＳ Ｐゴシック"/>
                <a:cs typeface="ＭＳ Ｐゴシック"/>
              </a:rPr>
              <a:t>Additional Resources</a:t>
            </a:r>
          </a:p>
        </p:txBody>
      </p:sp>
      <p:sp>
        <p:nvSpPr>
          <p:cNvPr id="3" name="Content Placeholder 2"/>
          <p:cNvSpPr>
            <a:spLocks noGrp="1"/>
          </p:cNvSpPr>
          <p:nvPr>
            <p:ph idx="1"/>
          </p:nvPr>
        </p:nvSpPr>
        <p:spPr/>
        <p:txBody>
          <a:bodyPr/>
          <a:lstStyle/>
          <a:p>
            <a:pPr eaLnBrk="1" hangingPunct="1">
              <a:defRPr/>
            </a:pPr>
            <a:r>
              <a:rPr lang="en-US" dirty="0" smtClean="0"/>
              <a:t>Visit </a:t>
            </a:r>
            <a:r>
              <a:rPr lang="en-US" u="sng" dirty="0" smtClean="0">
                <a:solidFill>
                  <a:schemeClr val="tx2">
                    <a:lumMod val="75000"/>
                  </a:schemeClr>
                </a:solidFill>
              </a:rPr>
              <a:t>www.asrt.org/students </a:t>
            </a:r>
            <a:r>
              <a:rPr lang="en-US" dirty="0" smtClean="0"/>
              <a:t>to find information and resources that will be valuable in </a:t>
            </a:r>
            <a:r>
              <a:rPr lang="en-US" dirty="0"/>
              <a:t>your radiologic </a:t>
            </a:r>
            <a:r>
              <a:rPr lang="en-US" dirty="0" smtClean="0"/>
              <a:t>technology education.</a:t>
            </a:r>
          </a:p>
        </p:txBody>
      </p:sp>
      <p:pic>
        <p:nvPicPr>
          <p:cNvPr id="80899" name="Picture 2" descr="O:\Academic\DRs in the Classroom\PtInfo_header.jpg"/>
          <p:cNvPicPr>
            <a:picLocks noChangeAspect="1" noChangeArrowheads="1"/>
          </p:cNvPicPr>
          <p:nvPr/>
        </p:nvPicPr>
        <p:blipFill>
          <a:blip r:embed="rId2"/>
          <a:srcRect/>
          <a:stretch>
            <a:fillRect/>
          </a:stretch>
        </p:blipFill>
        <p:spPr bwMode="auto">
          <a:xfrm>
            <a:off x="73025" y="0"/>
            <a:ext cx="9070975" cy="800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pPr eaLnBrk="1" hangingPunct="1"/>
            <a:r>
              <a:rPr lang="en-US" smtClean="0">
                <a:ea typeface="ＭＳ Ｐゴシック"/>
                <a:cs typeface="ＭＳ Ｐゴシック"/>
              </a:rPr>
              <a:t>Pathophysiology and Disease Presentation</a:t>
            </a:r>
          </a:p>
        </p:txBody>
      </p:sp>
      <p:sp>
        <p:nvSpPr>
          <p:cNvPr id="32770"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Researchers also have studied at length the sex differences in pharmacokinetics. Women tend to have higher incidence of adverse drug reactions, and there have been reports of the complex effect of a patient’s sex on how drugs metabolize in the liver and gastrointestinal tract. There likely are sex differences in how women and men excrete medications and absorb topical medications through the skin.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p:txBody>
          <a:bodyPr/>
          <a:lstStyle/>
          <a:p>
            <a:pPr eaLnBrk="1" hangingPunct="1"/>
            <a:r>
              <a:rPr lang="en-US" smtClean="0">
                <a:ea typeface="ＭＳ Ｐゴシック"/>
                <a:cs typeface="ＭＳ Ｐゴシック"/>
              </a:rPr>
              <a:t>Cardiovascular Diseases: Atherosclerosis</a:t>
            </a:r>
          </a:p>
        </p:txBody>
      </p:sp>
      <p:sp>
        <p:nvSpPr>
          <p:cNvPr id="33794" name="Content Placeholder 2"/>
          <p:cNvSpPr>
            <a:spLocks noGrp="1"/>
          </p:cNvSpPr>
          <p:nvPr>
            <p:ph idx="4294967295"/>
          </p:nvPr>
        </p:nvSpPr>
        <p:spPr>
          <a:xfrm>
            <a:off x="152400" y="1828800"/>
            <a:ext cx="8839200" cy="3886200"/>
          </a:xfrm>
        </p:spPr>
        <p:txBody>
          <a:bodyPr/>
          <a:lstStyle/>
          <a:p>
            <a:pPr eaLnBrk="1" hangingPunct="1"/>
            <a:r>
              <a:rPr lang="en-US" sz="2400" smtClean="0">
                <a:ea typeface="ＭＳ Ｐゴシック"/>
                <a:cs typeface="ＭＳ Ｐゴシック"/>
              </a:rPr>
              <a:t>Sex differences also play a role in the pathophysiology and disease presentation of many forms of cardiovascular disease. </a:t>
            </a:r>
          </a:p>
          <a:p>
            <a:pPr eaLnBrk="1" hangingPunct="1"/>
            <a:r>
              <a:rPr lang="en-US" sz="2400" smtClean="0">
                <a:ea typeface="ＭＳ Ｐゴシック"/>
                <a:cs typeface="ＭＳ Ｐゴシック"/>
              </a:rPr>
              <a:t>The buildup and hardening of plaque in the arteries’ inner walls leads to coronary artery disease and eventually can cause acute coronary syndrome (heart attacks and unstable angina). Plaque rupture (a lesion rich in lipids with a necrotic core and a thin, ruptured fibrotic cap) is more common in men, but plaque erosion, which is an acute thrombus directly on the vessel’s intima, is more common in women. Once a woman reaches menopause, the incidence of plaque rupture increases.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p:txBody>
          <a:bodyPr/>
          <a:lstStyle/>
          <a:p>
            <a:pPr eaLnBrk="1" hangingPunct="1"/>
            <a:r>
              <a:rPr lang="en-US" smtClean="0">
                <a:ea typeface="ＭＳ Ｐゴシック"/>
                <a:cs typeface="ＭＳ Ｐゴシック"/>
              </a:rPr>
              <a:t>Hypertension</a:t>
            </a:r>
          </a:p>
        </p:txBody>
      </p:sp>
      <p:sp>
        <p:nvSpPr>
          <p:cNvPr id="34818"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High blood pressure is a significant risk factor for CAD, along with coronary heart failure, stroke, and other heart diseases or conditions that lead to heart disease. Most notably, hypertension is a defining condition of the metabolic syndrome, the group of conditions that puts people at risk for heart disease and diabetes.  </a:t>
            </a:r>
          </a:p>
          <a:p>
            <a:r>
              <a:rPr lang="en-US" sz="2400" smtClean="0">
                <a:ea typeface="ＭＳ Ｐゴシック"/>
                <a:cs typeface="ＭＳ Ｐゴシック"/>
              </a:rPr>
              <a:t>Genetics also play a role in hypertension risk, and sex differences are apparent until women reach menopause. By the time they reach menopause, women no longer have an advantage over men in hypertension incidence, and the most likely reason is a decrease in the protective effects of female sex hormones as a result of menopause.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p:txBody>
          <a:bodyPr/>
          <a:lstStyle/>
          <a:p>
            <a:pPr eaLnBrk="1" hangingPunct="1"/>
            <a:r>
              <a:rPr lang="en-US" smtClean="0">
                <a:ea typeface="ＭＳ Ｐゴシック"/>
                <a:cs typeface="ＭＳ Ｐゴシック"/>
              </a:rPr>
              <a:t>Coronary Artery Disease</a:t>
            </a:r>
          </a:p>
        </p:txBody>
      </p:sp>
      <p:sp>
        <p:nvSpPr>
          <p:cNvPr id="35842" name="Content Placeholder 2"/>
          <p:cNvSpPr>
            <a:spLocks noGrp="1"/>
          </p:cNvSpPr>
          <p:nvPr>
            <p:ph idx="4294967295"/>
          </p:nvPr>
        </p:nvSpPr>
        <p:spPr>
          <a:xfrm>
            <a:off x="152400" y="1828800"/>
            <a:ext cx="8839200" cy="3886200"/>
          </a:xfrm>
        </p:spPr>
        <p:txBody>
          <a:bodyPr/>
          <a:lstStyle/>
          <a:p>
            <a:r>
              <a:rPr lang="en-US" sz="2400" smtClean="0">
                <a:ea typeface="ＭＳ Ｐゴシック"/>
                <a:cs typeface="ＭＳ Ｐゴシック"/>
              </a:rPr>
              <a:t>In general, the chest pain, pressure, and squeezing that represent angina pectoris are symptomatic of myocardial ischemia. Angina is the most common major presentation of coronary heart disease among women.</a:t>
            </a:r>
          </a:p>
          <a:p>
            <a:r>
              <a:rPr lang="en-US" sz="2400" smtClean="0">
                <a:ea typeface="ＭＳ Ｐゴシック"/>
                <a:cs typeface="ＭＳ Ｐゴシック"/>
              </a:rPr>
              <a:t>Some reports have stated that the metabolic syndrome is associated with CAD in women more than obesity. Women who have acute coronary syndrome typically have elevated C-reactive protein and brain natriuretic peptide, but men have different elevated biomarkers. Women tend to have more small vessel disease, vascular inflammation, and congestive heart failure, but men experience more plaque rupture, platelet-rich thrombi, and microembolization.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R12Classrm_Templat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2">
      <a:dk1>
        <a:sysClr val="windowText" lastClr="000000"/>
      </a:dk1>
      <a:lt1>
        <a:sysClr val="window" lastClr="FFFFFF"/>
      </a:lt1>
      <a:dk2>
        <a:srgbClr val="275CA1"/>
      </a:dk2>
      <a:lt2>
        <a:srgbClr val="C8E9EE"/>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DR12Classrm_Template</Template>
  <TotalTime>10525</TotalTime>
  <Words>5172</Words>
  <Application>Microsoft Office PowerPoint</Application>
  <PresentationFormat>On-screen Show (4:3)</PresentationFormat>
  <Paragraphs>180</Paragraphs>
  <Slides>52</Slides>
  <Notes>2</Notes>
  <HiddenSlides>0</HiddenSlides>
  <MMClips>0</MMClips>
  <ScaleCrop>false</ScaleCrop>
  <HeadingPairs>
    <vt:vector size="4" baseType="variant">
      <vt:variant>
        <vt:lpstr>Theme</vt:lpstr>
      </vt:variant>
      <vt:variant>
        <vt:i4>2</vt:i4>
      </vt:variant>
      <vt:variant>
        <vt:lpstr>Slide Titles</vt:lpstr>
      </vt:variant>
      <vt:variant>
        <vt:i4>52</vt:i4>
      </vt:variant>
    </vt:vector>
  </HeadingPairs>
  <TitlesOfParts>
    <vt:vector size="54" baseType="lpstr">
      <vt:lpstr>DR12Classrm_Template</vt:lpstr>
      <vt:lpstr>1_Office Theme</vt:lpstr>
      <vt:lpstr>Women and Heart Disease</vt:lpstr>
      <vt:lpstr>Instructions:</vt:lpstr>
      <vt:lpstr>Introduction</vt:lpstr>
      <vt:lpstr>Introduction</vt:lpstr>
      <vt:lpstr>Pathophysiology and Disease Presentation</vt:lpstr>
      <vt:lpstr>Pathophysiology and Disease Presentation</vt:lpstr>
      <vt:lpstr>Cardiovascular Diseases: Atherosclerosis</vt:lpstr>
      <vt:lpstr>Hypertension</vt:lpstr>
      <vt:lpstr>Coronary Artery Disease</vt:lpstr>
      <vt:lpstr>Peripheral Artery Disease</vt:lpstr>
      <vt:lpstr>Myocardial Infarction</vt:lpstr>
      <vt:lpstr>Heart Failure</vt:lpstr>
      <vt:lpstr>Arrhythmia</vt:lpstr>
      <vt:lpstr>Cerebrovascular Disease</vt:lpstr>
      <vt:lpstr>Spontaneous Coronary Artery Dissection</vt:lpstr>
      <vt:lpstr>Heart Disease Risk</vt:lpstr>
      <vt:lpstr>Nonmodifiable Risk Factors</vt:lpstr>
      <vt:lpstr>Modifiable Risk Factors</vt:lpstr>
      <vt:lpstr>Potentially Modifiable Risk Factors </vt:lpstr>
      <vt:lpstr>Psychosocial Risk Factors</vt:lpstr>
      <vt:lpstr>Disparities in Care</vt:lpstr>
      <vt:lpstr>Awareness</vt:lpstr>
      <vt:lpstr>Clinical Trial Representation</vt:lpstr>
      <vt:lpstr>Treatment Disparities</vt:lpstr>
      <vt:lpstr>Treatment Disparities</vt:lpstr>
      <vt:lpstr>Barriers in Care</vt:lpstr>
      <vt:lpstr>Diagnosing Heart Disease in Women</vt:lpstr>
      <vt:lpstr>Diagnostic Strategies</vt:lpstr>
      <vt:lpstr>Diagnostic Strategies</vt:lpstr>
      <vt:lpstr>Imaging</vt:lpstr>
      <vt:lpstr>Imaging Modalities: Chest Radiography</vt:lpstr>
      <vt:lpstr>SPECT MPI</vt:lpstr>
      <vt:lpstr>CCTA</vt:lpstr>
      <vt:lpstr>Echocardiography</vt:lpstr>
      <vt:lpstr>Ultrasonography</vt:lpstr>
      <vt:lpstr>MR Imaging</vt:lpstr>
      <vt:lpstr>Coronary Angiography</vt:lpstr>
      <vt:lpstr>Emergency Imaging</vt:lpstr>
      <vt:lpstr>Special Considerations for Technologists</vt:lpstr>
      <vt:lpstr>Radiation Effects in Women</vt:lpstr>
      <vt:lpstr>Pregnancy</vt:lpstr>
      <vt:lpstr>Breast Tissue</vt:lpstr>
      <vt:lpstr>Devices and Medications</vt:lpstr>
      <vt:lpstr>Devices and Medications</vt:lpstr>
      <vt:lpstr>Bleeding Complications</vt:lpstr>
      <vt:lpstr>Quality of Life</vt:lpstr>
      <vt:lpstr>Quality of Life</vt:lpstr>
      <vt:lpstr>Prevention</vt:lpstr>
      <vt:lpstr>Prevention</vt:lpstr>
      <vt:lpstr>Conclusion</vt:lpstr>
      <vt:lpstr>Discussion Questions</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 Krein</dc:creator>
  <cp:lastModifiedBy>Sharon Clausen</cp:lastModifiedBy>
  <cp:revision>204</cp:revision>
  <dcterms:created xsi:type="dcterms:W3CDTF">2012-06-14T20:52:08Z</dcterms:created>
  <dcterms:modified xsi:type="dcterms:W3CDTF">2013-08-26T13:47:36Z</dcterms:modified>
</cp:coreProperties>
</file>