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Lst>
  <p:notesMasterIdLst>
    <p:notesMasterId r:id="rId69"/>
  </p:notesMasterIdLst>
  <p:sldIdLst>
    <p:sldId id="256" r:id="rId3"/>
    <p:sldId id="258" r:id="rId4"/>
    <p:sldId id="257" r:id="rId5"/>
    <p:sldId id="261" r:id="rId6"/>
    <p:sldId id="343" r:id="rId7"/>
    <p:sldId id="262" r:id="rId8"/>
    <p:sldId id="345" r:id="rId9"/>
    <p:sldId id="344" r:id="rId10"/>
    <p:sldId id="263" r:id="rId11"/>
    <p:sldId id="346" r:id="rId12"/>
    <p:sldId id="264" r:id="rId13"/>
    <p:sldId id="319" r:id="rId14"/>
    <p:sldId id="380" r:id="rId15"/>
    <p:sldId id="265" r:id="rId16"/>
    <p:sldId id="267" r:id="rId17"/>
    <p:sldId id="350" r:id="rId18"/>
    <p:sldId id="268" r:id="rId19"/>
    <p:sldId id="356" r:id="rId20"/>
    <p:sldId id="351" r:id="rId21"/>
    <p:sldId id="355" r:id="rId22"/>
    <p:sldId id="320" r:id="rId23"/>
    <p:sldId id="352" r:id="rId24"/>
    <p:sldId id="321" r:id="rId25"/>
    <p:sldId id="322" r:id="rId26"/>
    <p:sldId id="269" r:id="rId27"/>
    <p:sldId id="323" r:id="rId28"/>
    <p:sldId id="324" r:id="rId29"/>
    <p:sldId id="358" r:id="rId30"/>
    <p:sldId id="325" r:id="rId31"/>
    <p:sldId id="361" r:id="rId32"/>
    <p:sldId id="360" r:id="rId33"/>
    <p:sldId id="272" r:id="rId34"/>
    <p:sldId id="273" r:id="rId35"/>
    <p:sldId id="326" r:id="rId36"/>
    <p:sldId id="275" r:id="rId37"/>
    <p:sldId id="334" r:id="rId38"/>
    <p:sldId id="276" r:id="rId39"/>
    <p:sldId id="328" r:id="rId40"/>
    <p:sldId id="332" r:id="rId41"/>
    <p:sldId id="277" r:id="rId42"/>
    <p:sldId id="381" r:id="rId43"/>
    <p:sldId id="362" r:id="rId44"/>
    <p:sldId id="278" r:id="rId45"/>
    <p:sldId id="329" r:id="rId46"/>
    <p:sldId id="281" r:id="rId47"/>
    <p:sldId id="366" r:id="rId48"/>
    <p:sldId id="335" r:id="rId49"/>
    <p:sldId id="282" r:id="rId50"/>
    <p:sldId id="284" r:id="rId51"/>
    <p:sldId id="285" r:id="rId52"/>
    <p:sldId id="367" r:id="rId53"/>
    <p:sldId id="368" r:id="rId54"/>
    <p:sldId id="330" r:id="rId55"/>
    <p:sldId id="286" r:id="rId56"/>
    <p:sldId id="336" r:id="rId57"/>
    <p:sldId id="337" r:id="rId58"/>
    <p:sldId id="338" r:id="rId59"/>
    <p:sldId id="288" r:id="rId60"/>
    <p:sldId id="289" r:id="rId61"/>
    <p:sldId id="377" r:id="rId62"/>
    <p:sldId id="376" r:id="rId63"/>
    <p:sldId id="339" r:id="rId64"/>
    <p:sldId id="342" r:id="rId65"/>
    <p:sldId id="317" r:id="rId66"/>
    <p:sldId id="259" r:id="rId67"/>
    <p:sldId id="260" r:id="rId6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Calibri"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Calibri"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Calibri"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Calibri" pitchFamily="34" charset="0"/>
        <a:ea typeface="ＭＳ Ｐゴシック"/>
        <a:cs typeface="ＭＳ Ｐゴシック"/>
      </a:defRPr>
    </a:lvl5pPr>
    <a:lvl6pPr marL="2286000" algn="l" defTabSz="914400" rtl="0" eaLnBrk="1" latinLnBrk="0" hangingPunct="1">
      <a:defRPr kern="1200">
        <a:solidFill>
          <a:schemeClr val="tx1"/>
        </a:solidFill>
        <a:latin typeface="Calibri" pitchFamily="34" charset="0"/>
        <a:ea typeface="ＭＳ Ｐゴシック"/>
        <a:cs typeface="ＭＳ Ｐゴシック"/>
      </a:defRPr>
    </a:lvl6pPr>
    <a:lvl7pPr marL="2743200" algn="l" defTabSz="914400" rtl="0" eaLnBrk="1" latinLnBrk="0" hangingPunct="1">
      <a:defRPr kern="1200">
        <a:solidFill>
          <a:schemeClr val="tx1"/>
        </a:solidFill>
        <a:latin typeface="Calibri" pitchFamily="34" charset="0"/>
        <a:ea typeface="ＭＳ Ｐゴシック"/>
        <a:cs typeface="ＭＳ Ｐゴシック"/>
      </a:defRPr>
    </a:lvl7pPr>
    <a:lvl8pPr marL="3200400" algn="l" defTabSz="914400" rtl="0" eaLnBrk="1" latinLnBrk="0" hangingPunct="1">
      <a:defRPr kern="1200">
        <a:solidFill>
          <a:schemeClr val="tx1"/>
        </a:solidFill>
        <a:latin typeface="Calibri" pitchFamily="34" charset="0"/>
        <a:ea typeface="ＭＳ Ｐゴシック"/>
        <a:cs typeface="ＭＳ Ｐゴシック"/>
      </a:defRPr>
    </a:lvl8pPr>
    <a:lvl9pPr marL="3657600" algn="l" defTabSz="914400" rtl="0" eaLnBrk="1" latinLnBrk="0" hangingPunct="1">
      <a:defRPr kern="1200">
        <a:solidFill>
          <a:schemeClr val="tx1"/>
        </a:solidFill>
        <a:latin typeface="Calibri" pitchFamily="34" charset="0"/>
        <a:ea typeface="ＭＳ Ｐゴシック"/>
        <a:cs typeface="ＭＳ Ｐゴシック"/>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ron Claus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131" autoAdjust="0"/>
    <p:restoredTop sz="97381" autoAdjust="0"/>
  </p:normalViewPr>
  <p:slideViewPr>
    <p:cSldViewPr>
      <p:cViewPr>
        <p:scale>
          <a:sx n="100" d="100"/>
          <a:sy n="100" d="100"/>
        </p:scale>
        <p:origin x="-1932" y="-3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C5548DDB-1ED4-4CF1-83D8-2A6BD4C18D4D}" type="datetimeFigureOut">
              <a:rPr lang="en-US"/>
              <a:pPr>
                <a:defRPr/>
              </a:pPr>
              <a:t>6/18/2013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6A3CF24-3931-49C9-ABE4-966BE7D6E168}" type="slidenum">
              <a:rPr lang="en-US"/>
              <a:pPr>
                <a:defRPr/>
              </a:pPr>
              <a:t>‹#›</a:t>
            </a:fld>
            <a:endParaRPr lang="en-US" dirty="0"/>
          </a:p>
        </p:txBody>
      </p:sp>
    </p:spTree>
    <p:extLst>
      <p:ext uri="{BB962C8B-B14F-4D97-AF65-F5344CB8AC3E}">
        <p14:creationId xmlns:p14="http://schemas.microsoft.com/office/powerpoint/2010/main" val="14755265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3044209-420E-441C-A5FB-C1EADB637EF7}" type="slidenum">
              <a:rPr lang="en-US">
                <a:solidFill>
                  <a:prstClr val="black"/>
                </a:solidFill>
              </a:rPr>
              <a:pPr>
                <a:defRPr/>
              </a:pPr>
              <a:t>2</a:t>
            </a:fld>
            <a:endParaRPr lang="en-US" dirty="0">
              <a:solidFill>
                <a:prstClr val="black"/>
              </a:solidFill>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083FC56-4081-4C1C-B14C-E328B2CA2C2B}" type="slidenum">
              <a:rPr lang="en-US"/>
              <a:pPr>
                <a:defRPr/>
              </a:pPr>
              <a:t>65</a:t>
            </a:fld>
            <a:endParaRPr lang="en-US" dirty="0"/>
          </a:p>
        </p:txBody>
      </p:sp>
      <p:sp>
        <p:nvSpPr>
          <p:cNvPr id="778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3559A63-19ED-482F-A365-56EE7479AFEB}"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1C15A8-D198-4C15-9548-AA3086A5E7B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951B06-3255-473C-A8BE-6F74B9FFA71E}"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82D351-9786-4940-99B5-8251D9AF76F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a:srcRect/>
          <a:stretch>
            <a:fillRect/>
          </a:stretch>
        </p:blipFill>
        <p:spPr bwMode="auto">
          <a:xfrm>
            <a:off x="304800" y="5791200"/>
            <a:ext cx="3505200" cy="796925"/>
          </a:xfrm>
          <a:prstGeom prst="rect">
            <a:avLst/>
          </a:prstGeom>
          <a:noFill/>
          <a:ln w="9525">
            <a:noFill/>
            <a:miter lim="800000"/>
            <a:headEnd/>
            <a:tailEnd/>
          </a:ln>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56086E8-39EB-4505-B958-8360D8F1BEFB}"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D11B7F-A7AC-4256-BA60-713B9D71F6E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E7E95E-C43E-4CE1-949C-B809E1F7CB4A}"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DA3DCE-3499-4986-87E0-C9736D75DE8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594BB33D-A3AF-428D-83D4-FD54D0FD8F85}"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896EE09-CFB1-4112-82D3-68CC1A5FFFC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BB25E13C-14E5-46CC-832B-6597577482BF}" type="datetimeFigureOut">
              <a:rPr lang="en-US"/>
              <a:pPr>
                <a:defRPr/>
              </a:pPr>
              <a:t>6/18/2013</a:t>
            </a:fld>
            <a:endParaRPr lang="en-US" dirty="0"/>
          </a:p>
        </p:txBody>
      </p:sp>
      <p:sp>
        <p:nvSpPr>
          <p:cNvPr id="8" name="Footer Placeholder 7"/>
          <p:cNvSpPr>
            <a:spLocks noGrp="1"/>
          </p:cNvSpPr>
          <p:nvPr>
            <p:ph type="ftr" sz="quarter" idx="11"/>
          </p:nvPr>
        </p:nvSpPr>
        <p:spPr/>
        <p:txBody>
          <a:bodyPr/>
          <a:lstStyle>
            <a:lvl1pPr>
              <a:defRPr i="0" dirty="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18D2F171-8AF6-4FA3-892B-4EA5A4EE05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C8F3221-0B08-4FCE-BBF9-73A77EB82AED}" type="datetimeFigureOut">
              <a:rPr lang="en-US"/>
              <a:pPr>
                <a:defRPr/>
              </a:pPr>
              <a:t>6/18/2013</a:t>
            </a:fld>
            <a:endParaRPr lang="en-US" dirty="0"/>
          </a:p>
        </p:txBody>
      </p:sp>
      <p:sp>
        <p:nvSpPr>
          <p:cNvPr id="4" name="Footer Placeholder 3"/>
          <p:cNvSpPr>
            <a:spLocks noGrp="1"/>
          </p:cNvSpPr>
          <p:nvPr>
            <p:ph type="ftr" sz="quarter" idx="11"/>
          </p:nvPr>
        </p:nvSpPr>
        <p:spPr/>
        <p:txBody>
          <a:bodyPr/>
          <a:lstStyle>
            <a:lvl1pPr>
              <a:defRPr i="0" dirty="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3386D9A0-33B0-4915-B291-0C29999C848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3E4F0DA4-8F43-4198-AA0C-E703BCC1C5A5}" type="datetimeFigureOut">
              <a:rPr lang="en-US"/>
              <a:pPr>
                <a:defRPr/>
              </a:pPr>
              <a:t>6/18/2013</a:t>
            </a:fld>
            <a:endParaRPr lang="en-US" dirty="0"/>
          </a:p>
        </p:txBody>
      </p:sp>
      <p:sp>
        <p:nvSpPr>
          <p:cNvPr id="3" name="Footer Placeholder 2"/>
          <p:cNvSpPr>
            <a:spLocks noGrp="1"/>
          </p:cNvSpPr>
          <p:nvPr>
            <p:ph type="ftr" sz="quarter" idx="11"/>
          </p:nvPr>
        </p:nvSpPr>
        <p:spPr/>
        <p:txBody>
          <a:bodyPr/>
          <a:lstStyle>
            <a:lvl1pPr>
              <a:defRPr i="0" dirty="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6FD0C8C7-DFAE-4CCD-B194-75E88465676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CEFC0A47-9BA2-43C7-A7DD-886138894CBB}"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20742A0-54F7-4BC1-A0D8-E966578D60D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FEF1C5-A4A2-4587-B399-2EC4C4CB3841}"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BE2F4A-B9CB-4207-845C-0F263DAF4F9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C5B21147-325D-4A70-AE88-9C9FB144F679}"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AB67D56-4FAA-4A18-AA6A-16EA8F2FF05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FED538-C918-40A2-AA32-6DFDDD4B1A1F}"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33673E-397C-4B4B-9757-80D4C8A09E0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F64C60-7FAC-49A0-8081-341F02FF9446}"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672A79-8F71-46E2-815F-CAE8ECF9563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25D7FBB-62A8-408D-A115-032117756C08}" type="datetimeFigureOut">
              <a:rPr lang="en-US"/>
              <a:pPr>
                <a:defRPr/>
              </a:pPr>
              <a:t>6/18/2013</a:t>
            </a:fld>
            <a:endParaRPr lang="en-US" dirty="0"/>
          </a:p>
        </p:txBody>
      </p:sp>
      <p:sp>
        <p:nvSpPr>
          <p:cNvPr id="5" name="Footer Placeholder 4"/>
          <p:cNvSpPr>
            <a:spLocks noGrp="1"/>
          </p:cNvSpPr>
          <p:nvPr>
            <p:ph type="ftr" sz="quarter" idx="11"/>
          </p:nvPr>
        </p:nvSpPr>
        <p:spPr/>
        <p:txBody>
          <a:bodyPr/>
          <a:lstStyle>
            <a:lvl1pPr>
              <a:defRPr i="0"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001C3A-FD45-4ECD-8567-673DF8DE4C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989CEC18-6BDE-4097-AD76-30D3486E68C9}"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E7FEF90-022F-4A2C-8EBC-5449E6BB50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338CE63F-9A53-4791-B21D-FBCDBA1E6AA5}" type="datetimeFigureOut">
              <a:rPr lang="en-US"/>
              <a:pPr>
                <a:defRPr/>
              </a:pPr>
              <a:t>6/18/2013</a:t>
            </a:fld>
            <a:endParaRPr lang="en-US" dirty="0"/>
          </a:p>
        </p:txBody>
      </p:sp>
      <p:sp>
        <p:nvSpPr>
          <p:cNvPr id="8" name="Footer Placeholder 7"/>
          <p:cNvSpPr>
            <a:spLocks noGrp="1"/>
          </p:cNvSpPr>
          <p:nvPr>
            <p:ph type="ftr" sz="quarter" idx="11"/>
          </p:nvPr>
        </p:nvSpPr>
        <p:spPr/>
        <p:txBody>
          <a:bodyPr/>
          <a:lstStyle>
            <a:lvl1pPr>
              <a:defRPr i="0" dirty="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D11C9E31-9CBC-433C-81AF-0D1A9D1F68E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B3063B44-C77A-43D8-BC8E-C7198DD27FA8}" type="datetimeFigureOut">
              <a:rPr lang="en-US"/>
              <a:pPr>
                <a:defRPr/>
              </a:pPr>
              <a:t>6/18/2013</a:t>
            </a:fld>
            <a:endParaRPr lang="en-US" dirty="0"/>
          </a:p>
        </p:txBody>
      </p:sp>
      <p:sp>
        <p:nvSpPr>
          <p:cNvPr id="4" name="Footer Placeholder 3"/>
          <p:cNvSpPr>
            <a:spLocks noGrp="1"/>
          </p:cNvSpPr>
          <p:nvPr>
            <p:ph type="ftr" sz="quarter" idx="11"/>
          </p:nvPr>
        </p:nvSpPr>
        <p:spPr/>
        <p:txBody>
          <a:bodyPr/>
          <a:lstStyle>
            <a:lvl1pPr>
              <a:defRPr i="0" dirty="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451F5E50-3640-4C48-8DDB-4144DC4024F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B91E5E6-D886-43C8-B006-1CE0BDDB0FC2}" type="datetimeFigureOut">
              <a:rPr lang="en-US"/>
              <a:pPr>
                <a:defRPr/>
              </a:pPr>
              <a:t>6/18/2013</a:t>
            </a:fld>
            <a:endParaRPr lang="en-US" dirty="0"/>
          </a:p>
        </p:txBody>
      </p:sp>
      <p:sp>
        <p:nvSpPr>
          <p:cNvPr id="3" name="Footer Placeholder 2"/>
          <p:cNvSpPr>
            <a:spLocks noGrp="1"/>
          </p:cNvSpPr>
          <p:nvPr>
            <p:ph type="ftr" sz="quarter" idx="11"/>
          </p:nvPr>
        </p:nvSpPr>
        <p:spPr/>
        <p:txBody>
          <a:bodyPr/>
          <a:lstStyle>
            <a:lvl1pPr>
              <a:defRPr i="0" dirty="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B53D311B-CA2B-40C2-825A-D08CF8E8EAA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B433389E-DEE2-427C-BFAF-A585F6AB56A9}"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4817D801-70C5-42BA-A2BF-38C8F68A5DE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33D699BE-5199-4CA8-A3AC-1E8C9C551747}" type="datetimeFigureOut">
              <a:rPr lang="en-US"/>
              <a:pPr>
                <a:defRPr/>
              </a:pPr>
              <a:t>6/18/2013</a:t>
            </a:fld>
            <a:endParaRPr lang="en-US" dirty="0"/>
          </a:p>
        </p:txBody>
      </p:sp>
      <p:sp>
        <p:nvSpPr>
          <p:cNvPr id="6" name="Footer Placeholder 5"/>
          <p:cNvSpPr>
            <a:spLocks noGrp="1"/>
          </p:cNvSpPr>
          <p:nvPr>
            <p:ph type="ftr" sz="quarter" idx="11"/>
          </p:nvPr>
        </p:nvSpPr>
        <p:spPr/>
        <p:txBody>
          <a:bodyPr/>
          <a:lstStyle>
            <a:lvl1pPr>
              <a:defRPr i="0" dirty="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49224D4-17A1-4E20-85DD-0FD02D83F85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a:solidFill>
                  <a:schemeClr val="tx1">
                    <a:tint val="75000"/>
                  </a:schemeClr>
                </a:solidFill>
                <a:latin typeface="+mn-lt"/>
                <a:ea typeface="+mn-ea"/>
                <a:cs typeface="+mn-cs"/>
              </a:defRPr>
            </a:lvl1pPr>
          </a:lstStyle>
          <a:p>
            <a:pPr>
              <a:defRPr/>
            </a:pPr>
            <a:r>
              <a:rPr lang="en-US"/>
              <a:t>Title of Directed Reading</a:t>
            </a:r>
          </a:p>
        </p:txBody>
      </p:sp>
      <p:pic>
        <p:nvPicPr>
          <p:cNvPr id="1032" name="Picture 1"/>
          <p:cNvPicPr>
            <a:picLocks noChangeAspect="1"/>
          </p:cNvPicPr>
          <p:nvPr/>
        </p:nvPicPr>
        <p:blipFill>
          <a:blip r:embed="rId15"/>
          <a:srcRect/>
          <a:stretch>
            <a:fillRect/>
          </a:stretch>
        </p:blipFill>
        <p:spPr bwMode="auto">
          <a:xfrm>
            <a:off x="73025" y="0"/>
            <a:ext cx="9070975" cy="800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id="1" dur="indefinite" restart="never" nodeType="tmRoot"/>
      </p:par>
    </p:tnLst>
  </p:timing>
  <p:txStyles>
    <p:titleStyle>
      <a:lvl1pPr algn="ctr" rtl="0" fontAlgn="base">
        <a:spcBef>
          <a:spcPct val="0"/>
        </a:spcBef>
        <a:spcAft>
          <a:spcPct val="0"/>
        </a:spcAft>
        <a:defRPr sz="4400" b="1"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b="1">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b="1">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b="1">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fontAlgn="base">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fontAlgn="base">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fontAlgn="base">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fontAlgn="base">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3314" name="Picture 6"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3315"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6"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a:solidFill>
                  <a:schemeClr val="tx1">
                    <a:tint val="75000"/>
                  </a:schemeClr>
                </a:solidFill>
                <a:latin typeface="+mn-lt"/>
                <a:ea typeface="+mn-ea"/>
                <a:cs typeface="+mn-cs"/>
              </a:defRPr>
            </a:lvl1pPr>
          </a:lstStyle>
          <a:p>
            <a:pPr>
              <a:defRPr/>
            </a:pPr>
            <a:r>
              <a:rPr lang="en-US"/>
              <a:t>Title of Directed Reading</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37609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eaLnBrk="0" fontAlgn="base" hangingPunct="0">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eaLnBrk="0" fontAlgn="base" hangingPunct="0">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5410200" cy="2209800"/>
          </a:xfrm>
        </p:spPr>
        <p:txBody>
          <a:bodyPr rtlCol="0"/>
          <a:lstStyle/>
          <a:p>
            <a:pPr>
              <a:defRPr/>
            </a:pPr>
            <a:r>
              <a:rPr lang="en-US" sz="4400" b="0" dirty="0" smtClean="0">
                <a:latin typeface="MyriadPro-Regular"/>
              </a:rPr>
              <a:t>Elbow Injuries</a:t>
            </a:r>
            <a:endParaRPr lang="en-US" sz="4400" dirty="0">
              <a:ea typeface="+mj-ea"/>
              <a:cs typeface="+mj-cs"/>
            </a:endParaRPr>
          </a:p>
        </p:txBody>
      </p:sp>
      <p:sp>
        <p:nvSpPr>
          <p:cNvPr id="26626" name="Subtitle 2"/>
          <p:cNvSpPr>
            <a:spLocks noGrp="1"/>
          </p:cNvSpPr>
          <p:nvPr>
            <p:ph type="subTitle" idx="1"/>
          </p:nvPr>
        </p:nvSpPr>
        <p:spPr/>
        <p:txBody>
          <a:bodyPr/>
          <a:lstStyle/>
          <a:p>
            <a:r>
              <a:rPr lang="en-US" smtClean="0">
                <a:ea typeface="ＭＳ Ｐゴシック"/>
                <a:cs typeface="ＭＳ Ｐゴシック"/>
              </a:rPr>
              <a:t>Directed Readings </a:t>
            </a:r>
            <a:br>
              <a:rPr lang="en-US" smtClean="0">
                <a:ea typeface="ＭＳ Ｐゴシック"/>
                <a:cs typeface="ＭＳ Ｐゴシック"/>
              </a:rPr>
            </a:br>
            <a:r>
              <a:rPr lang="en-US" smtClean="0">
                <a:ea typeface="ＭＳ Ｐゴシック"/>
                <a:cs typeface="ＭＳ Ｐゴシック"/>
              </a:rPr>
              <a:t>In the Classroom</a:t>
            </a:r>
          </a:p>
          <a:p>
            <a:endParaRPr lang="en-US" smtClean="0">
              <a:ea typeface="ＭＳ Ｐゴシック"/>
              <a:cs typeface="ＭＳ Ｐゴシック"/>
            </a:endParaRPr>
          </a:p>
        </p:txBody>
      </p:sp>
      <p:sp>
        <p:nvSpPr>
          <p:cNvPr id="5" name="Rectangle 4"/>
          <p:cNvSpPr/>
          <p:nvPr/>
        </p:nvSpPr>
        <p:spPr>
          <a:xfrm>
            <a:off x="1016000" y="3714750"/>
            <a:ext cx="5181600" cy="400050"/>
          </a:xfrm>
          <a:prstGeom prst="rect">
            <a:avLst/>
          </a:prstGeom>
        </p:spPr>
        <p:txBody>
          <a:bodyPr wrap="none">
            <a:spAutoFit/>
          </a:bodyPr>
          <a:lstStyle/>
          <a:p>
            <a:pPr>
              <a:defRPr/>
            </a:pPr>
            <a:r>
              <a:rPr lang="en-US" sz="2000" dirty="0">
                <a:solidFill>
                  <a:schemeClr val="tx1">
                    <a:lumMod val="65000"/>
                    <a:lumOff val="35000"/>
                  </a:schemeClr>
                </a:solidFill>
                <a:latin typeface="Calibri" charset="0"/>
                <a:ea typeface="ＭＳ Ｐゴシック" charset="0"/>
                <a:cs typeface="ＭＳ Ｐゴシック" charset="0"/>
              </a:rPr>
              <a:t>July/August 2013 issue of </a:t>
            </a:r>
            <a:r>
              <a:rPr lang="en-US" sz="2000" i="1" dirty="0">
                <a:solidFill>
                  <a:schemeClr val="tx1">
                    <a:lumMod val="65000"/>
                    <a:lumOff val="35000"/>
                  </a:schemeClr>
                </a:solidFill>
                <a:latin typeface="Calibri" charset="0"/>
                <a:ea typeface="ＭＳ Ｐゴシック" charset="0"/>
                <a:cs typeface="ＭＳ Ｐゴシック" charset="0"/>
              </a:rPr>
              <a:t>Radiologic Technology</a:t>
            </a:r>
            <a:endParaRPr lang="en-US" sz="2000" i="1" dirty="0">
              <a:latin typeface="Calibri" charset="0"/>
              <a:ea typeface="ＭＳ Ｐゴシック" charset="0"/>
              <a:cs typeface="ＭＳ Ｐゴシック" charset="0"/>
            </a:endParaRPr>
          </a:p>
        </p:txBody>
      </p:sp>
      <p:pic>
        <p:nvPicPr>
          <p:cNvPr id="1026" name="Picture 2"/>
          <p:cNvPicPr>
            <a:picLocks noChangeAspect="1" noChangeArrowheads="1"/>
          </p:cNvPicPr>
          <p:nvPr/>
        </p:nvPicPr>
        <p:blipFill>
          <a:blip r:embed="rId2"/>
          <a:srcRect/>
          <a:stretch>
            <a:fillRect/>
          </a:stretch>
        </p:blipFill>
        <p:spPr bwMode="auto">
          <a:xfrm>
            <a:off x="6553200" y="1981200"/>
            <a:ext cx="2286000" cy="2997200"/>
          </a:xfrm>
          <a:prstGeom prst="rect">
            <a:avLst/>
          </a:prstGeom>
          <a:ln>
            <a:noFill/>
          </a:ln>
          <a:effectLst>
            <a:outerShdw blurRad="190500" algn="tl" rotWithShape="0">
              <a:srgbClr val="000000">
                <a:alpha val="70000"/>
              </a:srgbClr>
            </a:outerShdw>
          </a:effectLs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idx="4294967295"/>
          </p:nvPr>
        </p:nvSpPr>
        <p:spPr/>
        <p:txBody>
          <a:bodyPr/>
          <a:lstStyle/>
          <a:p>
            <a:r>
              <a:rPr lang="en-US" dirty="0" smtClean="0">
                <a:ea typeface="ＭＳ Ｐゴシック"/>
                <a:cs typeface="ＭＳ Ｐゴシック"/>
              </a:rPr>
              <a:t>Elbow Ligaments</a:t>
            </a:r>
          </a:p>
        </p:txBody>
      </p:sp>
      <p:sp>
        <p:nvSpPr>
          <p:cNvPr id="105475" name="Content Placeholder 2"/>
          <p:cNvSpPr>
            <a:spLocks noGrp="1"/>
          </p:cNvSpPr>
          <p:nvPr>
            <p:ph idx="4294967295"/>
          </p:nvPr>
        </p:nvSpPr>
        <p:spPr>
          <a:xfrm>
            <a:off x="152400" y="1447800"/>
            <a:ext cx="8839200" cy="4221163"/>
          </a:xfrm>
        </p:spPr>
        <p:txBody>
          <a:bodyPr/>
          <a:lstStyle/>
          <a:p>
            <a:r>
              <a:rPr lang="en-US" sz="2400" dirty="0">
                <a:ea typeface="ＭＳ Ｐゴシック"/>
                <a:cs typeface="ＭＳ Ｐゴシック"/>
              </a:rPr>
              <a:t>The lateral collateral ligament has 4 separate structures: the annular ligament, the accessory lateral collateral ligament, the lateral ulnar collateral ligament, and the radial collateral ligament</a:t>
            </a:r>
            <a:r>
              <a:rPr lang="en-US" sz="2400" dirty="0" smtClean="0">
                <a:ea typeface="ＭＳ Ｐゴシック"/>
                <a:cs typeface="ＭＳ Ｐゴシック"/>
              </a:rPr>
              <a:t>.</a:t>
            </a:r>
            <a:endParaRPr lang="en-US" sz="2400" dirty="0">
              <a:ea typeface="ＭＳ Ｐゴシック"/>
              <a:cs typeface="ＭＳ Ｐゴシック"/>
            </a:endParaRPr>
          </a:p>
          <a:p>
            <a:r>
              <a:rPr lang="en-US" sz="2400" dirty="0" smtClean="0">
                <a:ea typeface="ＭＳ Ｐゴシック"/>
                <a:cs typeface="ＭＳ Ｐゴシック"/>
              </a:rPr>
              <a:t>The annular ligament encompasses the radial head and stabilizes the radial notch of the ulna by banding the proximal radius to the proximal ulna. The accessory lateral collateral ligament derives from the inferior portion of the annular ligament and connects to the supinator crest of the ulna. The lateral ulnar collateral ligament begins at the lateral epicondyle and also attaches to the ulna’s supinator crest. The radial collateral ligament begins at the lateral epicondyle and inserts into the annular ligament.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dirty="0" smtClean="0">
                <a:ea typeface="ＭＳ Ｐゴシック"/>
                <a:cs typeface="ＭＳ Ｐゴシック"/>
              </a:rPr>
              <a:t>Elbow Muscles</a:t>
            </a:r>
          </a:p>
        </p:txBody>
      </p:sp>
      <p:sp>
        <p:nvSpPr>
          <p:cNvPr id="3379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Four muscle groups, as well as the tendons, work together to move the elbow joint. The muscle groups are flexors, extensors, the extensor supinator group, and the flexor pronator group. Three muscles within the flexor group primarily act upon the elbow: the biceps </a:t>
            </a:r>
            <a:r>
              <a:rPr lang="en-US" sz="2400" dirty="0" err="1" smtClean="0">
                <a:ea typeface="ＭＳ Ｐゴシック"/>
                <a:cs typeface="ＭＳ Ｐゴシック"/>
              </a:rPr>
              <a:t>brachii</a:t>
            </a:r>
            <a:r>
              <a:rPr lang="en-US" sz="2400" dirty="0" smtClean="0">
                <a:ea typeface="ＭＳ Ｐゴシック"/>
                <a:cs typeface="ＭＳ Ｐゴシック"/>
              </a:rPr>
              <a:t>, the </a:t>
            </a:r>
            <a:r>
              <a:rPr lang="en-US" sz="2400" dirty="0" err="1" smtClean="0">
                <a:ea typeface="ＭＳ Ｐゴシック"/>
                <a:cs typeface="ＭＳ Ｐゴシック"/>
              </a:rPr>
              <a:t>brachioradialis</a:t>
            </a:r>
            <a:r>
              <a:rPr lang="en-US" sz="2400" dirty="0" smtClean="0">
                <a:ea typeface="ＭＳ Ｐゴシック"/>
                <a:cs typeface="ＭＳ Ｐゴシック"/>
              </a:rPr>
              <a:t>, and the brachialis muscles. The brachialis muscle and the biceps </a:t>
            </a:r>
            <a:r>
              <a:rPr lang="en-US" sz="2400" dirty="0" err="1" smtClean="0">
                <a:ea typeface="ＭＳ Ｐゴシック"/>
                <a:cs typeface="ＭＳ Ｐゴシック"/>
              </a:rPr>
              <a:t>brachii</a:t>
            </a:r>
            <a:r>
              <a:rPr lang="en-US" sz="2400" dirty="0" smtClean="0">
                <a:ea typeface="ＭＳ Ｐゴシック"/>
                <a:cs typeface="ＭＳ Ｐゴシック"/>
              </a:rPr>
              <a:t> are the most powerful elbow flexor muscles. </a:t>
            </a:r>
          </a:p>
          <a:p>
            <a:r>
              <a:rPr lang="en-US" sz="2400" dirty="0" smtClean="0">
                <a:ea typeface="ＭＳ Ｐゴシック"/>
                <a:cs typeface="ＭＳ Ｐゴシック"/>
              </a:rPr>
              <a:t>The extensor group contains the triceps and </a:t>
            </a:r>
            <a:r>
              <a:rPr lang="en-US" sz="2400" dirty="0" err="1" smtClean="0">
                <a:ea typeface="ＭＳ Ｐゴシック"/>
                <a:cs typeface="ＭＳ Ｐゴシック"/>
              </a:rPr>
              <a:t>anconeus</a:t>
            </a:r>
            <a:r>
              <a:rPr lang="en-US" sz="2400" dirty="0" smtClean="0">
                <a:ea typeface="ＭＳ Ｐゴシック"/>
                <a:cs typeface="ＭＳ Ｐゴシック"/>
              </a:rPr>
              <a:t> muscles. The triceps muscle and part of the </a:t>
            </a:r>
            <a:r>
              <a:rPr lang="en-US" sz="2400" dirty="0" err="1" smtClean="0">
                <a:ea typeface="ＭＳ Ｐゴシック"/>
                <a:cs typeface="ＭＳ Ｐゴシック"/>
              </a:rPr>
              <a:t>anconeus</a:t>
            </a:r>
            <a:r>
              <a:rPr lang="en-US" sz="2400" dirty="0" smtClean="0">
                <a:ea typeface="ＭＳ Ｐゴシック"/>
                <a:cs typeface="ＭＳ Ｐゴシック"/>
              </a:rPr>
              <a:t> muscle control forearm extension. The extensor supinator group contains the </a:t>
            </a:r>
            <a:r>
              <a:rPr lang="en-US" sz="2400" dirty="0" err="1" smtClean="0">
                <a:ea typeface="ＭＳ Ｐゴシック"/>
                <a:cs typeface="ＭＳ Ｐゴシック"/>
              </a:rPr>
              <a:t>brachioradialis</a:t>
            </a:r>
            <a:r>
              <a:rPr lang="en-US" sz="2400" dirty="0" smtClean="0">
                <a:ea typeface="ＭＳ Ｐゴシック"/>
                <a:cs typeface="ＭＳ Ｐゴシック"/>
              </a:rPr>
              <a:t>, supinator, extensor </a:t>
            </a:r>
            <a:r>
              <a:rPr lang="en-US" sz="2400" dirty="0" err="1" smtClean="0">
                <a:ea typeface="ＭＳ Ｐゴシック"/>
                <a:cs typeface="ＭＳ Ｐゴシック"/>
              </a:rPr>
              <a:t>digitorum</a:t>
            </a:r>
            <a:r>
              <a:rPr lang="en-US" sz="2400" dirty="0" smtClean="0">
                <a:ea typeface="ＭＳ Ｐゴシック"/>
                <a:cs typeface="ＭＳ Ｐゴシック"/>
              </a:rPr>
              <a:t>, extensor carpi </a:t>
            </a:r>
            <a:r>
              <a:rPr lang="en-US" sz="2400" dirty="0" err="1" smtClean="0">
                <a:ea typeface="ＭＳ Ｐゴシック"/>
                <a:cs typeface="ＭＳ Ｐゴシック"/>
              </a:rPr>
              <a:t>radialis</a:t>
            </a:r>
            <a:r>
              <a:rPr lang="en-US" sz="2400" dirty="0" smtClean="0">
                <a:ea typeface="ＭＳ Ｐゴシック"/>
                <a:cs typeface="ＭＳ Ｐゴシック"/>
              </a:rPr>
              <a:t> </a:t>
            </a:r>
            <a:r>
              <a:rPr lang="en-US" sz="2400" dirty="0" err="1" smtClean="0">
                <a:ea typeface="ＭＳ Ｐゴシック"/>
                <a:cs typeface="ＭＳ Ｐゴシック"/>
              </a:rPr>
              <a:t>longus</a:t>
            </a:r>
            <a:r>
              <a:rPr lang="en-US" sz="2400" dirty="0" smtClean="0">
                <a:ea typeface="ＭＳ Ｐゴシック"/>
                <a:cs typeface="ＭＳ Ｐゴシック"/>
              </a:rPr>
              <a:t> and </a:t>
            </a:r>
            <a:r>
              <a:rPr lang="en-US" sz="2400" dirty="0" err="1" smtClean="0">
                <a:ea typeface="ＭＳ Ｐゴシック"/>
                <a:cs typeface="ＭＳ Ｐゴシック"/>
              </a:rPr>
              <a:t>brevis</a:t>
            </a:r>
            <a:r>
              <a:rPr lang="en-US" sz="2400" dirty="0" smtClean="0">
                <a:ea typeface="ＭＳ Ｐゴシック"/>
                <a:cs typeface="ＭＳ Ｐゴシック"/>
              </a:rPr>
              <a:t>, extensor carpi </a:t>
            </a:r>
            <a:r>
              <a:rPr lang="en-US" sz="2400" dirty="0" err="1" smtClean="0">
                <a:ea typeface="ＭＳ Ｐゴシック"/>
                <a:cs typeface="ＭＳ Ｐゴシック"/>
              </a:rPr>
              <a:t>ulnaris</a:t>
            </a:r>
            <a:r>
              <a:rPr lang="en-US" sz="2400" dirty="0" smtClean="0">
                <a:ea typeface="ＭＳ Ｐゴシック"/>
                <a:cs typeface="ＭＳ Ｐゴシック"/>
              </a:rPr>
              <a:t>, and extensor </a:t>
            </a:r>
            <a:r>
              <a:rPr lang="en-US" sz="2400" dirty="0" err="1" smtClean="0">
                <a:ea typeface="ＭＳ Ｐゴシック"/>
                <a:cs typeface="ＭＳ Ｐゴシック"/>
              </a:rPr>
              <a:t>digiti</a:t>
            </a:r>
            <a:r>
              <a:rPr lang="en-US" sz="2400" dirty="0" smtClean="0">
                <a:ea typeface="ＭＳ Ｐゴシック"/>
                <a:cs typeface="ＭＳ Ｐゴシック"/>
              </a:rPr>
              <a:t> </a:t>
            </a:r>
            <a:r>
              <a:rPr lang="en-US" sz="2400" dirty="0" err="1" smtClean="0">
                <a:ea typeface="ＭＳ Ｐゴシック"/>
                <a:cs typeface="ＭＳ Ｐゴシック"/>
              </a:rPr>
              <a:t>minimi</a:t>
            </a:r>
            <a:r>
              <a:rPr lang="en-US" sz="2400" dirty="0" smtClean="0">
                <a:ea typeface="ＭＳ Ｐゴシック"/>
                <a:cs typeface="ＭＳ Ｐゴシック"/>
              </a:rPr>
              <a:t>. The flexor pronator group includes the pronator </a:t>
            </a:r>
            <a:r>
              <a:rPr lang="en-US" sz="2400" dirty="0" err="1" smtClean="0">
                <a:ea typeface="ＭＳ Ｐゴシック"/>
                <a:cs typeface="ＭＳ Ｐゴシック"/>
              </a:rPr>
              <a:t>teres</a:t>
            </a:r>
            <a:r>
              <a:rPr lang="en-US" sz="2400" dirty="0" smtClean="0">
                <a:ea typeface="ＭＳ Ｐゴシック"/>
                <a:cs typeface="ＭＳ Ｐゴシック"/>
              </a:rPr>
              <a:t>, flexor carpi </a:t>
            </a:r>
            <a:r>
              <a:rPr lang="en-US" sz="2400" dirty="0" err="1" smtClean="0">
                <a:ea typeface="ＭＳ Ｐゴシック"/>
                <a:cs typeface="ＭＳ Ｐゴシック"/>
              </a:rPr>
              <a:t>radialis</a:t>
            </a:r>
            <a:r>
              <a:rPr lang="en-US" sz="2400" dirty="0" smtClean="0">
                <a:ea typeface="ＭＳ Ｐゴシック"/>
                <a:cs typeface="ＭＳ Ｐゴシック"/>
              </a:rPr>
              <a:t>, </a:t>
            </a:r>
            <a:r>
              <a:rPr lang="en-US" sz="2400" dirty="0" err="1" smtClean="0">
                <a:ea typeface="ＭＳ Ｐゴシック"/>
                <a:cs typeface="ＭＳ Ｐゴシック"/>
              </a:rPr>
              <a:t>palmaris</a:t>
            </a:r>
            <a:r>
              <a:rPr lang="en-US" sz="2400" dirty="0" smtClean="0">
                <a:ea typeface="ＭＳ Ｐゴシック"/>
                <a:cs typeface="ＭＳ Ｐゴシック"/>
              </a:rPr>
              <a:t> </a:t>
            </a:r>
            <a:r>
              <a:rPr lang="en-US" sz="2400" dirty="0" err="1" smtClean="0">
                <a:ea typeface="ＭＳ Ｐゴシック"/>
                <a:cs typeface="ＭＳ Ｐゴシック"/>
              </a:rPr>
              <a:t>longus</a:t>
            </a:r>
            <a:r>
              <a:rPr lang="en-US" sz="2400" dirty="0" smtClean="0">
                <a:ea typeface="ＭＳ Ｐゴシック"/>
                <a:cs typeface="ＭＳ Ｐゴシック"/>
              </a:rPr>
              <a:t>, flexor carpi </a:t>
            </a:r>
            <a:r>
              <a:rPr lang="en-US" sz="2400" dirty="0" err="1" smtClean="0">
                <a:ea typeface="ＭＳ Ｐゴシック"/>
                <a:cs typeface="ＭＳ Ｐゴシック"/>
              </a:rPr>
              <a:t>ulnaris</a:t>
            </a:r>
            <a:r>
              <a:rPr lang="en-US" sz="2400" dirty="0" smtClean="0">
                <a:ea typeface="ＭＳ Ｐゴシック"/>
                <a:cs typeface="ＭＳ Ｐゴシック"/>
              </a:rPr>
              <a:t>, and flexor </a:t>
            </a:r>
            <a:r>
              <a:rPr lang="en-US" sz="2400" dirty="0" err="1" smtClean="0">
                <a:ea typeface="ＭＳ Ｐゴシック"/>
                <a:cs typeface="ＭＳ Ｐゴシック"/>
              </a:rPr>
              <a:t>digitorum</a:t>
            </a:r>
            <a:r>
              <a:rPr lang="en-US" sz="2400" dirty="0" smtClean="0">
                <a:ea typeface="ＭＳ Ｐゴシック"/>
                <a:cs typeface="ＭＳ Ｐゴシック"/>
              </a:rPr>
              <a:t> </a:t>
            </a:r>
            <a:r>
              <a:rPr lang="en-US" sz="2400" dirty="0" err="1" smtClean="0">
                <a:ea typeface="ＭＳ Ｐゴシック"/>
                <a:cs typeface="ＭＳ Ｐゴシック"/>
              </a:rPr>
              <a:t>superficialis</a:t>
            </a:r>
            <a:r>
              <a:rPr lang="en-US" sz="2400" dirty="0" smtClean="0">
                <a:ea typeface="ＭＳ Ｐゴシック"/>
                <a:cs typeface="ＭＳ Ｐゴシック"/>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dirty="0" smtClean="0">
                <a:ea typeface="ＭＳ Ｐゴシック"/>
                <a:cs typeface="ＭＳ Ｐゴシック"/>
              </a:rPr>
              <a:t>Blood Supply and Elbow Nerves</a:t>
            </a:r>
          </a:p>
        </p:txBody>
      </p:sp>
      <p:sp>
        <p:nvSpPr>
          <p:cNvPr id="34818" name="Content Placeholder 2"/>
          <p:cNvSpPr>
            <a:spLocks noGrp="1"/>
          </p:cNvSpPr>
          <p:nvPr>
            <p:ph idx="1"/>
          </p:nvPr>
        </p:nvSpPr>
        <p:spPr>
          <a:xfrm>
            <a:off x="152400" y="1524000"/>
            <a:ext cx="8839200" cy="4191000"/>
          </a:xfrm>
        </p:spPr>
        <p:txBody>
          <a:bodyPr/>
          <a:lstStyle/>
          <a:p>
            <a:r>
              <a:rPr lang="en-US" sz="2400" dirty="0" smtClean="0">
                <a:ea typeface="ＭＳ Ｐゴシック"/>
                <a:cs typeface="ＭＳ Ｐゴシック"/>
              </a:rPr>
              <a:t>The blood supply through the elbow is extensive, and the major arteries involved with the elbow are the brachial artery, radial artery, and ulnar artery. The brachial artery is lateral to the median nerve and lies within the </a:t>
            </a:r>
            <a:r>
              <a:rPr lang="en-US" sz="2400" dirty="0" err="1" smtClean="0">
                <a:ea typeface="ＭＳ Ｐゴシック"/>
                <a:cs typeface="ＭＳ Ｐゴシック"/>
              </a:rPr>
              <a:t>cubital</a:t>
            </a:r>
            <a:r>
              <a:rPr lang="en-US" sz="2400" dirty="0" smtClean="0">
                <a:ea typeface="ＭＳ Ｐゴシック"/>
                <a:cs typeface="ＭＳ Ｐゴシック"/>
              </a:rPr>
              <a:t> fossa of the elbow. Within the </a:t>
            </a:r>
            <a:r>
              <a:rPr lang="en-US" sz="2400" dirty="0" err="1" smtClean="0">
                <a:ea typeface="ＭＳ Ｐゴシック"/>
                <a:cs typeface="ＭＳ Ｐゴシック"/>
              </a:rPr>
              <a:t>cubital</a:t>
            </a:r>
            <a:r>
              <a:rPr lang="en-US" sz="2400" dirty="0" smtClean="0">
                <a:ea typeface="ＭＳ Ｐゴシック"/>
                <a:cs typeface="ＭＳ Ｐゴシック"/>
              </a:rPr>
              <a:t> fossa, the brachial artery then bifurcates into the radial and ulnar arteries. </a:t>
            </a:r>
          </a:p>
          <a:p>
            <a:r>
              <a:rPr lang="en-US" sz="2400" dirty="0" smtClean="0">
                <a:ea typeface="ＭＳ Ｐゴシック"/>
                <a:cs typeface="ＭＳ Ｐゴシック"/>
              </a:rPr>
              <a:t>Four nerves control elbow function and sensation. They are the </a:t>
            </a:r>
            <a:r>
              <a:rPr lang="en-US" sz="2400" dirty="0" err="1" smtClean="0">
                <a:ea typeface="ＭＳ Ｐゴシック"/>
                <a:cs typeface="ＭＳ Ｐゴシック"/>
              </a:rPr>
              <a:t>musculocutaneous</a:t>
            </a:r>
            <a:r>
              <a:rPr lang="en-US" sz="2400" dirty="0" smtClean="0">
                <a:ea typeface="ＭＳ Ｐゴシック"/>
                <a:cs typeface="ＭＳ Ｐゴシック"/>
              </a:rPr>
              <a:t> nerve, median nerve, ulnar nerve, and radial nerve. The brachial plexus of the elbow is very complex, filled with a network of peripheral nerves. The most accessible nerve is the ulnar nerve. This nerve sits along the olecranon groove and crosses the elbow through the </a:t>
            </a:r>
            <a:r>
              <a:rPr lang="en-US" sz="2400" dirty="0" err="1" smtClean="0">
                <a:ea typeface="ＭＳ Ｐゴシック"/>
                <a:cs typeface="ＭＳ Ｐゴシック"/>
              </a:rPr>
              <a:t>cubital</a:t>
            </a:r>
            <a:r>
              <a:rPr lang="en-US" sz="2400" dirty="0" smtClean="0">
                <a:ea typeface="ＭＳ Ｐゴシック"/>
                <a:cs typeface="ＭＳ Ｐゴシック"/>
              </a:rPr>
              <a:t> tunnel of the </a:t>
            </a:r>
            <a:r>
              <a:rPr lang="en-US" sz="2400" dirty="0" err="1" smtClean="0">
                <a:ea typeface="ＭＳ Ｐゴシック"/>
                <a:cs typeface="ＭＳ Ｐゴシック"/>
              </a:rPr>
              <a:t>humerus</a:t>
            </a:r>
            <a:r>
              <a:rPr lang="en-US" sz="2400" dirty="0" smtClean="0">
                <a:ea typeface="ＭＳ Ｐゴシック"/>
                <a:cs typeface="ＭＳ Ｐゴシック"/>
              </a:rPr>
              <a:t>. Because of its location, the ulnar nerve is the elbow nerve injured most often. It most commonly is compressed during direct trauma.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idx="4294967295"/>
          </p:nvPr>
        </p:nvSpPr>
        <p:spPr/>
        <p:txBody>
          <a:bodyPr/>
          <a:lstStyle/>
          <a:p>
            <a:r>
              <a:rPr lang="en-US" dirty="0" smtClean="0">
                <a:ea typeface="ＭＳ Ｐゴシック"/>
                <a:cs typeface="ＭＳ Ｐゴシック"/>
              </a:rPr>
              <a:t>Blood Supply and Elbow Nerves</a:t>
            </a:r>
          </a:p>
        </p:txBody>
      </p:sp>
      <p:sp>
        <p:nvSpPr>
          <p:cNvPr id="107523" name="Content Placeholder 2"/>
          <p:cNvSpPr>
            <a:spLocks noGrp="1"/>
          </p:cNvSpPr>
          <p:nvPr>
            <p:ph idx="4294967295"/>
          </p:nvPr>
        </p:nvSpPr>
        <p:spPr>
          <a:xfrm>
            <a:off x="152400" y="1524000"/>
            <a:ext cx="8839200" cy="4191000"/>
          </a:xfrm>
        </p:spPr>
        <p:txBody>
          <a:bodyPr/>
          <a:lstStyle/>
          <a:p>
            <a:r>
              <a:rPr lang="en-US" sz="2400" dirty="0" smtClean="0">
                <a:ea typeface="ＭＳ Ｐゴシック"/>
                <a:cs typeface="ＭＳ Ｐゴシック"/>
              </a:rPr>
              <a:t>The radial nerve crosses the elbow forward of the lateral epicondyle. Radial nerve compression also is possible because the nerve is susceptible to tightening of the fibrous band that surrounds it. </a:t>
            </a:r>
            <a:endParaRPr lang="en-US" sz="2400" dirty="0" smtClean="0">
              <a:ea typeface="ＭＳ Ｐゴシック"/>
              <a:cs typeface="ＭＳ Ｐゴシック"/>
            </a:endParaRPr>
          </a:p>
          <a:p>
            <a:r>
              <a:rPr lang="en-US" sz="2400" dirty="0" smtClean="0">
                <a:ea typeface="ＭＳ Ｐゴシック"/>
                <a:cs typeface="ＭＳ Ｐゴシック"/>
              </a:rPr>
              <a:t>The </a:t>
            </a:r>
            <a:r>
              <a:rPr lang="en-US" sz="2400" dirty="0" smtClean="0">
                <a:ea typeface="ＭＳ Ｐゴシック"/>
                <a:cs typeface="ＭＳ Ｐゴシック"/>
              </a:rPr>
              <a:t>median nerve runs medially to the biceps tendon and crosses the elbow from within the </a:t>
            </a:r>
            <a:r>
              <a:rPr lang="en-US" sz="2400" dirty="0" err="1" smtClean="0">
                <a:ea typeface="ＭＳ Ｐゴシック"/>
                <a:cs typeface="ＭＳ Ｐゴシック"/>
              </a:rPr>
              <a:t>antecubital</a:t>
            </a:r>
            <a:r>
              <a:rPr lang="en-US" sz="2400" dirty="0" smtClean="0">
                <a:ea typeface="ＭＳ Ｐゴシック"/>
                <a:cs typeface="ＭＳ Ｐゴシック"/>
              </a:rPr>
              <a:t> fossa. At the elbow, the posterior </a:t>
            </a:r>
            <a:r>
              <a:rPr lang="en-US" sz="2400" dirty="0" err="1" smtClean="0">
                <a:ea typeface="ＭＳ Ｐゴシック"/>
                <a:cs typeface="ＭＳ Ｐゴシック"/>
              </a:rPr>
              <a:t>interosseous</a:t>
            </a:r>
            <a:r>
              <a:rPr lang="en-US" sz="2400" dirty="0" smtClean="0">
                <a:ea typeface="ＭＳ Ｐゴシック"/>
                <a:cs typeface="ＭＳ Ｐゴシック"/>
              </a:rPr>
              <a:t> nerve branches off of the radial nerve. The </a:t>
            </a:r>
            <a:r>
              <a:rPr lang="en-US" sz="2400" dirty="0" err="1" smtClean="0">
                <a:ea typeface="ＭＳ Ｐゴシック"/>
                <a:cs typeface="ＭＳ Ｐゴシック"/>
              </a:rPr>
              <a:t>musculocutaneous</a:t>
            </a:r>
            <a:r>
              <a:rPr lang="en-US" sz="2400" dirty="0" smtClean="0">
                <a:ea typeface="ＭＳ Ｐゴシック"/>
                <a:cs typeface="ＭＳ Ｐゴシック"/>
              </a:rPr>
              <a:t> nerve traverses the elbow through the lateral </a:t>
            </a:r>
            <a:r>
              <a:rPr lang="en-US" sz="2400" dirty="0" err="1" smtClean="0">
                <a:ea typeface="ＭＳ Ｐゴシック"/>
                <a:cs typeface="ＭＳ Ｐゴシック"/>
              </a:rPr>
              <a:t>antecubital</a:t>
            </a:r>
            <a:r>
              <a:rPr lang="en-US" sz="2400" dirty="0" smtClean="0">
                <a:ea typeface="ＭＳ Ｐゴシック"/>
                <a:cs typeface="ＭＳ Ｐゴシック"/>
              </a:rPr>
              <a:t> fossa. </a:t>
            </a:r>
          </a:p>
        </p:txBody>
      </p:sp>
    </p:spTree>
    <p:extLst>
      <p:ext uri="{BB962C8B-B14F-4D97-AF65-F5344CB8AC3E}">
        <p14:creationId xmlns:p14="http://schemas.microsoft.com/office/powerpoint/2010/main" val="4203190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dirty="0" smtClean="0">
                <a:ea typeface="ＭＳ Ｐゴシック"/>
                <a:cs typeface="ＭＳ Ｐゴシック"/>
              </a:rPr>
              <a:t>Bone Development</a:t>
            </a:r>
          </a:p>
        </p:txBody>
      </p:sp>
      <p:sp>
        <p:nvSpPr>
          <p:cNvPr id="35842"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Bones develop in 3 distinct stages: during childhood, adolescence, and young adulthood. </a:t>
            </a:r>
          </a:p>
          <a:p>
            <a:r>
              <a:rPr lang="en-US" sz="2400" dirty="0" smtClean="0">
                <a:ea typeface="ＭＳ Ｐゴシック"/>
                <a:cs typeface="ＭＳ Ｐゴシック"/>
              </a:rPr>
              <a:t>When viewing a radiograph of a pediatric patient’s elbow, it is important to understand the ossification centers or the order in which the elbow joint and bones begin to develop. The order of bone growth is the same for all pediatric patients, and the commonly accepted mnemonic for this order is </a:t>
            </a:r>
            <a:r>
              <a:rPr lang="en-US" sz="2400" i="1" dirty="0" smtClean="0">
                <a:ea typeface="ＭＳ Ｐゴシック"/>
                <a:cs typeface="ＭＳ Ｐゴシック"/>
              </a:rPr>
              <a:t>CRITOE</a:t>
            </a:r>
            <a:r>
              <a:rPr lang="en-US" sz="2400" dirty="0" smtClean="0">
                <a:ea typeface="ＭＳ Ｐゴシック"/>
                <a:cs typeface="ＭＳ Ｐゴシック"/>
              </a:rPr>
              <a:t> (</a:t>
            </a:r>
            <a:r>
              <a:rPr lang="en-US" sz="2400" dirty="0" err="1" smtClean="0">
                <a:ea typeface="ＭＳ Ｐゴシック"/>
                <a:cs typeface="ＭＳ Ｐゴシック"/>
              </a:rPr>
              <a:t>capitulum</a:t>
            </a:r>
            <a:r>
              <a:rPr lang="en-US" sz="2400" dirty="0" smtClean="0">
                <a:ea typeface="ＭＳ Ｐゴシック"/>
                <a:cs typeface="ＭＳ Ｐゴシック"/>
              </a:rPr>
              <a:t>, radial head, internal [medial] epicondyle, trochlea, olecranon process, and external [lateral] epicondyle). Ossification centers typically appear in girls 1 to 2 years before they appear in boys.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ea typeface="ＭＳ Ｐゴシック"/>
                <a:cs typeface="ＭＳ Ｐゴシック"/>
              </a:rPr>
              <a:t>Radiographic Anatomy</a:t>
            </a:r>
          </a:p>
        </p:txBody>
      </p:sp>
      <p:sp>
        <p:nvSpPr>
          <p:cNvPr id="36866" name="Content Placeholder 2"/>
          <p:cNvSpPr>
            <a:spLocks noGrp="1"/>
          </p:cNvSpPr>
          <p:nvPr>
            <p:ph idx="1"/>
          </p:nvPr>
        </p:nvSpPr>
        <p:spPr>
          <a:xfrm>
            <a:off x="152400" y="1447800"/>
            <a:ext cx="8839200" cy="4297363"/>
          </a:xfrm>
        </p:spPr>
        <p:txBody>
          <a:bodyPr/>
          <a:lstStyle/>
          <a:p>
            <a:r>
              <a:rPr lang="en-US" sz="2400" dirty="0" smtClean="0">
                <a:ea typeface="ＭＳ Ｐゴシック"/>
                <a:cs typeface="ＭＳ Ｐゴシック"/>
              </a:rPr>
              <a:t>Radiographically, several important anatomical lines are essential in assessing possible elbow damage in patients. The </a:t>
            </a:r>
            <a:r>
              <a:rPr lang="en-US" sz="2400" dirty="0" err="1" smtClean="0">
                <a:ea typeface="ＭＳ Ｐゴシック"/>
                <a:cs typeface="ＭＳ Ｐゴシック"/>
              </a:rPr>
              <a:t>radiocapitellar</a:t>
            </a:r>
            <a:r>
              <a:rPr lang="en-US" sz="2400" dirty="0" smtClean="0">
                <a:ea typeface="ＭＳ Ｐゴシック"/>
                <a:cs typeface="ＭＳ Ｐゴシック"/>
              </a:rPr>
              <a:t> line should be centered through the long axis of the radius and extend through the radial neck to the center of the </a:t>
            </a:r>
            <a:r>
              <a:rPr lang="en-US" sz="2400" dirty="0" err="1" smtClean="0">
                <a:ea typeface="ＭＳ Ｐゴシック"/>
                <a:cs typeface="ＭＳ Ｐゴシック"/>
              </a:rPr>
              <a:t>capitulum</a:t>
            </a:r>
            <a:r>
              <a:rPr lang="en-US" sz="2400" dirty="0" smtClean="0">
                <a:ea typeface="ＭＳ Ｐゴシック"/>
                <a:cs typeface="ＭＳ Ｐゴシック"/>
              </a:rPr>
              <a:t>. </a:t>
            </a:r>
            <a:endParaRPr lang="en-US" sz="2400" dirty="0" smtClean="0">
              <a:ea typeface="ＭＳ Ｐゴシック"/>
              <a:cs typeface="ＭＳ Ｐゴシック"/>
            </a:endParaRPr>
          </a:p>
          <a:p>
            <a:r>
              <a:rPr lang="en-US" sz="2400" dirty="0" smtClean="0">
                <a:ea typeface="ＭＳ Ｐゴシック"/>
                <a:cs typeface="ＭＳ Ｐゴシック"/>
              </a:rPr>
              <a:t>A </a:t>
            </a:r>
            <a:r>
              <a:rPr lang="en-US" sz="2400" dirty="0" smtClean="0">
                <a:ea typeface="ＭＳ Ｐゴシック"/>
                <a:cs typeface="ＭＳ Ｐゴシック"/>
              </a:rPr>
              <a:t>lateral radiograph also should display the anterior humeral line. This line should begin at the anterior portion of the </a:t>
            </a:r>
            <a:r>
              <a:rPr lang="en-US" sz="2400" dirty="0" err="1" smtClean="0">
                <a:ea typeface="ＭＳ Ｐゴシック"/>
                <a:cs typeface="ＭＳ Ｐゴシック"/>
              </a:rPr>
              <a:t>humerus</a:t>
            </a:r>
            <a:r>
              <a:rPr lang="en-US" sz="2400" dirty="0" smtClean="0">
                <a:ea typeface="ＭＳ Ｐゴシック"/>
                <a:cs typeface="ＭＳ Ｐゴシック"/>
              </a:rPr>
              <a:t> and extend vertically through the middle third of the </a:t>
            </a:r>
            <a:r>
              <a:rPr lang="en-US" sz="2400" dirty="0" err="1" smtClean="0">
                <a:ea typeface="ＭＳ Ｐゴシック"/>
                <a:cs typeface="ＭＳ Ｐゴシック"/>
              </a:rPr>
              <a:t>capitulum</a:t>
            </a:r>
            <a:r>
              <a:rPr lang="en-US" sz="2400" dirty="0" smtClean="0">
                <a:ea typeface="ＭＳ Ｐゴシック"/>
                <a:cs typeface="ＭＳ Ｐゴシック"/>
              </a:rPr>
              <a:t>. The coronoid line also can be seen on the lateral image. This line should proceed from the top of the coronoid process of the ulna and proximally intersect the anterior portion of the </a:t>
            </a:r>
            <a:r>
              <a:rPr lang="en-US" sz="2400" dirty="0" err="1" smtClean="0">
                <a:ea typeface="ＭＳ Ｐゴシック"/>
                <a:cs typeface="ＭＳ Ｐゴシック"/>
              </a:rPr>
              <a:t>capitulum</a:t>
            </a:r>
            <a:r>
              <a:rPr lang="en-US" sz="2400" dirty="0" smtClean="0">
                <a:ea typeface="ＭＳ Ｐゴシック"/>
                <a:cs typeface="ＭＳ Ｐゴシック"/>
              </a:rPr>
              <a:t> and trochlea.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idx="4294967295"/>
          </p:nvPr>
        </p:nvSpPr>
        <p:spPr/>
        <p:txBody>
          <a:bodyPr/>
          <a:lstStyle/>
          <a:p>
            <a:r>
              <a:rPr lang="en-US" dirty="0" smtClean="0">
                <a:ea typeface="ＭＳ Ｐゴシック"/>
                <a:cs typeface="ＭＳ Ｐゴシック"/>
              </a:rPr>
              <a:t>Radiographic Anatomy</a:t>
            </a:r>
          </a:p>
        </p:txBody>
      </p:sp>
      <p:sp>
        <p:nvSpPr>
          <p:cNvPr id="109571"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The lateral projection of the elbow also is essential in evaluating the fat pads. </a:t>
            </a:r>
            <a:r>
              <a:rPr lang="en-US" sz="2400" dirty="0" smtClean="0">
                <a:ea typeface="ＭＳ Ｐゴシック"/>
                <a:cs typeface="ＭＳ Ｐゴシック"/>
              </a:rPr>
              <a:t>The distal </a:t>
            </a:r>
            <a:r>
              <a:rPr lang="en-US" sz="2400" dirty="0" err="1" smtClean="0">
                <a:ea typeface="ＭＳ Ｐゴシック"/>
                <a:cs typeface="ＭＳ Ｐゴシック"/>
              </a:rPr>
              <a:t>humerus</a:t>
            </a:r>
            <a:r>
              <a:rPr lang="en-US" sz="2400" dirty="0" smtClean="0">
                <a:ea typeface="ＭＳ Ｐゴシック"/>
                <a:cs typeface="ＭＳ Ｐゴシック"/>
              </a:rPr>
              <a:t> contains 2 fat pads that make contact with the joint capsule on the anterior and posterior portion of the joint. Radiographically</a:t>
            </a:r>
            <a:r>
              <a:rPr lang="en-US" sz="2400" dirty="0" smtClean="0">
                <a:ea typeface="ＭＳ Ｐゴシック"/>
                <a:cs typeface="ＭＳ Ｐゴシック"/>
              </a:rPr>
              <a:t>, this fat pad appears as a darker density next to the bone with a grayer density of tissue surrounding the edges. If the posterior fat pad is noted by the radiologist, this is known as a positive fat pad sign and indicates a probable fracture in approximately 90% of fracture cases. </a:t>
            </a:r>
          </a:p>
          <a:p>
            <a:r>
              <a:rPr lang="en-US" sz="2400" dirty="0" smtClean="0">
                <a:ea typeface="ＭＳ Ｐゴシック"/>
                <a:cs typeface="ＭＳ Ｐゴシック"/>
              </a:rPr>
              <a:t>Fat pads appear in the presence of a joint effusion when the capsule that holds the fat pads distends. Correctly positioning the patient’s elbow at 90°is imperative when imaging fat pads. A minor extension of the arm can increase the pressure on the posterior fat pad, making the fat pad appear on the image and leading to a false-positive diagnosis.</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dirty="0" smtClean="0">
                <a:ea typeface="ＭＳ Ｐゴシック"/>
                <a:cs typeface="ＭＳ Ｐゴシック"/>
              </a:rPr>
              <a:t>Diagnostic Imaging Modalities: Radiography</a:t>
            </a:r>
          </a:p>
        </p:txBody>
      </p:sp>
      <p:sp>
        <p:nvSpPr>
          <p:cNvPr id="37890" name="Content Placeholder 2"/>
          <p:cNvSpPr>
            <a:spLocks noGrp="1"/>
          </p:cNvSpPr>
          <p:nvPr>
            <p:ph idx="1"/>
          </p:nvPr>
        </p:nvSpPr>
        <p:spPr>
          <a:xfrm>
            <a:off x="152400" y="1828800"/>
            <a:ext cx="8839200" cy="3886200"/>
          </a:xfrm>
        </p:spPr>
        <p:txBody>
          <a:bodyPr/>
          <a:lstStyle/>
          <a:p>
            <a:r>
              <a:rPr lang="en-US" sz="2400" dirty="0" smtClean="0">
                <a:ea typeface="ＭＳ Ｐゴシック"/>
                <a:cs typeface="ＭＳ Ｐゴシック"/>
              </a:rPr>
              <a:t>The </a:t>
            </a:r>
            <a:r>
              <a:rPr lang="en-US" sz="2400" dirty="0" smtClean="0">
                <a:ea typeface="ＭＳ Ｐゴシック"/>
                <a:cs typeface="ＭＳ Ｐゴシック"/>
              </a:rPr>
              <a:t>most common findings are fractures, arthritis, loose bodies, and destructive processes. Radiologic technologists should obtain a minimum of 2 projections with </a:t>
            </a:r>
            <a:r>
              <a:rPr lang="en-US" sz="2400" dirty="0" smtClean="0">
                <a:ea typeface="ＭＳ Ｐゴシック"/>
                <a:cs typeface="ＭＳ Ｐゴシック"/>
              </a:rPr>
              <a:t>90°of </a:t>
            </a:r>
            <a:r>
              <a:rPr lang="en-US" sz="2400" dirty="0" smtClean="0">
                <a:ea typeface="ＭＳ Ｐゴシック"/>
                <a:cs typeface="ＭＳ Ｐゴシック"/>
              </a:rPr>
              <a:t>differentiation because the elbow anatomy appears normal in some projections even when the patient has a disorder or injury in the area. </a:t>
            </a:r>
          </a:p>
          <a:p>
            <a:r>
              <a:rPr lang="en-US" sz="2400" dirty="0" smtClean="0">
                <a:ea typeface="ＭＳ Ｐゴシック"/>
                <a:cs typeface="ＭＳ Ｐゴシック"/>
              </a:rPr>
              <a:t>For the elbow, an </a:t>
            </a:r>
            <a:r>
              <a:rPr lang="en-US" sz="2400" dirty="0" err="1" smtClean="0">
                <a:ea typeface="ＭＳ Ｐゴシック"/>
                <a:cs typeface="ＭＳ Ｐゴシック"/>
              </a:rPr>
              <a:t>anteroposterior</a:t>
            </a:r>
            <a:r>
              <a:rPr lang="en-US" sz="2400" dirty="0" smtClean="0">
                <a:ea typeface="ＭＳ Ｐゴシック"/>
                <a:cs typeface="ＭＳ Ｐゴシック"/>
              </a:rPr>
              <a:t> (AP) projection and a lateral projection should be taken. Other common elbow projections include the medial and lateral oblique, </a:t>
            </a:r>
            <a:r>
              <a:rPr lang="en-US" sz="2400" dirty="0" err="1" smtClean="0">
                <a:ea typeface="ＭＳ Ｐゴシック"/>
                <a:cs typeface="ＭＳ Ｐゴシック"/>
              </a:rPr>
              <a:t>radiocapitellar</a:t>
            </a:r>
            <a:r>
              <a:rPr lang="en-US" sz="2400" dirty="0" smtClean="0">
                <a:ea typeface="ＭＳ Ｐゴシック"/>
                <a:cs typeface="ＭＳ Ｐゴシック"/>
              </a:rPr>
              <a:t>, and the Jones method, also known as the distal </a:t>
            </a:r>
            <a:r>
              <a:rPr lang="en-US" sz="2400" dirty="0" err="1" smtClean="0">
                <a:ea typeface="ＭＳ Ｐゴシック"/>
                <a:cs typeface="ＭＳ Ｐゴシック"/>
              </a:rPr>
              <a:t>humerus</a:t>
            </a:r>
            <a:r>
              <a:rPr lang="en-US" sz="2400" dirty="0" smtClean="0">
                <a:ea typeface="ＭＳ Ｐゴシック"/>
                <a:cs typeface="ＭＳ Ｐゴシック"/>
              </a:rPr>
              <a:t> acute flexion projection.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idx="4294967295"/>
          </p:nvPr>
        </p:nvSpPr>
        <p:spPr/>
        <p:txBody>
          <a:bodyPr/>
          <a:lstStyle/>
          <a:p>
            <a:r>
              <a:rPr lang="en-US" dirty="0" smtClean="0">
                <a:ea typeface="ＭＳ Ｐゴシック"/>
                <a:cs typeface="ＭＳ Ｐゴシック"/>
              </a:rPr>
              <a:t>Radiography</a:t>
            </a:r>
          </a:p>
        </p:txBody>
      </p:sp>
      <p:sp>
        <p:nvSpPr>
          <p:cNvPr id="115715" name="Content Placeholder 2"/>
          <p:cNvSpPr>
            <a:spLocks noGrp="1"/>
          </p:cNvSpPr>
          <p:nvPr>
            <p:ph idx="4294967295"/>
          </p:nvPr>
        </p:nvSpPr>
        <p:spPr>
          <a:xfrm>
            <a:off x="152400" y="1447800"/>
            <a:ext cx="8839200" cy="4267200"/>
          </a:xfrm>
        </p:spPr>
        <p:txBody>
          <a:bodyPr/>
          <a:lstStyle/>
          <a:p>
            <a:r>
              <a:rPr lang="en-US" sz="2400" dirty="0">
                <a:ea typeface="ＭＳ Ｐゴシック"/>
                <a:cs typeface="ＭＳ Ｐゴシック"/>
              </a:rPr>
              <a:t>In the AP projection, the patient’s elbow is extended over the cassette. Supination of the hand prevents the forearm bones from crossing. A slight lateral tilt of the forearm can place the anatomy in the correct position. The x-ray beam is perpendicular and centered to the </a:t>
            </a:r>
            <a:r>
              <a:rPr lang="en-US" sz="2400" dirty="0" smtClean="0">
                <a:ea typeface="ＭＳ Ｐゴシック"/>
                <a:cs typeface="ＭＳ Ｐゴシック"/>
              </a:rPr>
              <a:t>elbow </a:t>
            </a:r>
            <a:r>
              <a:rPr lang="en-US" sz="2400" dirty="0">
                <a:ea typeface="ＭＳ Ｐゴシック"/>
                <a:cs typeface="ＭＳ Ｐゴシック"/>
              </a:rPr>
              <a:t>joint</a:t>
            </a:r>
            <a:r>
              <a:rPr lang="en-US" sz="2400" dirty="0" smtClean="0">
                <a:ea typeface="ＭＳ Ｐゴシック"/>
                <a:cs typeface="ＭＳ Ｐゴシック"/>
              </a:rPr>
              <a:t>.</a:t>
            </a:r>
          </a:p>
          <a:p>
            <a:r>
              <a:rPr lang="en-US" sz="2400" dirty="0">
                <a:ea typeface="ＭＳ Ｐゴシック"/>
                <a:cs typeface="ＭＳ Ｐゴシック"/>
              </a:rPr>
              <a:t>When the patient cannot completely straighten the elbow, 2 images replace the AP projection. Positioning for both projections is similar to the AP projection, in that the central ray is perpendicular to the joint. However, the first projection places the posterior surface of the </a:t>
            </a:r>
            <a:r>
              <a:rPr lang="en-US" sz="2400" dirty="0" err="1">
                <a:ea typeface="ＭＳ Ｐゴシック"/>
                <a:cs typeface="ＭＳ Ｐゴシック"/>
              </a:rPr>
              <a:t>humerus</a:t>
            </a:r>
            <a:r>
              <a:rPr lang="en-US" sz="2400" dirty="0">
                <a:ea typeface="ＭＳ Ｐゴシック"/>
                <a:cs typeface="ＭＳ Ｐゴシック"/>
              </a:rPr>
              <a:t> flat and parallel to the cassette. For the second projection, the technologist places the patient’s arm so that the posterior forearm is flat and parallel to the cassette.</a:t>
            </a:r>
          </a:p>
          <a:p>
            <a:endParaRPr lang="en-US" sz="2400" dirty="0">
              <a:ea typeface="ＭＳ Ｐゴシック"/>
              <a:cs typeface="ＭＳ Ｐゴシック"/>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idx="4294967295"/>
          </p:nvPr>
        </p:nvSpPr>
        <p:spPr/>
        <p:txBody>
          <a:bodyPr/>
          <a:lstStyle/>
          <a:p>
            <a:r>
              <a:rPr lang="en-US" dirty="0" smtClean="0">
                <a:ea typeface="ＭＳ Ｐゴシック"/>
                <a:cs typeface="ＭＳ Ｐゴシック"/>
              </a:rPr>
              <a:t>Radiography</a:t>
            </a:r>
          </a:p>
        </p:txBody>
      </p:sp>
      <p:sp>
        <p:nvSpPr>
          <p:cNvPr id="110595" name="Content Placeholder 2"/>
          <p:cNvSpPr>
            <a:spLocks noGrp="1"/>
          </p:cNvSpPr>
          <p:nvPr>
            <p:ph idx="4294967295"/>
          </p:nvPr>
        </p:nvSpPr>
        <p:spPr>
          <a:xfrm>
            <a:off x="152400" y="1524000"/>
            <a:ext cx="8839200" cy="4114800"/>
          </a:xfrm>
        </p:spPr>
        <p:txBody>
          <a:bodyPr/>
          <a:lstStyle/>
          <a:p>
            <a:r>
              <a:rPr lang="en-US" sz="2400" dirty="0" smtClean="0">
                <a:ea typeface="ＭＳ Ｐゴシック"/>
                <a:cs typeface="ＭＳ Ｐゴシック"/>
              </a:rPr>
              <a:t>Lateral images of the elbow require that the patient flex the elbow 90°. Both the forearm and the </a:t>
            </a:r>
            <a:r>
              <a:rPr lang="en-US" sz="2400" dirty="0" err="1" smtClean="0">
                <a:ea typeface="ＭＳ Ｐゴシック"/>
                <a:cs typeface="ＭＳ Ｐゴシック"/>
              </a:rPr>
              <a:t>humerus</a:t>
            </a:r>
            <a:r>
              <a:rPr lang="en-US" sz="2400" dirty="0" smtClean="0">
                <a:ea typeface="ＭＳ Ｐゴシック"/>
                <a:cs typeface="ＭＳ Ｐゴシック"/>
              </a:rPr>
              <a:t> should be parallel to the surface of the cassette during contact, and the radiologic technologist should rotate the patient’s hand into a true lateral position. The central ray should be directed perpendicular to the elbow joint.</a:t>
            </a:r>
          </a:p>
          <a:p>
            <a:r>
              <a:rPr lang="en-US" sz="2400" dirty="0" smtClean="0">
                <a:ea typeface="ＭＳ Ｐゴシック"/>
                <a:cs typeface="ＭＳ Ｐゴシック"/>
              </a:rPr>
              <a:t>The medial oblique projection requires the patient to extend the elbow over the cassette as in the AP projection but with the arm and hand in a pronated position. The internal oblique projection is positioned similarly, but the arm should be rotated laterally until the elbow is at a 45°angle to the cassette.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solidFill>
                <a:prstClr val="black"/>
              </a:solidFill>
              <a:latin typeface="Calibri"/>
              <a:ea typeface="ＭＳ Ｐゴシック" charset="0"/>
              <a:cs typeface="+mn-cs"/>
            </a:endParaRPr>
          </a:p>
        </p:txBody>
      </p:sp>
      <p:sp>
        <p:nvSpPr>
          <p:cNvPr id="27650" name="Titre 1"/>
          <p:cNvSpPr>
            <a:spLocks noGrp="1"/>
          </p:cNvSpPr>
          <p:nvPr>
            <p:ph type="title"/>
          </p:nvPr>
        </p:nvSpPr>
        <p:spPr/>
        <p:txBody>
          <a:bodyPr/>
          <a:lstStyle/>
          <a:p>
            <a:pPr algn="l"/>
            <a:r>
              <a:rPr lang="fr-CA" dirty="0" smtClean="0">
                <a:ea typeface="ＭＳ Ｐゴシック"/>
                <a:cs typeface="ＭＳ Ｐゴシック"/>
              </a:rPr>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a:spcBef>
                <a:spcPts val="1320"/>
              </a:spcBef>
              <a:defRPr/>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defRPr/>
            </a:pPr>
            <a:r>
              <a:rPr lang="en-US" sz="2400" dirty="0" smtClean="0">
                <a:cs typeface="+mn-cs"/>
              </a:rPr>
              <a:t>Meet the educational level of the audience.</a:t>
            </a:r>
          </a:p>
          <a:p>
            <a:pPr marL="628650" lvl="1">
              <a:spcBef>
                <a:spcPts val="1320"/>
              </a:spcBef>
              <a:buFont typeface="+mj-lt"/>
              <a:buAutoNum type="arabicPeriod"/>
              <a:defRPr/>
            </a:pPr>
            <a:r>
              <a:rPr lang="en-US" sz="2400" dirty="0" smtClean="0">
                <a:cs typeface="+mn-cs"/>
              </a:rPr>
              <a:t>Highlight the points in an instructor’s discussion or presentation. </a:t>
            </a:r>
          </a:p>
          <a:p>
            <a:pPr>
              <a:spcBef>
                <a:spcPts val="1320"/>
              </a:spcBef>
              <a:defRPr/>
            </a:pPr>
            <a:r>
              <a:rPr lang="en-US" sz="3000" dirty="0" smtClean="0"/>
              <a:t>The images are provided to enhance the learning experience and should not be reproduced for other purposes. </a:t>
            </a:r>
          </a:p>
          <a:p>
            <a:pPr>
              <a:defRPr/>
            </a:pPr>
            <a:endParaRPr lang="en-US" dirty="0"/>
          </a:p>
        </p:txBody>
      </p:sp>
      <p:pic>
        <p:nvPicPr>
          <p:cNvPr id="27652" name="Picture 2" descr="O:\Academic\DRs in the Classroom\PtInfo_header.jpg"/>
          <p:cNvPicPr>
            <a:picLocks noChangeAspect="1" noChangeArrowheads="1"/>
          </p:cNvPicPr>
          <p:nvPr/>
        </p:nvPicPr>
        <p:blipFill>
          <a:blip r:embed="rId3"/>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idx="4294967295"/>
          </p:nvPr>
        </p:nvSpPr>
        <p:spPr/>
        <p:txBody>
          <a:bodyPr/>
          <a:lstStyle/>
          <a:p>
            <a:r>
              <a:rPr lang="en-US" dirty="0" smtClean="0">
                <a:ea typeface="ＭＳ Ｐゴシック"/>
                <a:cs typeface="ＭＳ Ｐゴシック"/>
              </a:rPr>
              <a:t>Radiography</a:t>
            </a:r>
          </a:p>
        </p:txBody>
      </p:sp>
      <p:sp>
        <p:nvSpPr>
          <p:cNvPr id="114691"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The </a:t>
            </a:r>
            <a:r>
              <a:rPr lang="en-US" sz="2400" dirty="0" err="1" smtClean="0">
                <a:ea typeface="ＭＳ Ｐゴシック"/>
                <a:cs typeface="ＭＳ Ｐゴシック"/>
              </a:rPr>
              <a:t>radiocapitellar</a:t>
            </a:r>
            <a:r>
              <a:rPr lang="en-US" sz="2400" dirty="0" smtClean="0">
                <a:ea typeface="ＭＳ Ｐゴシック"/>
                <a:cs typeface="ＭＳ Ｐゴシック"/>
              </a:rPr>
              <a:t> projection requires that the forearm be imaged using a lateral projection but that the hand and arm remain in a neutral rotation. The x-ray beam points at a </a:t>
            </a:r>
            <a:r>
              <a:rPr lang="en-US" sz="2400" dirty="0" smtClean="0">
                <a:ea typeface="ＭＳ Ｐゴシック"/>
                <a:cs typeface="ＭＳ Ｐゴシック"/>
              </a:rPr>
              <a:t>45°cephalic </a:t>
            </a:r>
            <a:r>
              <a:rPr lang="en-US" sz="2400" dirty="0" smtClean="0">
                <a:ea typeface="ＭＳ Ｐゴシック"/>
                <a:cs typeface="ＭＳ Ｐゴシック"/>
              </a:rPr>
              <a:t>angle toward the shoulder, centering on the elbow joint. The </a:t>
            </a:r>
            <a:r>
              <a:rPr lang="en-US" sz="2400" dirty="0" err="1" smtClean="0">
                <a:ea typeface="ＭＳ Ｐゴシック"/>
                <a:cs typeface="ＭＳ Ｐゴシック"/>
              </a:rPr>
              <a:t>radiocapitellar</a:t>
            </a:r>
            <a:r>
              <a:rPr lang="en-US" sz="2400" dirty="0" smtClean="0">
                <a:ea typeface="ＭＳ Ｐゴシック"/>
                <a:cs typeface="ＭＳ Ｐゴシック"/>
              </a:rPr>
              <a:t> projection shows an oblique angle of the lateral elbow separating the proximal radius and ulna.</a:t>
            </a:r>
          </a:p>
          <a:p>
            <a:r>
              <a:rPr lang="en-US" sz="2400" dirty="0" smtClean="0">
                <a:ea typeface="ＭＳ Ｐゴシック"/>
                <a:cs typeface="ＭＳ Ｐゴシック"/>
              </a:rPr>
              <a:t>The Jones method acquires images of the elbow in complete flexion. The posterior aspect of the </a:t>
            </a:r>
            <a:r>
              <a:rPr lang="en-US" sz="2400" dirty="0" err="1" smtClean="0">
                <a:ea typeface="ＭＳ Ｐゴシック"/>
                <a:cs typeface="ＭＳ Ｐゴシック"/>
              </a:rPr>
              <a:t>humerus</a:t>
            </a:r>
            <a:r>
              <a:rPr lang="en-US" sz="2400" dirty="0" smtClean="0">
                <a:ea typeface="ＭＳ Ｐゴシック"/>
                <a:cs typeface="ＭＳ Ｐゴシック"/>
              </a:rPr>
              <a:t> lies on the cassette with the forearm superimposed over the top. The x-ray beam should be perpendicular to the cassette and centered approximately 2 inches above the olecranon process.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dirty="0" smtClean="0">
                <a:ea typeface="ＭＳ Ｐゴシック"/>
                <a:cs typeface="ＭＳ Ｐゴシック"/>
              </a:rPr>
              <a:t>Magnetic Resonance Imaging</a:t>
            </a:r>
          </a:p>
        </p:txBody>
      </p:sp>
      <p:sp>
        <p:nvSpPr>
          <p:cNvPr id="3891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Magnetic resonance (MR) imaging helps display the joint’s muscle and tendon attachments. The ability to evaluate much of the elbow anatomy would make MR an optimal imaging choice except that positioning the elbow is difficult using MR imaging.</a:t>
            </a:r>
          </a:p>
          <a:p>
            <a:r>
              <a:rPr lang="en-US" sz="2400" dirty="0" smtClean="0">
                <a:ea typeface="ＭＳ Ｐゴシック"/>
                <a:cs typeface="ＭＳ Ｐゴシック"/>
              </a:rPr>
              <a:t>For elbow MR, the patient can lie on his or her stomach with the arm positioned above the head. Patients do not tolerate this position well; therefore, the supine position is used more frequently. </a:t>
            </a:r>
          </a:p>
          <a:p>
            <a:r>
              <a:rPr lang="en-US" sz="2400" dirty="0" smtClean="0">
                <a:ea typeface="ＭＳ Ｐゴシック"/>
                <a:cs typeface="ＭＳ Ｐゴシック"/>
              </a:rPr>
              <a:t>The classic MR acquisition for the elbow involves axial, coronal, and sagittal images with T1- and T2-weighted images.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idx="4294967295"/>
          </p:nvPr>
        </p:nvSpPr>
        <p:spPr/>
        <p:txBody>
          <a:bodyPr/>
          <a:lstStyle/>
          <a:p>
            <a:r>
              <a:rPr lang="en-US" dirty="0" smtClean="0">
                <a:ea typeface="ＭＳ Ｐゴシック"/>
                <a:cs typeface="ＭＳ Ｐゴシック"/>
              </a:rPr>
              <a:t>Magnetic Resonance Imaging</a:t>
            </a:r>
          </a:p>
        </p:txBody>
      </p:sp>
      <p:sp>
        <p:nvSpPr>
          <p:cNvPr id="111619"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MR </a:t>
            </a:r>
            <a:r>
              <a:rPr lang="en-US" sz="2400" dirty="0" smtClean="0">
                <a:ea typeface="ＭＳ Ｐゴシック"/>
                <a:cs typeface="ＭＳ Ｐゴシック"/>
              </a:rPr>
              <a:t>images of the 3 major nerves of the elbow generally appear the same intensity as muscle on T1-weighted imaging. The signal intensity is slightly higher with T2-weighted images, but outlining and visualizing the nerves depend somewhat on adjacent fat. </a:t>
            </a:r>
          </a:p>
          <a:p>
            <a:r>
              <a:rPr lang="en-US" sz="2400" dirty="0" smtClean="0">
                <a:ea typeface="ＭＳ Ｐゴシック"/>
                <a:cs typeface="ＭＳ Ｐゴシック"/>
              </a:rPr>
              <a:t>MR images of an injured ligament might show thickening or thinning of the ligament, increased signal intensity, hemorrhage, slackness, and other abnormalities. Muscle injuries on MR scans show morphological changes, atrophy, fatty changes, and edema. Joint fluids increase with diseases that produce synovial inflammatory changes. MR using gadolinium contrast enhances the tissue’s signal intensity.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dirty="0" smtClean="0">
                <a:ea typeface="ＭＳ Ｐゴシック"/>
                <a:cs typeface="ＭＳ Ｐゴシック"/>
              </a:rPr>
              <a:t>Computed Tomography</a:t>
            </a:r>
          </a:p>
        </p:txBody>
      </p:sp>
      <p:sp>
        <p:nvSpPr>
          <p:cNvPr id="39938"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The rapid scanning and helical imaging of modern CT scanners make accurate and prompt imaging of elbow trauma possible. Planning for elbow surgery also benefits from CT’s ability to reformat images in any plane required and to provide 3-D volume renderings. </a:t>
            </a:r>
          </a:p>
          <a:p>
            <a:r>
              <a:rPr lang="en-US" sz="2400" dirty="0" smtClean="0">
                <a:ea typeface="ＭＳ Ｐゴシック"/>
                <a:cs typeface="ＭＳ Ｐゴシック"/>
              </a:rPr>
              <a:t>CT displays fractures, loose bodies, </a:t>
            </a:r>
            <a:r>
              <a:rPr lang="en-US" sz="2400" dirty="0" err="1" smtClean="0">
                <a:ea typeface="ＭＳ Ｐゴシック"/>
                <a:cs typeface="ＭＳ Ｐゴシック"/>
              </a:rPr>
              <a:t>osteochondral</a:t>
            </a:r>
            <a:r>
              <a:rPr lang="en-US" sz="2400" dirty="0" smtClean="0">
                <a:ea typeface="ＭＳ Ｐゴシック"/>
                <a:cs typeface="ＭＳ Ｐゴシック"/>
              </a:rPr>
              <a:t> lesions, and other bony abnormalities well. Aside from fracture fragment evaluation, CT with IV contrast also is beneficial for blood vessel evaluation following trauma. Similar to conventional arthrography of the elbow, CT arthrography can highlight the joint capsule and filling defects from </a:t>
            </a:r>
            <a:r>
              <a:rPr lang="en-US" sz="2400" dirty="0" err="1" smtClean="0">
                <a:ea typeface="ＭＳ Ｐゴシック"/>
                <a:cs typeface="ＭＳ Ｐゴシック"/>
              </a:rPr>
              <a:t>synovitis</a:t>
            </a:r>
            <a:r>
              <a:rPr lang="en-US" sz="2400" dirty="0" smtClean="0">
                <a:ea typeface="ＭＳ Ｐゴシック"/>
                <a:cs typeface="ＭＳ Ｐゴシック"/>
              </a:rPr>
              <a:t> or loose bodies. CT arthrography also is helpful in evaluating MCL tears.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dirty="0" smtClean="0">
                <a:ea typeface="ＭＳ Ｐゴシック"/>
                <a:cs typeface="ＭＳ Ｐゴシック"/>
              </a:rPr>
              <a:t>Ultrasonography</a:t>
            </a:r>
          </a:p>
        </p:txBody>
      </p:sp>
      <p:sp>
        <p:nvSpPr>
          <p:cNvPr id="40962"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Ultrasonography is not a typical choice for imaging the elbow, but the modality offers a less expensive alternative for evaluating tendons, ligaments, and nerves. Ultrasonography is useful in diagnosing soft-tissue diseases of the elbow. It is also a good choice when imaging infants and young patients to evaluate </a:t>
            </a:r>
            <a:r>
              <a:rPr lang="en-US" sz="2400" dirty="0" err="1" smtClean="0">
                <a:ea typeface="ＭＳ Ｐゴシック"/>
                <a:cs typeface="ＭＳ Ｐゴシック"/>
              </a:rPr>
              <a:t>unossified</a:t>
            </a:r>
            <a:r>
              <a:rPr lang="en-US" sz="2400" dirty="0" smtClean="0">
                <a:ea typeface="ＭＳ Ｐゴシック"/>
                <a:cs typeface="ＭＳ Ｐゴシック"/>
              </a:rPr>
              <a:t> epiphyses that might not be noticeable on radiographs.</a:t>
            </a:r>
          </a:p>
          <a:p>
            <a:r>
              <a:rPr lang="en-US" sz="2400" dirty="0" smtClean="0">
                <a:ea typeface="ＭＳ Ｐゴシック"/>
                <a:cs typeface="ＭＳ Ｐゴシック"/>
              </a:rPr>
              <a:t>Color-flow Doppler imaging can highlight soft-tissue inflammation by showing increased blood flow to areas of the elbow. Doppler imaging also can help distinguish cystic from solid masses by displaying the vascular components of the mass. </a:t>
            </a:r>
          </a:p>
          <a:p>
            <a:r>
              <a:rPr lang="en-US" sz="2400" dirty="0" smtClean="0">
                <a:ea typeface="ＭＳ Ｐゴシック"/>
                <a:cs typeface="ＭＳ Ｐゴシック"/>
              </a:rPr>
              <a:t>Ultrasonography is useful for guiding aspiration needles or during therapeutic measures for the elbow.</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dirty="0" smtClean="0">
                <a:ea typeface="ＭＳ Ｐゴシック"/>
                <a:cs typeface="ＭＳ Ｐゴシック"/>
              </a:rPr>
              <a:t>Elbow Disorders: Olecranon Bursitis</a:t>
            </a:r>
          </a:p>
        </p:txBody>
      </p:sp>
      <p:sp>
        <p:nvSpPr>
          <p:cNvPr id="41986" name="Content Placeholder 2"/>
          <p:cNvSpPr>
            <a:spLocks noGrp="1"/>
          </p:cNvSpPr>
          <p:nvPr>
            <p:ph idx="1"/>
          </p:nvPr>
        </p:nvSpPr>
        <p:spPr>
          <a:xfrm>
            <a:off x="152400" y="1752600"/>
            <a:ext cx="8839200" cy="3962400"/>
          </a:xfrm>
        </p:spPr>
        <p:txBody>
          <a:bodyPr/>
          <a:lstStyle/>
          <a:p>
            <a:r>
              <a:rPr lang="en-US" sz="2400" dirty="0" smtClean="0">
                <a:ea typeface="ＭＳ Ｐゴシック"/>
                <a:cs typeface="ＭＳ Ｐゴシック"/>
              </a:rPr>
              <a:t>Inflammation of the olecranon bursa is called </a:t>
            </a:r>
            <a:r>
              <a:rPr lang="en-US" sz="2400" i="1" dirty="0" smtClean="0">
                <a:ea typeface="ＭＳ Ｐゴシック"/>
                <a:cs typeface="ＭＳ Ｐゴシック"/>
              </a:rPr>
              <a:t>olecranon bursitis</a:t>
            </a:r>
            <a:r>
              <a:rPr lang="en-US" sz="2400" dirty="0" smtClean="0">
                <a:ea typeface="ＭＳ Ｐゴシック"/>
                <a:cs typeface="ＭＳ Ｐゴシック"/>
              </a:rPr>
              <a:t>. It is also referred to as </a:t>
            </a:r>
            <a:r>
              <a:rPr lang="en-US" sz="2400" i="1" dirty="0" smtClean="0">
                <a:ea typeface="ＭＳ Ｐゴシック"/>
                <a:cs typeface="ＭＳ Ｐゴシック"/>
              </a:rPr>
              <a:t>student’s elbow</a:t>
            </a:r>
            <a:r>
              <a:rPr lang="en-US" sz="2400" dirty="0" smtClean="0">
                <a:ea typeface="ＭＳ Ｐゴシック"/>
                <a:cs typeface="ＭＳ Ｐゴシック"/>
              </a:rPr>
              <a:t> because the condition can be caused by leaning excessively on the elbow. Chronic olecranon bursitis is seen in people who throw repetitively, such as baseball pitchers; acute cases usually occur after a direct fall onto a hard surface. </a:t>
            </a:r>
          </a:p>
          <a:p>
            <a:r>
              <a:rPr lang="en-US" sz="2400" dirty="0" smtClean="0">
                <a:ea typeface="ＭＳ Ｐゴシック"/>
                <a:cs typeface="ＭＳ Ｐゴシック"/>
              </a:rPr>
              <a:t>Patients with bursitis are easily identified by the large amount of swelling and </a:t>
            </a:r>
            <a:r>
              <a:rPr lang="en-US" sz="2400" dirty="0" err="1" smtClean="0">
                <a:ea typeface="ＭＳ Ｐゴシック"/>
                <a:cs typeface="ＭＳ Ｐゴシック"/>
              </a:rPr>
              <a:t>masslike</a:t>
            </a:r>
            <a:r>
              <a:rPr lang="en-US" sz="2400" dirty="0" smtClean="0">
                <a:ea typeface="ＭＳ Ｐゴシック"/>
                <a:cs typeface="ＭＳ Ｐゴシック"/>
              </a:rPr>
              <a:t> appearance of the elbow. In </a:t>
            </a:r>
            <a:r>
              <a:rPr lang="en-US" sz="2400" dirty="0" err="1" smtClean="0">
                <a:ea typeface="ＭＳ Ｐゴシック"/>
                <a:cs typeface="ＭＳ Ｐゴシック"/>
              </a:rPr>
              <a:t>nontraumatic</a:t>
            </a:r>
            <a:r>
              <a:rPr lang="en-US" sz="2400" dirty="0" smtClean="0">
                <a:ea typeface="ＭＳ Ｐゴシック"/>
                <a:cs typeface="ＭＳ Ｐゴシック"/>
              </a:rPr>
              <a:t> situations, imaging may not be required if the bursa fluid can be aspirated. In traumatic situations, however, the bursa can become inflamed because of an olecranon fracture. Fluid aspiration sometimes leads to infection, and continued pain should be investigated with further imaging studies.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dirty="0" smtClean="0">
                <a:ea typeface="ＭＳ Ｐゴシック"/>
                <a:cs typeface="ＭＳ Ｐゴシック"/>
              </a:rPr>
              <a:t>Cubital Bursitis</a:t>
            </a:r>
          </a:p>
        </p:txBody>
      </p:sp>
      <p:sp>
        <p:nvSpPr>
          <p:cNvPr id="43010"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Cubital </a:t>
            </a:r>
            <a:r>
              <a:rPr lang="en-US" sz="2400" dirty="0" smtClean="0">
                <a:ea typeface="ＭＳ Ｐゴシック"/>
                <a:cs typeface="ＭＳ Ｐゴシック"/>
              </a:rPr>
              <a:t>bursitis also is known as </a:t>
            </a:r>
            <a:r>
              <a:rPr lang="en-US" sz="2400" dirty="0" err="1" smtClean="0">
                <a:ea typeface="ＭＳ Ｐゴシック"/>
                <a:cs typeface="ＭＳ Ｐゴシック"/>
              </a:rPr>
              <a:t>bicipitoradial</a:t>
            </a:r>
            <a:r>
              <a:rPr lang="en-US" sz="2400" dirty="0" smtClean="0">
                <a:ea typeface="ＭＳ Ｐゴシック"/>
                <a:cs typeface="ＭＳ Ｐゴシック"/>
              </a:rPr>
              <a:t> bursitis, and symptoms include </a:t>
            </a:r>
            <a:r>
              <a:rPr lang="en-US" sz="2400" dirty="0" err="1" smtClean="0">
                <a:ea typeface="ＭＳ Ｐゴシック"/>
                <a:cs typeface="ＭＳ Ｐゴシック"/>
              </a:rPr>
              <a:t>antecubital</a:t>
            </a:r>
            <a:r>
              <a:rPr lang="en-US" sz="2400" dirty="0" smtClean="0">
                <a:ea typeface="ＭＳ Ｐゴシック"/>
                <a:cs typeface="ＭＳ Ｐゴシック"/>
              </a:rPr>
              <a:t> fossa swelling and tenderness. </a:t>
            </a:r>
          </a:p>
          <a:p>
            <a:r>
              <a:rPr lang="en-US" sz="2400" dirty="0" smtClean="0">
                <a:ea typeface="ＭＳ Ｐゴシック"/>
                <a:cs typeface="ＭＳ Ｐゴシック"/>
              </a:rPr>
              <a:t>MR imaging of </a:t>
            </a:r>
            <a:r>
              <a:rPr lang="en-US" sz="2400" dirty="0" err="1" smtClean="0">
                <a:ea typeface="ＭＳ Ｐゴシック"/>
                <a:cs typeface="ＭＳ Ｐゴシック"/>
              </a:rPr>
              <a:t>cubital</a:t>
            </a:r>
            <a:r>
              <a:rPr lang="en-US" sz="2400" dirty="0" smtClean="0">
                <a:ea typeface="ＭＳ Ｐゴシック"/>
                <a:cs typeface="ＭＳ Ｐゴシック"/>
              </a:rPr>
              <a:t> bursitis shows high-signal fluid that emerges between the radial tuberosity and biceps tendon distally. The fluid normally appears on T2-weighted images, which can lead to misdiagnosis of a soft-tissue tumor. In questionable cases, IV contrast assists in the diagnosis. If the fluid collection does not enhance, bursitis is the likely diagnosis.</a:t>
            </a:r>
          </a:p>
          <a:p>
            <a:r>
              <a:rPr lang="en-US" sz="2400" dirty="0" smtClean="0">
                <a:ea typeface="ＭＳ Ｐゴシック"/>
                <a:cs typeface="ＭＳ Ｐゴシック"/>
              </a:rPr>
              <a:t>During sonography, elbow extension is routine. Sonograms of </a:t>
            </a:r>
            <a:r>
              <a:rPr lang="en-US" sz="2400" dirty="0" err="1" smtClean="0">
                <a:ea typeface="ＭＳ Ｐゴシック"/>
                <a:cs typeface="ＭＳ Ｐゴシック"/>
              </a:rPr>
              <a:t>cubital</a:t>
            </a:r>
            <a:r>
              <a:rPr lang="en-US" sz="2400" dirty="0" smtClean="0">
                <a:ea typeface="ＭＳ Ｐゴシック"/>
                <a:cs typeface="ＭＳ Ｐゴシック"/>
              </a:rPr>
              <a:t> bursitis can show fluid or </a:t>
            </a:r>
            <a:r>
              <a:rPr lang="en-US" sz="2400" dirty="0" err="1" smtClean="0">
                <a:ea typeface="ＭＳ Ｐゴシック"/>
                <a:cs typeface="ＭＳ Ｐゴシック"/>
              </a:rPr>
              <a:t>hypoechoic</a:t>
            </a:r>
            <a:r>
              <a:rPr lang="en-US" sz="2400" dirty="0" smtClean="0">
                <a:ea typeface="ＭＳ Ｐゴシック"/>
                <a:cs typeface="ＭＳ Ｐゴシック"/>
              </a:rPr>
              <a:t> tissue that causes active distention of the </a:t>
            </a:r>
            <a:r>
              <a:rPr lang="en-US" sz="2400" dirty="0" err="1" smtClean="0">
                <a:ea typeface="ＭＳ Ｐゴシック"/>
                <a:cs typeface="ＭＳ Ｐゴシック"/>
              </a:rPr>
              <a:t>bicipitoradial</a:t>
            </a:r>
            <a:r>
              <a:rPr lang="en-US" sz="2400" dirty="0" smtClean="0">
                <a:ea typeface="ＭＳ Ｐゴシック"/>
                <a:cs typeface="ＭＳ Ｐゴシック"/>
              </a:rPr>
              <a:t> bursa. Doppler imaging shows an increase in blood flow to the area, which is symptomatic of active inflammation.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dirty="0" smtClean="0">
                <a:ea typeface="ＭＳ Ｐゴシック"/>
                <a:cs typeface="ＭＳ Ｐゴシック"/>
              </a:rPr>
              <a:t>Tendonitis and Tendon Tears</a:t>
            </a:r>
          </a:p>
        </p:txBody>
      </p:sp>
      <p:sp>
        <p:nvSpPr>
          <p:cNvPr id="44034" name="Content Placeholder 2"/>
          <p:cNvSpPr>
            <a:spLocks noGrp="1"/>
          </p:cNvSpPr>
          <p:nvPr>
            <p:ph idx="1"/>
          </p:nvPr>
        </p:nvSpPr>
        <p:spPr>
          <a:xfrm>
            <a:off x="152400" y="1447800"/>
            <a:ext cx="8839200" cy="4267200"/>
          </a:xfrm>
        </p:spPr>
        <p:txBody>
          <a:bodyPr/>
          <a:lstStyle/>
          <a:p>
            <a:r>
              <a:rPr lang="en-US" sz="2200" dirty="0" smtClean="0">
                <a:ea typeface="ＭＳ Ｐゴシック"/>
                <a:cs typeface="ＭＳ Ｐゴシック"/>
              </a:rPr>
              <a:t>Tendonitis of the elbow is due to inflammation of the tendons. Tendonitis of the biceps muscle can lead to rupture on either end. This condition commonly occurs after lifting heavy objects and results in tenderness near the biceps rupture site</a:t>
            </a:r>
            <a:r>
              <a:rPr lang="en-US" sz="2200" dirty="0">
                <a:ea typeface="ＭＳ Ｐゴシック"/>
                <a:cs typeface="ＭＳ Ｐゴシック"/>
              </a:rPr>
              <a:t>. On average, tendonitis of the biceps occurs in men aged 45 to 60 years. </a:t>
            </a:r>
            <a:endParaRPr lang="en-US" sz="2200" dirty="0" smtClean="0">
              <a:ea typeface="ＭＳ Ｐゴシック"/>
              <a:cs typeface="ＭＳ Ｐゴシック"/>
            </a:endParaRPr>
          </a:p>
          <a:p>
            <a:r>
              <a:rPr lang="en-US" sz="2200" dirty="0" smtClean="0">
                <a:ea typeface="ＭＳ Ｐゴシック"/>
                <a:cs typeface="ＭＳ Ｐゴシック"/>
              </a:rPr>
              <a:t>When the distal end of the biceps muscle ruptures, symptoms include proximal elbow pain and weakness, especially during supination. When the rupture occurs, the patient can experience a snapping sensation followed by the appearance of a bulbous deformity, or “Popeye sign,” near the distal bicep.</a:t>
            </a:r>
          </a:p>
          <a:p>
            <a:r>
              <a:rPr lang="en-US" sz="2200" dirty="0" smtClean="0">
                <a:ea typeface="ＭＳ Ｐゴシック"/>
                <a:cs typeface="ＭＳ Ｐゴシック"/>
              </a:rPr>
              <a:t>Radiographs may show an avulsion fracture of the radial tuberosity in cases of complete tears, but enlargement or abnormality of the radial tuberosity is the most common finding. MR imaging is useful to assess a possible tear or degeneration of the biceps tendon. Ultrasonography may be helpful in determining the extent of any tears.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idx="4294967295"/>
          </p:nvPr>
        </p:nvSpPr>
        <p:spPr/>
        <p:txBody>
          <a:bodyPr/>
          <a:lstStyle/>
          <a:p>
            <a:r>
              <a:rPr lang="en-US" dirty="0" smtClean="0">
                <a:ea typeface="ＭＳ Ｐゴシック"/>
                <a:cs typeface="ＭＳ Ｐゴシック"/>
              </a:rPr>
              <a:t>Tendonitis and Tendon Tears</a:t>
            </a:r>
          </a:p>
        </p:txBody>
      </p:sp>
      <p:sp>
        <p:nvSpPr>
          <p:cNvPr id="117763" name="Content Placeholder 2"/>
          <p:cNvSpPr>
            <a:spLocks noGrp="1"/>
          </p:cNvSpPr>
          <p:nvPr>
            <p:ph idx="4294967295"/>
          </p:nvPr>
        </p:nvSpPr>
        <p:spPr>
          <a:xfrm>
            <a:off x="152400" y="1431235"/>
            <a:ext cx="8839200" cy="4283765"/>
          </a:xfrm>
        </p:spPr>
        <p:txBody>
          <a:bodyPr/>
          <a:lstStyle/>
          <a:p>
            <a:r>
              <a:rPr lang="en-US" sz="2400" dirty="0" smtClean="0">
                <a:ea typeface="ＭＳ Ｐゴシック"/>
                <a:cs typeface="ＭＳ Ｐゴシック"/>
              </a:rPr>
              <a:t>Triceps tendonitis is common with repetitive elbow use in young athletes. The individual often experiences a sensation on the medial border of the elbow that patients describe as something snapping into place. </a:t>
            </a:r>
          </a:p>
          <a:p>
            <a:r>
              <a:rPr lang="en-US" sz="2400" dirty="0" smtClean="0">
                <a:ea typeface="ＭＳ Ｐゴシック"/>
                <a:cs typeface="ＭＳ Ｐゴシック"/>
              </a:rPr>
              <a:t>As with bicep tears, MR and ultrasonography images can help physicians distinguish tears from other pathology.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ea typeface="ＭＳ Ｐゴシック"/>
                <a:cs typeface="ＭＳ Ｐゴシック"/>
              </a:rPr>
              <a:t>Lateral Epicondylitis</a:t>
            </a:r>
          </a:p>
        </p:txBody>
      </p:sp>
      <p:sp>
        <p:nvSpPr>
          <p:cNvPr id="45058"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Lateral </a:t>
            </a:r>
            <a:r>
              <a:rPr lang="en-US" sz="2400" dirty="0" err="1" smtClean="0">
                <a:ea typeface="ＭＳ Ｐゴシック"/>
                <a:cs typeface="ＭＳ Ｐゴシック"/>
              </a:rPr>
              <a:t>epicondylitis</a:t>
            </a:r>
            <a:r>
              <a:rPr lang="en-US" sz="2400" dirty="0" smtClean="0">
                <a:ea typeface="ＭＳ Ｐゴシック"/>
                <a:cs typeface="ＭＳ Ｐゴシック"/>
              </a:rPr>
              <a:t> is the most common sports-related injury of the elbow and a primary cause of elbow pain.</a:t>
            </a:r>
            <a:r>
              <a:rPr lang="en-US" sz="2400" dirty="0" smtClean="0" bmk="">
                <a:ea typeface="ＭＳ Ｐゴシック"/>
                <a:cs typeface="ＭＳ Ｐゴシック"/>
              </a:rPr>
              <a:t> The mechanism of injury depends on repeated, forceful contraction of the wrist extensor muscles; contraction occurs with frequent forearm pronation and supination, along with wrist extension. The abuse of the extensor muscles causes inflammation at the lateral epicondyle.</a:t>
            </a:r>
          </a:p>
          <a:p>
            <a:r>
              <a:rPr lang="en-US" sz="2400" dirty="0" smtClean="0" bmk="">
                <a:ea typeface="ＭＳ Ｐゴシック"/>
                <a:cs typeface="ＭＳ Ｐゴシック"/>
              </a:rPr>
              <a:t>Lateral </a:t>
            </a:r>
            <a:r>
              <a:rPr lang="en-US" sz="2400" dirty="0" err="1" smtClean="0" bmk="">
                <a:ea typeface="ＭＳ Ｐゴシック"/>
                <a:cs typeface="ＭＳ Ｐゴシック"/>
              </a:rPr>
              <a:t>epicondylitis</a:t>
            </a:r>
            <a:r>
              <a:rPr lang="en-US" sz="2400" dirty="0" smtClean="0" bmk="">
                <a:ea typeface="ＭＳ Ｐゴシック"/>
                <a:cs typeface="ＭＳ Ｐゴシック"/>
              </a:rPr>
              <a:t> is frequently referred to as </a:t>
            </a:r>
            <a:r>
              <a:rPr lang="en-US" sz="2400" i="1" dirty="0" smtClean="0" bmk="">
                <a:ea typeface="ＭＳ Ｐゴシック"/>
                <a:cs typeface="ＭＳ Ｐゴシック"/>
              </a:rPr>
              <a:t>tennis elbow</a:t>
            </a:r>
            <a:r>
              <a:rPr lang="en-US" sz="2400" dirty="0" smtClean="0" bmk="">
                <a:ea typeface="ＭＳ Ｐゴシック"/>
                <a:cs typeface="ＭＳ Ｐゴシック"/>
              </a:rPr>
              <a:t>. Although the condition is associated with tennis, many other repetitive motions can cause </a:t>
            </a:r>
            <a:r>
              <a:rPr lang="en-US" sz="2400" dirty="0" err="1" smtClean="0" bmk="">
                <a:ea typeface="ＭＳ Ｐゴシック"/>
                <a:cs typeface="ＭＳ Ｐゴシック"/>
              </a:rPr>
              <a:t>epicondylitis</a:t>
            </a:r>
            <a:r>
              <a:rPr lang="en-US" sz="2400" dirty="0" smtClean="0" bmk="">
                <a:ea typeface="ＭＳ Ｐゴシック"/>
                <a:cs typeface="ＭＳ Ｐゴシック"/>
              </a:rPr>
              <a:t>. Estimates show that 90% of lateral </a:t>
            </a:r>
            <a:r>
              <a:rPr lang="en-US" sz="2400" dirty="0" err="1" smtClean="0" bmk="">
                <a:ea typeface="ＭＳ Ｐゴシック"/>
                <a:cs typeface="ＭＳ Ｐゴシック"/>
              </a:rPr>
              <a:t>epicondylitis</a:t>
            </a:r>
            <a:r>
              <a:rPr lang="en-US" sz="2400" dirty="0" smtClean="0" bmk="">
                <a:ea typeface="ＭＳ Ｐゴシック"/>
                <a:cs typeface="ＭＳ Ｐゴシック"/>
              </a:rPr>
              <a:t> patients develop the disorder from activities other than tennis.</a:t>
            </a:r>
            <a:r>
              <a:rPr lang="en-US" sz="2400" dirty="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smtClean="0">
                <a:ea typeface="ＭＳ Ｐゴシック"/>
                <a:cs typeface="ＭＳ Ｐゴシック"/>
              </a:rPr>
              <a:t>Introduction</a:t>
            </a:r>
          </a:p>
        </p:txBody>
      </p:sp>
      <p:sp>
        <p:nvSpPr>
          <p:cNvPr id="29698" name="Content Placeholder 2"/>
          <p:cNvSpPr>
            <a:spLocks noGrp="1"/>
          </p:cNvSpPr>
          <p:nvPr>
            <p:ph idx="1"/>
          </p:nvPr>
        </p:nvSpPr>
        <p:spPr>
          <a:xfrm>
            <a:off x="152400" y="1447800"/>
            <a:ext cx="8839200" cy="4449763"/>
          </a:xfrm>
        </p:spPr>
        <p:txBody>
          <a:bodyPr/>
          <a:lstStyle/>
          <a:p>
            <a:r>
              <a:rPr lang="en-US" sz="2400" dirty="0" smtClean="0">
                <a:ea typeface="ＭＳ Ｐゴシック"/>
                <a:cs typeface="ＭＳ Ｐゴシック"/>
              </a:rPr>
              <a:t>The elbow is a complex joint that supports forearm movement and consequently is at risk for various injuries and disorders. Elbow disorders can range from chronic to acute problems, many of which can be debilitating.</a:t>
            </a:r>
          </a:p>
          <a:p>
            <a:r>
              <a:rPr lang="en-US" sz="2400" dirty="0" smtClean="0">
                <a:ea typeface="ＭＳ Ｐゴシック"/>
                <a:cs typeface="ＭＳ Ｐゴシック"/>
              </a:rPr>
              <a:t>This article explains the functional anatomy of the elbow joint and discusses the most common elbow disorders and injuries. It also presents the most common diagnostic imaging choices, along with typical acquisition methods.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idx="4294967295"/>
          </p:nvPr>
        </p:nvSpPr>
        <p:spPr/>
        <p:txBody>
          <a:bodyPr/>
          <a:lstStyle/>
          <a:p>
            <a:r>
              <a:rPr lang="en-US" dirty="0" smtClean="0">
                <a:ea typeface="ＭＳ Ｐゴシック"/>
                <a:cs typeface="ＭＳ Ｐゴシック"/>
              </a:rPr>
              <a:t>Lateral </a:t>
            </a:r>
            <a:r>
              <a:rPr lang="en-US" dirty="0" err="1" smtClean="0">
                <a:ea typeface="ＭＳ Ｐゴシック"/>
                <a:cs typeface="ＭＳ Ｐゴシック"/>
              </a:rPr>
              <a:t>Epicondylitis</a:t>
            </a:r>
            <a:endParaRPr lang="en-US" dirty="0" smtClean="0">
              <a:ea typeface="ＭＳ Ｐゴシック"/>
              <a:cs typeface="ＭＳ Ｐゴシック"/>
            </a:endParaRPr>
          </a:p>
        </p:txBody>
      </p:sp>
      <p:sp>
        <p:nvSpPr>
          <p:cNvPr id="120835"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The pain felt with lateral </a:t>
            </a:r>
            <a:r>
              <a:rPr lang="en-US" sz="2400" dirty="0" err="1" smtClean="0">
                <a:ea typeface="ＭＳ Ｐゴシック"/>
                <a:cs typeface="ＭＳ Ｐゴシック"/>
              </a:rPr>
              <a:t>epicondylitis</a:t>
            </a:r>
            <a:r>
              <a:rPr lang="en-US" sz="2400" dirty="0" smtClean="0">
                <a:ea typeface="ＭＳ Ｐゴシック"/>
                <a:cs typeface="ＭＳ Ｐゴシック"/>
              </a:rPr>
              <a:t> normally occurs at the lateral epicondyle or slightly outside the elbow. Gripping items may become difficult because of  weakness and increased pain within the forearm. This is known as the “coffee cup” sign.</a:t>
            </a:r>
          </a:p>
          <a:p>
            <a:r>
              <a:rPr lang="en-US" sz="2400" dirty="0" smtClean="0">
                <a:ea typeface="ＭＳ Ｐゴシック"/>
                <a:cs typeface="ＭＳ Ｐゴシック"/>
              </a:rPr>
              <a:t>Radiographic evidence of lateral </a:t>
            </a:r>
            <a:r>
              <a:rPr lang="en-US" sz="2400" dirty="0" err="1" smtClean="0">
                <a:ea typeface="ＭＳ Ｐゴシック"/>
                <a:cs typeface="ＭＳ Ｐゴシック"/>
              </a:rPr>
              <a:t>epicondylitis</a:t>
            </a:r>
            <a:r>
              <a:rPr lang="en-US" sz="2400" dirty="0" smtClean="0">
                <a:ea typeface="ＭＳ Ｐゴシック"/>
                <a:cs typeface="ＭＳ Ｐゴシック"/>
              </a:rPr>
              <a:t> is rarely found. In any case, radiographs differentiate lateral </a:t>
            </a:r>
            <a:r>
              <a:rPr lang="en-US" sz="2400" dirty="0" err="1" smtClean="0">
                <a:ea typeface="ＭＳ Ｐゴシック"/>
                <a:cs typeface="ＭＳ Ｐゴシック"/>
              </a:rPr>
              <a:t>epicondylitis</a:t>
            </a:r>
            <a:r>
              <a:rPr lang="en-US" sz="2400" dirty="0" smtClean="0">
                <a:ea typeface="ＭＳ Ｐゴシック"/>
                <a:cs typeface="ＭＳ Ｐゴシック"/>
              </a:rPr>
              <a:t> from other disease processes of the elbow such as arthritis or loose bodies.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idx="4294967295"/>
          </p:nvPr>
        </p:nvSpPr>
        <p:spPr/>
        <p:txBody>
          <a:bodyPr/>
          <a:lstStyle/>
          <a:p>
            <a:r>
              <a:rPr lang="en-US" dirty="0" smtClean="0">
                <a:ea typeface="ＭＳ Ｐゴシック"/>
                <a:cs typeface="ＭＳ Ｐゴシック"/>
              </a:rPr>
              <a:t>Lateral </a:t>
            </a:r>
            <a:r>
              <a:rPr lang="en-US" dirty="0" err="1" smtClean="0">
                <a:ea typeface="ＭＳ Ｐゴシック"/>
                <a:cs typeface="ＭＳ Ｐゴシック"/>
              </a:rPr>
              <a:t>Epicondylitis</a:t>
            </a:r>
            <a:endParaRPr lang="en-US" dirty="0" smtClean="0">
              <a:ea typeface="ＭＳ Ｐゴシック"/>
              <a:cs typeface="ＭＳ Ｐゴシック"/>
            </a:endParaRPr>
          </a:p>
        </p:txBody>
      </p:sp>
      <p:sp>
        <p:nvSpPr>
          <p:cNvPr id="119811"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Regardless of whether the </a:t>
            </a:r>
            <a:r>
              <a:rPr lang="en-US" sz="2400" dirty="0" err="1" smtClean="0">
                <a:ea typeface="ＭＳ Ｐゴシック"/>
                <a:cs typeface="ＭＳ Ｐゴシック"/>
              </a:rPr>
              <a:t>tendonosis</a:t>
            </a:r>
            <a:r>
              <a:rPr lang="en-US" sz="2400" dirty="0" smtClean="0">
                <a:ea typeface="ＭＳ Ｐゴシック"/>
                <a:cs typeface="ＭＳ Ｐゴシック"/>
              </a:rPr>
              <a:t> is located medially or laterally, MR imaging demonstrates the same </a:t>
            </a:r>
            <a:r>
              <a:rPr lang="en-US" sz="2400" dirty="0" err="1" smtClean="0">
                <a:ea typeface="ＭＳ Ｐゴシック"/>
                <a:cs typeface="ＭＳ Ｐゴシック"/>
              </a:rPr>
              <a:t>epicondylitis</a:t>
            </a:r>
            <a:r>
              <a:rPr lang="en-US" sz="2400" dirty="0" smtClean="0">
                <a:ea typeface="ＭＳ Ｐゴシック"/>
                <a:cs typeface="ＭＳ Ｐゴシック"/>
              </a:rPr>
              <a:t> features on either side. Ultrasonography can find calcifications or </a:t>
            </a:r>
            <a:r>
              <a:rPr lang="en-US" sz="2400" dirty="0" err="1" smtClean="0">
                <a:ea typeface="ＭＳ Ｐゴシック"/>
                <a:cs typeface="ＭＳ Ｐゴシック"/>
              </a:rPr>
              <a:t>hypoechoic</a:t>
            </a:r>
            <a:r>
              <a:rPr lang="en-US" sz="2400" dirty="0" smtClean="0">
                <a:ea typeface="ＭＳ Ｐゴシック"/>
                <a:cs typeface="ＭＳ Ｐゴシック"/>
              </a:rPr>
              <a:t> areas in the lateral epicondyle region and may be useful in diagnosing </a:t>
            </a:r>
            <a:r>
              <a:rPr lang="en-US" sz="2400" dirty="0" err="1" smtClean="0">
                <a:ea typeface="ＭＳ Ｐゴシック"/>
                <a:cs typeface="ＭＳ Ｐゴシック"/>
              </a:rPr>
              <a:t>tendonosis</a:t>
            </a:r>
            <a:r>
              <a:rPr lang="en-US" sz="2400" dirty="0" smtClean="0">
                <a:ea typeface="ＭＳ Ｐゴシック"/>
                <a:cs typeface="ＭＳ Ｐゴシック"/>
              </a:rPr>
              <a:t>.</a:t>
            </a:r>
          </a:p>
          <a:p>
            <a:r>
              <a:rPr lang="en-US" sz="2400" dirty="0" smtClean="0">
                <a:ea typeface="ＭＳ Ｐゴシック"/>
                <a:cs typeface="ＭＳ Ｐゴシック"/>
              </a:rPr>
              <a:t>In cases of chronic lateral </a:t>
            </a:r>
            <a:r>
              <a:rPr lang="en-US" sz="2400" dirty="0" err="1" smtClean="0">
                <a:ea typeface="ＭＳ Ｐゴシック"/>
                <a:cs typeface="ＭＳ Ｐゴシック"/>
              </a:rPr>
              <a:t>epicondylitis</a:t>
            </a:r>
            <a:r>
              <a:rPr lang="en-US" sz="2400" dirty="0" smtClean="0">
                <a:ea typeface="ＭＳ Ｐゴシック"/>
                <a:cs typeface="ＭＳ Ｐゴシック"/>
              </a:rPr>
              <a:t>, the capsule below the extensor carpi radial </a:t>
            </a:r>
            <a:r>
              <a:rPr lang="en-US" sz="2400" dirty="0" err="1" smtClean="0">
                <a:ea typeface="ＭＳ Ｐゴシック"/>
                <a:cs typeface="ＭＳ Ｐゴシック"/>
              </a:rPr>
              <a:t>brevis</a:t>
            </a:r>
            <a:r>
              <a:rPr lang="en-US" sz="2400" dirty="0" smtClean="0">
                <a:ea typeface="ＭＳ Ｐゴシック"/>
                <a:cs typeface="ＭＳ Ｐゴシック"/>
              </a:rPr>
              <a:t> (ECRB) tendon should be examined for tears. </a:t>
            </a:r>
          </a:p>
          <a:p>
            <a:r>
              <a:rPr lang="en-US" sz="2400" dirty="0" smtClean="0">
                <a:ea typeface="ＭＳ Ｐゴシック"/>
                <a:cs typeface="ＭＳ Ｐゴシック"/>
              </a:rPr>
              <a:t>Currently, the best modality for diagnosing capsular tears is arthroscopic techniques. Although MR falls short of accurately imaging capsular tears of the ECRB tendon, CT arthrography has shown excellent success at displaying capsular tears.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dirty="0" smtClean="0">
                <a:ea typeface="ＭＳ Ｐゴシック"/>
                <a:cs typeface="ＭＳ Ｐゴシック"/>
              </a:rPr>
              <a:t>Medial </a:t>
            </a:r>
            <a:r>
              <a:rPr lang="en-US" dirty="0" err="1" smtClean="0">
                <a:ea typeface="ＭＳ Ｐゴシック"/>
                <a:cs typeface="ＭＳ Ｐゴシック"/>
              </a:rPr>
              <a:t>Epicondylitis</a:t>
            </a:r>
            <a:endParaRPr lang="en-US" dirty="0" smtClean="0">
              <a:ea typeface="ＭＳ Ｐゴシック"/>
              <a:cs typeface="ＭＳ Ｐゴシック"/>
            </a:endParaRPr>
          </a:p>
        </p:txBody>
      </p:sp>
      <p:sp>
        <p:nvSpPr>
          <p:cNvPr id="46082"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Known to patients as </a:t>
            </a:r>
            <a:r>
              <a:rPr lang="en-US" sz="2400" i="1" dirty="0" smtClean="0">
                <a:ea typeface="ＭＳ Ｐゴシック"/>
                <a:cs typeface="ＭＳ Ｐゴシック"/>
              </a:rPr>
              <a:t>golfer’s elbow</a:t>
            </a:r>
            <a:r>
              <a:rPr lang="en-US" sz="2400" dirty="0" smtClean="0">
                <a:ea typeface="ＭＳ Ｐゴシック"/>
                <a:cs typeface="ＭＳ Ｐゴシック"/>
              </a:rPr>
              <a:t>, medial </a:t>
            </a:r>
            <a:r>
              <a:rPr lang="en-US" sz="2400" dirty="0" err="1" smtClean="0">
                <a:ea typeface="ＭＳ Ｐゴシック"/>
                <a:cs typeface="ＭＳ Ｐゴシック"/>
              </a:rPr>
              <a:t>epicondylitis</a:t>
            </a:r>
            <a:r>
              <a:rPr lang="en-US" sz="2400" dirty="0" smtClean="0">
                <a:ea typeface="ＭＳ Ｐゴシック"/>
                <a:cs typeface="ＭＳ Ｐゴシック"/>
              </a:rPr>
              <a:t> is common in individuals who overuse their wrist flexors and forearm pronator but is seen far less frequently than lateral </a:t>
            </a:r>
            <a:r>
              <a:rPr lang="en-US" sz="2400" dirty="0" err="1" smtClean="0">
                <a:ea typeface="ＭＳ Ｐゴシック"/>
                <a:cs typeface="ＭＳ Ｐゴシック"/>
              </a:rPr>
              <a:t>epicondylitis</a:t>
            </a:r>
            <a:r>
              <a:rPr lang="en-US" sz="2400" dirty="0" smtClean="0">
                <a:ea typeface="ＭＳ Ｐゴシック"/>
                <a:cs typeface="ＭＳ Ｐゴシック"/>
              </a:rPr>
              <a:t>. </a:t>
            </a:r>
          </a:p>
          <a:p>
            <a:r>
              <a:rPr lang="en-US" sz="2400" dirty="0" smtClean="0">
                <a:ea typeface="ＭＳ Ｐゴシック"/>
                <a:cs typeface="ＭＳ Ｐゴシック"/>
              </a:rPr>
              <a:t>Medial </a:t>
            </a:r>
            <a:r>
              <a:rPr lang="en-US" sz="2400" dirty="0" err="1" smtClean="0">
                <a:ea typeface="ＭＳ Ｐゴシック"/>
                <a:cs typeface="ＭＳ Ｐゴシック"/>
              </a:rPr>
              <a:t>epicondylitis</a:t>
            </a:r>
            <a:r>
              <a:rPr lang="en-US" sz="2400" dirty="0" smtClean="0">
                <a:ea typeface="ＭＳ Ｐゴシック"/>
                <a:cs typeface="ＭＳ Ｐゴシック"/>
              </a:rPr>
              <a:t> primarily affects the insertion point of the flexor carpi </a:t>
            </a:r>
            <a:r>
              <a:rPr lang="en-US" sz="2400" dirty="0" err="1" smtClean="0">
                <a:ea typeface="ＭＳ Ｐゴシック"/>
                <a:cs typeface="ＭＳ Ｐゴシック"/>
              </a:rPr>
              <a:t>radialis</a:t>
            </a:r>
            <a:r>
              <a:rPr lang="en-US" sz="2400" dirty="0" smtClean="0">
                <a:ea typeface="ＭＳ Ｐゴシック"/>
                <a:cs typeface="ＭＳ Ｐゴシック"/>
              </a:rPr>
              <a:t>. The patient presents with pain at the medial aspect of the elbow.</a:t>
            </a:r>
          </a:p>
          <a:p>
            <a:r>
              <a:rPr lang="en-US" sz="2400" dirty="0" smtClean="0">
                <a:ea typeface="ＭＳ Ｐゴシック"/>
                <a:cs typeface="ＭＳ Ｐゴシック"/>
              </a:rPr>
              <a:t>As with lateral </a:t>
            </a:r>
            <a:r>
              <a:rPr lang="en-US" sz="2400" dirty="0" err="1" smtClean="0">
                <a:ea typeface="ＭＳ Ｐゴシック"/>
                <a:cs typeface="ＭＳ Ｐゴシック"/>
              </a:rPr>
              <a:t>epicondylitis</a:t>
            </a:r>
            <a:r>
              <a:rPr lang="en-US" sz="2400" dirty="0" smtClean="0">
                <a:ea typeface="ＭＳ Ｐゴシック"/>
                <a:cs typeface="ＭＳ Ｐゴシック"/>
              </a:rPr>
              <a:t>, radiographic evidence of medial </a:t>
            </a:r>
            <a:r>
              <a:rPr lang="en-US" sz="2400" dirty="0" err="1" smtClean="0">
                <a:ea typeface="ＭＳ Ｐゴシック"/>
                <a:cs typeface="ＭＳ Ｐゴシック"/>
              </a:rPr>
              <a:t>epicondylitis</a:t>
            </a:r>
            <a:r>
              <a:rPr lang="en-US" sz="2400" dirty="0" smtClean="0">
                <a:ea typeface="ＭＳ Ｐゴシック"/>
                <a:cs typeface="ＭＳ Ｐゴシック"/>
              </a:rPr>
              <a:t> can be difficult to find, but small calcifications or spurs next to the medial epicondyle are common. MR imaging most often is used for diagnosis.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dirty="0" smtClean="0">
                <a:ea typeface="ＭＳ Ｐゴシック"/>
                <a:cs typeface="ＭＳ Ｐゴシック"/>
              </a:rPr>
              <a:t>Arthritis</a:t>
            </a:r>
          </a:p>
        </p:txBody>
      </p:sp>
      <p:sp>
        <p:nvSpPr>
          <p:cNvPr id="47106"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Arthritis is a joint disorder that results in inflammation of the joints within the body. There are varying kinds of arthritis, each exhibiting different causes and symptoms. Regardless of the type of elbow arthritis, the initial stages of pain management include pain medication and physical therapy. Occasionally, corticosteroid injections are used for pain management, but physicians must use caution to ensure that the injections do not lead patients into a false sense of treatment and overuse of the elbow joint, causing further deterioration.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dirty="0" smtClean="0">
                <a:ea typeface="ＭＳ Ｐゴシック"/>
                <a:cs typeface="ＭＳ Ｐゴシック"/>
              </a:rPr>
              <a:t>Rheumatoid Arthritis</a:t>
            </a:r>
          </a:p>
        </p:txBody>
      </p:sp>
      <p:sp>
        <p:nvSpPr>
          <p:cNvPr id="48130"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Rheumatoid arthritis is a severe form of arthritis that progressively affects the body’s joint tissues. Joint erosion and destruction are common because of the severity of rheumatoid arthritis.</a:t>
            </a:r>
          </a:p>
          <a:p>
            <a:r>
              <a:rPr lang="en-US" sz="2400" dirty="0" smtClean="0">
                <a:ea typeface="ＭＳ Ｐゴシック"/>
                <a:cs typeface="ＭＳ Ｐゴシック"/>
              </a:rPr>
              <a:t>Rheumatoid arthritis commonly begins in the </a:t>
            </a:r>
            <a:r>
              <a:rPr lang="en-US" sz="2400" dirty="0" err="1" smtClean="0">
                <a:ea typeface="ＭＳ Ｐゴシック"/>
                <a:cs typeface="ＭＳ Ｐゴシック"/>
              </a:rPr>
              <a:t>radiocapitellar</a:t>
            </a:r>
            <a:r>
              <a:rPr lang="en-US" sz="2400" dirty="0" smtClean="0">
                <a:ea typeface="ＭＳ Ｐゴシック"/>
                <a:cs typeface="ＭＳ Ｐゴシック"/>
              </a:rPr>
              <a:t> joint. The radial head may move out of its regular position and cause problems with other elbow anatomy. </a:t>
            </a:r>
          </a:p>
          <a:p>
            <a:r>
              <a:rPr lang="en-US" sz="2400" dirty="0" smtClean="0">
                <a:ea typeface="ＭＳ Ｐゴシック"/>
                <a:cs typeface="ＭＳ Ｐゴシック"/>
              </a:rPr>
              <a:t>Radiographs can monitor structural changes caused by rheumatoid arthritis, but radiography is not the preferred method for early disease assessment. Bone erosion from rheumatoid arthritis is better displayed on CT images than on MR images or radiographs. Ultrasonography can show inflammation related to rheumatoid arthritis and document destructive changes.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Osteoarthritis</a:t>
            </a:r>
            <a:r>
              <a:rPr lang="en-US" sz="4000" dirty="0" smtClean="0">
                <a:ea typeface="ＭＳ Ｐゴシック"/>
                <a:cs typeface="ＭＳ Ｐゴシック"/>
              </a:rPr>
              <a:t> </a:t>
            </a:r>
          </a:p>
        </p:txBody>
      </p:sp>
      <p:sp>
        <p:nvSpPr>
          <p:cNvPr id="4915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Arthritic conditions of the elbow are not uncommon, but osteoarthritis of the elbow is rare. Osteoarthritis is much more prevalent in weight-bearing joints, such as knees and hips, and in the </a:t>
            </a:r>
            <a:r>
              <a:rPr lang="en-US" sz="2400" dirty="0" err="1" smtClean="0">
                <a:ea typeface="ＭＳ Ｐゴシック"/>
                <a:cs typeface="ＭＳ Ｐゴシック"/>
              </a:rPr>
              <a:t>interphalangeal</a:t>
            </a:r>
            <a:r>
              <a:rPr lang="en-US" sz="2400" dirty="0" smtClean="0">
                <a:ea typeface="ＭＳ Ｐゴシック"/>
                <a:cs typeface="ＭＳ Ｐゴシック"/>
              </a:rPr>
              <a:t> joints of the hand. </a:t>
            </a:r>
          </a:p>
          <a:p>
            <a:r>
              <a:rPr lang="en-US" sz="2400" dirty="0" smtClean="0">
                <a:ea typeface="ＭＳ Ｐゴシック"/>
                <a:cs typeface="ＭＳ Ｐゴシック"/>
              </a:rPr>
              <a:t>Patients with osteoarthritis affecting the elbow experience the most pain during terminal flexion and extension of the joint. </a:t>
            </a:r>
          </a:p>
          <a:p>
            <a:r>
              <a:rPr lang="en-US" sz="2400" dirty="0" smtClean="0">
                <a:ea typeface="ＭＳ Ｐゴシック"/>
                <a:cs typeface="ＭＳ Ｐゴシック"/>
              </a:rPr>
              <a:t>Radiographic evidence of osteoarthritis includes osteophyte formation. These osteophytes usually are near the </a:t>
            </a:r>
            <a:r>
              <a:rPr lang="en-US" sz="2400" dirty="0" err="1" smtClean="0">
                <a:ea typeface="ＭＳ Ｐゴシック"/>
                <a:cs typeface="ＭＳ Ｐゴシック"/>
              </a:rPr>
              <a:t>ulnohumeral</a:t>
            </a:r>
            <a:r>
              <a:rPr lang="en-US" sz="2400" dirty="0" smtClean="0">
                <a:ea typeface="ＭＳ Ｐゴシック"/>
                <a:cs typeface="ＭＳ Ｐゴシック"/>
              </a:rPr>
              <a:t> joint and occasionally impinge on the ulnar nerve. MR and CT images of the elbow help show the joint surfaces and detect loose bodies or spurs.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Gout</a:t>
            </a:r>
          </a:p>
        </p:txBody>
      </p:sp>
      <p:sp>
        <p:nvSpPr>
          <p:cNvPr id="50178"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Elevated uric acid levels can result in monosodium </a:t>
            </a:r>
            <a:r>
              <a:rPr lang="en-US" sz="2400" dirty="0" err="1" smtClean="0">
                <a:ea typeface="ＭＳ Ｐゴシック"/>
                <a:cs typeface="ＭＳ Ｐゴシック"/>
              </a:rPr>
              <a:t>urate</a:t>
            </a:r>
            <a:r>
              <a:rPr lang="en-US" sz="2400" dirty="0" smtClean="0">
                <a:ea typeface="ＭＳ Ｐゴシック"/>
                <a:cs typeface="ＭＳ Ｐゴシック"/>
              </a:rPr>
              <a:t> crystals to infiltrate the synovial fluid of joint spaces and lead to gout. Gout usually is found in the joint spaces of the toes but can appear at the elbow. </a:t>
            </a:r>
          </a:p>
          <a:p>
            <a:r>
              <a:rPr lang="en-US" sz="2400" dirty="0" smtClean="0">
                <a:ea typeface="ＭＳ Ｐゴシック"/>
                <a:cs typeface="ＭＳ Ｐゴシック"/>
              </a:rPr>
              <a:t>Evidence of gout is obvious in patients with advanced disease but is not often apparent on images of early cases. MR images are better for evaluating synovial involvement, and CT is better for displaying </a:t>
            </a:r>
            <a:r>
              <a:rPr lang="en-US" sz="2400" dirty="0" err="1" smtClean="0">
                <a:ea typeface="ＭＳ Ｐゴシック"/>
                <a:cs typeface="ＭＳ Ｐゴシック"/>
              </a:rPr>
              <a:t>intraosseous</a:t>
            </a:r>
            <a:r>
              <a:rPr lang="en-US" sz="2400" dirty="0" smtClean="0">
                <a:ea typeface="ＭＳ Ｐゴシック"/>
                <a:cs typeface="ＭＳ Ｐゴシック"/>
              </a:rPr>
              <a:t> lesions. Ultrasonography also can highlight thickening of the synovial fluid, along with inflammation.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Overuse Conditions in Children</a:t>
            </a:r>
          </a:p>
        </p:txBody>
      </p:sp>
      <p:sp>
        <p:nvSpPr>
          <p:cNvPr id="51202" name="Content Placeholder 2"/>
          <p:cNvSpPr>
            <a:spLocks noGrp="1"/>
          </p:cNvSpPr>
          <p:nvPr>
            <p:ph idx="1"/>
          </p:nvPr>
        </p:nvSpPr>
        <p:spPr>
          <a:xfrm>
            <a:off x="152400" y="1524000"/>
            <a:ext cx="8839200" cy="4191000"/>
          </a:xfrm>
        </p:spPr>
        <p:txBody>
          <a:bodyPr/>
          <a:lstStyle/>
          <a:p>
            <a:r>
              <a:rPr lang="en-US" sz="2400" dirty="0" smtClean="0">
                <a:ea typeface="ＭＳ Ｐゴシック"/>
                <a:cs typeface="ＭＳ Ｐゴシック"/>
              </a:rPr>
              <a:t>Children also can have elbow injuries and conditions related to overuse of the elbow joint. Examples of these problems, sometimes referred to as </a:t>
            </a:r>
            <a:r>
              <a:rPr lang="en-US" sz="2400" i="1" dirty="0" smtClean="0">
                <a:ea typeface="ＭＳ Ｐゴシック"/>
                <a:cs typeface="ＭＳ Ｐゴシック"/>
              </a:rPr>
              <a:t>Little League elbow</a:t>
            </a:r>
            <a:r>
              <a:rPr lang="en-US" sz="2400" dirty="0" smtClean="0">
                <a:ea typeface="ＭＳ Ｐゴシック"/>
                <a:cs typeface="ＭＳ Ｐゴシック"/>
              </a:rPr>
              <a:t>, include traction </a:t>
            </a:r>
            <a:r>
              <a:rPr lang="en-US" sz="2400" dirty="0" err="1" smtClean="0">
                <a:ea typeface="ＭＳ Ｐゴシック"/>
                <a:cs typeface="ＭＳ Ｐゴシック"/>
              </a:rPr>
              <a:t>apophysitis</a:t>
            </a:r>
            <a:r>
              <a:rPr lang="en-US" sz="2400" dirty="0" smtClean="0">
                <a:ea typeface="ＭＳ Ｐゴシック"/>
                <a:cs typeface="ＭＳ Ｐゴシック"/>
              </a:rPr>
              <a:t> of the medial epicondyle, </a:t>
            </a:r>
            <a:r>
              <a:rPr lang="en-US" sz="2400" dirty="0" err="1" smtClean="0">
                <a:ea typeface="ＭＳ Ｐゴシック"/>
                <a:cs typeface="ＭＳ Ｐゴシック"/>
              </a:rPr>
              <a:t>Panner</a:t>
            </a:r>
            <a:r>
              <a:rPr lang="en-US" sz="2400" dirty="0" smtClean="0">
                <a:ea typeface="ＭＳ Ｐゴシック"/>
                <a:cs typeface="ＭＳ Ｐゴシック"/>
              </a:rPr>
              <a:t> disease, and </a:t>
            </a:r>
            <a:r>
              <a:rPr lang="en-US" sz="2400" dirty="0" err="1" smtClean="0">
                <a:ea typeface="ＭＳ Ｐゴシック"/>
                <a:cs typeface="ＭＳ Ｐゴシック"/>
              </a:rPr>
              <a:t>osteochondritis</a:t>
            </a:r>
            <a:r>
              <a:rPr lang="en-US" sz="2400" dirty="0" smtClean="0">
                <a:ea typeface="ＭＳ Ｐゴシック"/>
                <a:cs typeface="ＭＳ Ｐゴシック"/>
              </a:rPr>
              <a:t> </a:t>
            </a:r>
            <a:r>
              <a:rPr lang="en-US" sz="2400" dirty="0" err="1" smtClean="0">
                <a:ea typeface="ＭＳ Ｐゴシック"/>
                <a:cs typeface="ＭＳ Ｐゴシック"/>
              </a:rPr>
              <a:t>dissecans</a:t>
            </a:r>
            <a:r>
              <a:rPr lang="en-US" sz="2400" dirty="0" smtClean="0">
                <a:ea typeface="ＭＳ Ｐゴシック"/>
                <a:cs typeface="ＭＳ Ｐゴシック"/>
              </a:rPr>
              <a: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Traction Apophysitis of the Medial Epicondyle</a:t>
            </a:r>
          </a:p>
        </p:txBody>
      </p:sp>
      <p:sp>
        <p:nvSpPr>
          <p:cNvPr id="52226" name="Content Placeholder 2"/>
          <p:cNvSpPr>
            <a:spLocks noGrp="1"/>
          </p:cNvSpPr>
          <p:nvPr>
            <p:ph idx="1"/>
          </p:nvPr>
        </p:nvSpPr>
        <p:spPr>
          <a:xfrm>
            <a:off x="152400" y="1752600"/>
            <a:ext cx="8839200" cy="3962400"/>
          </a:xfrm>
        </p:spPr>
        <p:txBody>
          <a:bodyPr/>
          <a:lstStyle/>
          <a:p>
            <a:r>
              <a:rPr lang="en-US" sz="2400" dirty="0" smtClean="0">
                <a:ea typeface="ＭＳ Ｐゴシック"/>
                <a:cs typeface="ＭＳ Ｐゴシック"/>
              </a:rPr>
              <a:t>T</a:t>
            </a:r>
            <a:r>
              <a:rPr lang="en-US" sz="2400" dirty="0" smtClean="0" bmk="">
                <a:ea typeface="ＭＳ Ｐゴシック"/>
                <a:cs typeface="ＭＳ Ｐゴシック"/>
              </a:rPr>
              <a:t>raction </a:t>
            </a:r>
            <a:r>
              <a:rPr lang="en-US" sz="2400" dirty="0" err="1" smtClean="0" bmk="">
                <a:ea typeface="ＭＳ Ｐゴシック"/>
                <a:cs typeface="ＭＳ Ｐゴシック"/>
              </a:rPr>
              <a:t>apophysitis</a:t>
            </a:r>
            <a:r>
              <a:rPr lang="en-US" sz="2400" dirty="0" smtClean="0" bmk="">
                <a:ea typeface="ＭＳ Ｐゴシック"/>
                <a:cs typeface="ＭＳ Ｐゴシック"/>
              </a:rPr>
              <a:t> of the medial epicondyle is inflammation of the medial epicondyle due to an avulsion tear or trauma. Because of the timing of ossification in children, traction </a:t>
            </a:r>
            <a:r>
              <a:rPr lang="en-US" sz="2400" dirty="0" err="1" smtClean="0" bmk="">
                <a:ea typeface="ＭＳ Ｐゴシック"/>
                <a:cs typeface="ＭＳ Ｐゴシック"/>
              </a:rPr>
              <a:t>apophysitis</a:t>
            </a:r>
            <a:r>
              <a:rPr lang="en-US" sz="2400" dirty="0" smtClean="0" bmk="">
                <a:ea typeface="ＭＳ Ｐゴシック"/>
                <a:cs typeface="ＭＳ Ｐゴシック"/>
              </a:rPr>
              <a:t> is the most common elbow injury in young children. </a:t>
            </a:r>
          </a:p>
          <a:p>
            <a:r>
              <a:rPr lang="en-US" sz="2400" dirty="0" smtClean="0" bmk="">
                <a:ea typeface="ＭＳ Ｐゴシック"/>
                <a:cs typeface="ＭＳ Ｐゴシック"/>
              </a:rPr>
              <a:t>Approximately 97% of elbow problems in baseball pitchers are associated with symptoms of the medial elbow. The main symptom of </a:t>
            </a:r>
            <a:r>
              <a:rPr lang="en-US" sz="2400" dirty="0" err="1" smtClean="0" bmk="">
                <a:ea typeface="ＭＳ Ｐゴシック"/>
                <a:cs typeface="ＭＳ Ｐゴシック"/>
              </a:rPr>
              <a:t>apophysitis</a:t>
            </a:r>
            <a:r>
              <a:rPr lang="en-US" sz="2400" dirty="0" smtClean="0" bmk="">
                <a:ea typeface="ＭＳ Ｐゴシック"/>
                <a:cs typeface="ＭＳ Ｐゴシック"/>
              </a:rPr>
              <a:t> of the medial epicondyle is pain immediately after a repetitive motion such as throwing. </a:t>
            </a:r>
          </a:p>
          <a:p>
            <a:r>
              <a:rPr lang="en-US" sz="2400" dirty="0" smtClean="0" bmk="">
                <a:ea typeface="ＭＳ Ｐゴシック"/>
                <a:cs typeface="ＭＳ Ｐゴシック"/>
              </a:rPr>
              <a:t>Radiographs of the elbow might show slight widening of the </a:t>
            </a:r>
            <a:r>
              <a:rPr lang="en-US" sz="2400" dirty="0" err="1" smtClean="0" bmk="">
                <a:ea typeface="ＭＳ Ｐゴシック"/>
                <a:cs typeface="ＭＳ Ｐゴシック"/>
              </a:rPr>
              <a:t>apophysis</a:t>
            </a:r>
            <a:r>
              <a:rPr lang="en-US" sz="2400" dirty="0" smtClean="0" bmk="">
                <a:ea typeface="ＭＳ Ｐゴシック"/>
                <a:cs typeface="ＭＳ Ｐゴシック"/>
              </a:rPr>
              <a:t>, but this can be missed easily if the radiologist does not review comparison radiographs of the opposite elbow.</a:t>
            </a:r>
            <a:r>
              <a:rPr lang="en-US" sz="2400" dirty="0" smtClean="0">
                <a:ea typeface="ＭＳ Ｐゴシック"/>
                <a:cs typeface="ＭＳ Ｐゴシック"/>
              </a:rPr>
              <a:t> MR imaging can show edema of the bone marrow around the medial </a:t>
            </a:r>
            <a:r>
              <a:rPr lang="en-US" sz="2400" dirty="0" err="1" smtClean="0">
                <a:ea typeface="ＭＳ Ｐゴシック"/>
                <a:cs typeface="ＭＳ Ｐゴシック"/>
              </a:rPr>
              <a:t>epicondylar</a:t>
            </a:r>
            <a:r>
              <a:rPr lang="en-US" sz="2400" dirty="0" smtClean="0">
                <a:ea typeface="ＭＳ Ｐゴシック"/>
                <a:cs typeface="ＭＳ Ｐゴシック"/>
              </a:rPr>
              <a:t> area.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152400" y="701675"/>
            <a:ext cx="8839200" cy="1143000"/>
          </a:xfrm>
        </p:spPr>
        <p:txBody>
          <a:bodyPr/>
          <a:lstStyle/>
          <a:p>
            <a:r>
              <a:rPr lang="en-US" dirty="0" err="1" smtClean="0">
                <a:ea typeface="ＭＳ Ｐゴシック"/>
                <a:cs typeface="ＭＳ Ｐゴシック"/>
              </a:rPr>
              <a:t>Panner</a:t>
            </a:r>
            <a:r>
              <a:rPr lang="en-US" dirty="0" smtClean="0">
                <a:ea typeface="ＭＳ Ｐゴシック"/>
                <a:cs typeface="ＭＳ Ｐゴシック"/>
              </a:rPr>
              <a:t> Disease</a:t>
            </a:r>
          </a:p>
        </p:txBody>
      </p:sp>
      <p:sp>
        <p:nvSpPr>
          <p:cNvPr id="53250" name="Content Placeholder 2"/>
          <p:cNvSpPr>
            <a:spLocks noGrp="1"/>
          </p:cNvSpPr>
          <p:nvPr>
            <p:ph idx="1"/>
          </p:nvPr>
        </p:nvSpPr>
        <p:spPr>
          <a:xfrm>
            <a:off x="152400" y="1447800"/>
            <a:ext cx="8839200" cy="4267200"/>
          </a:xfrm>
        </p:spPr>
        <p:txBody>
          <a:bodyPr/>
          <a:lstStyle/>
          <a:p>
            <a:r>
              <a:rPr lang="en-US" sz="2400" dirty="0" err="1" smtClean="0">
                <a:ea typeface="ＭＳ Ｐゴシック"/>
                <a:cs typeface="ＭＳ Ｐゴシック"/>
              </a:rPr>
              <a:t>Osteochondrosis</a:t>
            </a:r>
            <a:r>
              <a:rPr lang="en-US" sz="2400" dirty="0" smtClean="0">
                <a:ea typeface="ＭＳ Ｐゴシック"/>
                <a:cs typeface="ＭＳ Ｐゴシック"/>
              </a:rPr>
              <a:t> affects the ossification centers of children when the bone degenerates and then begins to regenerate, producing excessive calcification in some areas. </a:t>
            </a:r>
            <a:r>
              <a:rPr lang="en-US" sz="2400" dirty="0" err="1" smtClean="0">
                <a:ea typeface="ＭＳ Ｐゴシック"/>
                <a:cs typeface="ＭＳ Ｐゴシック"/>
              </a:rPr>
              <a:t>Panner</a:t>
            </a:r>
            <a:r>
              <a:rPr lang="en-US" sz="2400" dirty="0" smtClean="0">
                <a:ea typeface="ＭＳ Ｐゴシック"/>
                <a:cs typeface="ＭＳ Ｐゴシック"/>
              </a:rPr>
              <a:t> disease is a form of </a:t>
            </a:r>
            <a:r>
              <a:rPr lang="en-US" sz="2400" dirty="0" err="1" smtClean="0">
                <a:ea typeface="ＭＳ Ｐゴシック"/>
                <a:cs typeface="ＭＳ Ｐゴシック"/>
              </a:rPr>
              <a:t>osteochondrosis</a:t>
            </a:r>
            <a:r>
              <a:rPr lang="en-US" sz="2400" dirty="0" smtClean="0">
                <a:ea typeface="ＭＳ Ｐゴシック"/>
                <a:cs typeface="ＭＳ Ｐゴシック"/>
              </a:rPr>
              <a:t> that affects the </a:t>
            </a:r>
            <a:r>
              <a:rPr lang="en-US" sz="2400" dirty="0" err="1" smtClean="0">
                <a:ea typeface="ＭＳ Ｐゴシック"/>
                <a:cs typeface="ＭＳ Ｐゴシック"/>
              </a:rPr>
              <a:t>capitulum</a:t>
            </a:r>
            <a:r>
              <a:rPr lang="en-US" sz="2400" dirty="0" smtClean="0">
                <a:ea typeface="ＭＳ Ｐゴシック"/>
                <a:cs typeface="ＭＳ Ｐゴシック"/>
              </a:rPr>
              <a:t> of the elbow.</a:t>
            </a:r>
          </a:p>
          <a:p>
            <a:r>
              <a:rPr lang="en-US" sz="2400" dirty="0" err="1" smtClean="0">
                <a:ea typeface="ＭＳ Ｐゴシック"/>
                <a:cs typeface="ＭＳ Ｐゴシック"/>
              </a:rPr>
              <a:t>Panner</a:t>
            </a:r>
            <a:r>
              <a:rPr lang="en-US" sz="2400" dirty="0" smtClean="0">
                <a:ea typeface="ＭＳ Ｐゴシック"/>
                <a:cs typeface="ＭＳ Ｐゴシック"/>
              </a:rPr>
              <a:t> disease is most common in preadolescent boys and children younger than 10.  </a:t>
            </a:r>
            <a:r>
              <a:rPr lang="en-US" sz="2400" dirty="0" err="1" smtClean="0">
                <a:ea typeface="ＭＳ Ｐゴシック"/>
                <a:cs typeface="ＭＳ Ｐゴシック"/>
              </a:rPr>
              <a:t>Panner</a:t>
            </a:r>
            <a:r>
              <a:rPr lang="en-US" sz="2400" dirty="0" smtClean="0">
                <a:ea typeface="ＭＳ Ｐゴシック"/>
                <a:cs typeface="ＭＳ Ｐゴシック"/>
              </a:rPr>
              <a:t> disease is the most common reason for lateral elbow pain in young children and routinely affects the dominant arm.</a:t>
            </a:r>
          </a:p>
          <a:p>
            <a:r>
              <a:rPr lang="en-US" sz="2400" dirty="0" smtClean="0">
                <a:ea typeface="ＭＳ Ｐゴシック"/>
                <a:cs typeface="ＭＳ Ｐゴシック"/>
              </a:rPr>
              <a:t>Radiographs can display sclerosis and areas of decreased density at the </a:t>
            </a:r>
            <a:r>
              <a:rPr lang="en-US" sz="2400" dirty="0" err="1" smtClean="0">
                <a:ea typeface="ＭＳ Ｐゴシック"/>
                <a:cs typeface="ＭＳ Ｐゴシック"/>
              </a:rPr>
              <a:t>capitulum</a:t>
            </a:r>
            <a:r>
              <a:rPr lang="en-US" sz="2400" dirty="0" smtClean="0">
                <a:ea typeface="ＭＳ Ｐゴシック"/>
                <a:cs typeface="ＭＳ Ｐゴシック"/>
              </a:rPr>
              <a:t>. An MR series with T1-weighted images might show fragmentation with decreased signal intensity at the </a:t>
            </a:r>
            <a:r>
              <a:rPr lang="en-US" sz="2400" dirty="0" err="1" smtClean="0">
                <a:ea typeface="ＭＳ Ｐゴシック"/>
                <a:cs typeface="ＭＳ Ｐゴシック"/>
              </a:rPr>
              <a:t>capitulum</a:t>
            </a:r>
            <a:r>
              <a:rPr lang="en-US" sz="2400" dirty="0" smtClean="0">
                <a:ea typeface="ＭＳ Ｐゴシック"/>
                <a:cs typeface="ＭＳ Ｐゴシック"/>
              </a:rPr>
              <a:t> surface.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dirty="0" smtClean="0">
                <a:ea typeface="ＭＳ Ｐゴシック"/>
                <a:cs typeface="ＭＳ Ｐゴシック"/>
              </a:rPr>
              <a:t>Elbow</a:t>
            </a:r>
          </a:p>
        </p:txBody>
      </p:sp>
      <p:sp>
        <p:nvSpPr>
          <p:cNvPr id="30722"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The functionality of the upper extremity relies on elbow motion. If a person’s elbow motion decreases by 50%, upper extremity impairment increases by as much as 80%. The elbow controls pronation, supination, flexion, and extension of the forearm. </a:t>
            </a:r>
          </a:p>
          <a:p>
            <a:r>
              <a:rPr lang="en-US" sz="2400" dirty="0" smtClean="0">
                <a:ea typeface="ＭＳ Ｐゴシック"/>
                <a:cs typeface="ＭＳ Ｐゴシック"/>
              </a:rPr>
              <a:t>Pronation positions the forearm with the palm facing down and the arm extended. This position causes the paths of the radius and ulna to cross at the midpoint of the shafts. Supination of the forearm brings the palm of the hand face up with the forearm extended. This position brings the radius and ulna parallel with each other.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Osteochondritis Dissecans</a:t>
            </a:r>
          </a:p>
        </p:txBody>
      </p:sp>
      <p:sp>
        <p:nvSpPr>
          <p:cNvPr id="5427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A more advanced form of </a:t>
            </a:r>
            <a:r>
              <a:rPr lang="en-US" sz="2400" dirty="0" err="1" smtClean="0">
                <a:ea typeface="ＭＳ Ｐゴシック"/>
                <a:cs typeface="ＭＳ Ｐゴシック"/>
              </a:rPr>
              <a:t>osteochondrosis</a:t>
            </a:r>
            <a:r>
              <a:rPr lang="en-US" sz="2400" dirty="0" smtClean="0">
                <a:ea typeface="ＭＳ Ｐゴシック"/>
                <a:cs typeface="ＭＳ Ｐゴシック"/>
              </a:rPr>
              <a:t> is </a:t>
            </a:r>
            <a:r>
              <a:rPr lang="en-US" sz="2400" dirty="0" err="1" smtClean="0">
                <a:ea typeface="ＭＳ Ｐゴシック"/>
                <a:cs typeface="ＭＳ Ｐゴシック"/>
              </a:rPr>
              <a:t>osteochondritis</a:t>
            </a:r>
            <a:r>
              <a:rPr lang="en-US" sz="2400" dirty="0" smtClean="0">
                <a:ea typeface="ＭＳ Ｐゴシック"/>
                <a:cs typeface="ＭＳ Ｐゴシック"/>
              </a:rPr>
              <a:t> </a:t>
            </a:r>
            <a:r>
              <a:rPr lang="en-US" sz="2400" dirty="0" err="1" smtClean="0">
                <a:ea typeface="ＭＳ Ｐゴシック"/>
                <a:cs typeface="ＭＳ Ｐゴシック"/>
              </a:rPr>
              <a:t>dissecans</a:t>
            </a:r>
            <a:r>
              <a:rPr lang="en-US" sz="2400" dirty="0" smtClean="0">
                <a:ea typeface="ＭＳ Ｐゴシック"/>
                <a:cs typeface="ＭＳ Ｐゴシック"/>
              </a:rPr>
              <a:t>. These lesions result from death of the articular cartilage or </a:t>
            </a:r>
            <a:r>
              <a:rPr lang="en-US" sz="2400" dirty="0" err="1" smtClean="0">
                <a:ea typeface="ＭＳ Ｐゴシック"/>
                <a:cs typeface="ＭＳ Ｐゴシック"/>
              </a:rPr>
              <a:t>subchondral</a:t>
            </a:r>
            <a:r>
              <a:rPr lang="en-US" sz="2400" dirty="0" smtClean="0">
                <a:ea typeface="ＭＳ Ｐゴシック"/>
                <a:cs typeface="ＭＳ Ｐゴシック"/>
              </a:rPr>
              <a:t> bone of the </a:t>
            </a:r>
            <a:r>
              <a:rPr lang="en-US" sz="2400" dirty="0" err="1" smtClean="0">
                <a:ea typeface="ＭＳ Ｐゴシック"/>
                <a:cs typeface="ＭＳ Ｐゴシック"/>
              </a:rPr>
              <a:t>capitulum</a:t>
            </a:r>
            <a:r>
              <a:rPr lang="en-US" sz="2400" dirty="0" smtClean="0">
                <a:ea typeface="ＭＳ Ｐゴシック"/>
                <a:cs typeface="ＭＳ Ｐゴシック"/>
              </a:rPr>
              <a:t> due to a lack of blood supply. </a:t>
            </a:r>
            <a:r>
              <a:rPr lang="en-US" sz="2400" dirty="0" err="1" smtClean="0">
                <a:ea typeface="ＭＳ Ｐゴシック"/>
                <a:cs typeface="ＭＳ Ｐゴシック"/>
              </a:rPr>
              <a:t>Subchondral</a:t>
            </a:r>
            <a:r>
              <a:rPr lang="en-US" sz="2400" dirty="0" smtClean="0">
                <a:ea typeface="ＭＳ Ｐゴシック"/>
                <a:cs typeface="ＭＳ Ｐゴシック"/>
              </a:rPr>
              <a:t> bone provides cartilage support at articulation sites. If the </a:t>
            </a:r>
            <a:r>
              <a:rPr lang="en-US" sz="2400" dirty="0" err="1" smtClean="0">
                <a:ea typeface="ＭＳ Ｐゴシック"/>
                <a:cs typeface="ＭＳ Ｐゴシック"/>
              </a:rPr>
              <a:t>subchondral</a:t>
            </a:r>
            <a:r>
              <a:rPr lang="en-US" sz="2400" dirty="0" smtClean="0">
                <a:ea typeface="ＭＳ Ｐゴシック"/>
                <a:cs typeface="ＭＳ Ｐゴシック"/>
              </a:rPr>
              <a:t> bone or cartilage is slightly fractured, it is known as </a:t>
            </a:r>
            <a:r>
              <a:rPr lang="en-US" sz="2400" dirty="0" err="1" smtClean="0">
                <a:ea typeface="ＭＳ Ｐゴシック"/>
                <a:cs typeface="ＭＳ Ｐゴシック"/>
              </a:rPr>
              <a:t>osteochondritis</a:t>
            </a:r>
            <a:r>
              <a:rPr lang="en-US" sz="2400" dirty="0" smtClean="0">
                <a:ea typeface="ＭＳ Ｐゴシック"/>
                <a:cs typeface="ＭＳ Ｐゴシック"/>
              </a:rPr>
              <a:t> </a:t>
            </a:r>
            <a:r>
              <a:rPr lang="en-US" sz="2400" dirty="0" err="1" smtClean="0">
                <a:ea typeface="ＭＳ Ｐゴシック"/>
                <a:cs typeface="ＭＳ Ｐゴシック"/>
              </a:rPr>
              <a:t>dissecans</a:t>
            </a:r>
            <a:r>
              <a:rPr lang="en-US" sz="2400" dirty="0" smtClean="0">
                <a:ea typeface="ＭＳ Ｐゴシック"/>
                <a:cs typeface="ＭＳ Ｐゴシック"/>
              </a:rPr>
              <a:t>.</a:t>
            </a:r>
          </a:p>
          <a:p>
            <a:r>
              <a:rPr lang="en-US" sz="2400" dirty="0" smtClean="0">
                <a:ea typeface="ＭＳ Ｐゴシック"/>
                <a:cs typeface="ＭＳ Ｐゴシック"/>
              </a:rPr>
              <a:t>Patients with these </a:t>
            </a:r>
            <a:r>
              <a:rPr lang="en-US" sz="2400" dirty="0" err="1" smtClean="0">
                <a:ea typeface="ＭＳ Ｐゴシック"/>
                <a:cs typeface="ＭＳ Ｐゴシック"/>
              </a:rPr>
              <a:t>osteochondritis</a:t>
            </a:r>
            <a:r>
              <a:rPr lang="en-US" sz="2400" dirty="0" smtClean="0">
                <a:ea typeface="ＭＳ Ｐゴシック"/>
                <a:cs typeface="ＭＳ Ｐゴシック"/>
              </a:rPr>
              <a:t> </a:t>
            </a:r>
            <a:r>
              <a:rPr lang="en-US" sz="2400" dirty="0" err="1" smtClean="0">
                <a:ea typeface="ＭＳ Ｐゴシック"/>
                <a:cs typeface="ＭＳ Ｐゴシック"/>
              </a:rPr>
              <a:t>dissecans</a:t>
            </a:r>
            <a:r>
              <a:rPr lang="en-US" sz="2400" dirty="0" smtClean="0">
                <a:ea typeface="ＭＳ Ｐゴシック"/>
                <a:cs typeface="ＭＳ Ｐゴシック"/>
              </a:rPr>
              <a:t> lesions often have </a:t>
            </a:r>
            <a:r>
              <a:rPr lang="en-US" sz="2400" dirty="0" err="1" smtClean="0">
                <a:ea typeface="ＭＳ Ｐゴシック"/>
                <a:cs typeface="ＭＳ Ｐゴシック"/>
              </a:rPr>
              <a:t>plica</a:t>
            </a:r>
            <a:r>
              <a:rPr lang="en-US" sz="2400" dirty="0" smtClean="0">
                <a:ea typeface="ＭＳ Ｐゴシック"/>
                <a:cs typeface="ＭＳ Ｐゴシック"/>
              </a:rPr>
              <a:t>, an inflamed lining of the </a:t>
            </a:r>
            <a:r>
              <a:rPr lang="en-US" sz="2400" dirty="0" err="1" smtClean="0">
                <a:ea typeface="ＭＳ Ｐゴシック"/>
                <a:cs typeface="ＭＳ Ｐゴシック"/>
              </a:rPr>
              <a:t>radiocapitellar</a:t>
            </a:r>
            <a:r>
              <a:rPr lang="en-US" sz="2400" dirty="0" smtClean="0">
                <a:ea typeface="ＭＳ Ｐゴシック"/>
                <a:cs typeface="ＭＳ Ｐゴシック"/>
              </a:rPr>
              <a:t> joint. Because the pain is located on the lateral side of the elbow, </a:t>
            </a:r>
            <a:r>
              <a:rPr lang="en-US" sz="2400" dirty="0" err="1" smtClean="0">
                <a:ea typeface="ＭＳ Ｐゴシック"/>
                <a:cs typeface="ＭＳ Ｐゴシック"/>
              </a:rPr>
              <a:t>radiocapitellar</a:t>
            </a:r>
            <a:r>
              <a:rPr lang="en-US" sz="2400" dirty="0" smtClean="0">
                <a:ea typeface="ＭＳ Ｐゴシック"/>
                <a:cs typeface="ＭＳ Ｐゴシック"/>
              </a:rPr>
              <a:t> </a:t>
            </a:r>
            <a:r>
              <a:rPr lang="en-US" sz="2400" dirty="0" err="1" smtClean="0">
                <a:ea typeface="ＭＳ Ｐゴシック"/>
                <a:cs typeface="ＭＳ Ｐゴシック"/>
              </a:rPr>
              <a:t>plica</a:t>
            </a:r>
            <a:r>
              <a:rPr lang="en-US" sz="2400" dirty="0" smtClean="0">
                <a:ea typeface="ＭＳ Ｐゴシック"/>
                <a:cs typeface="ＭＳ Ｐゴシック"/>
              </a:rPr>
              <a:t> commonly is misdiagnosed as lateral </a:t>
            </a:r>
            <a:r>
              <a:rPr lang="en-US" sz="2400" dirty="0" err="1" smtClean="0">
                <a:ea typeface="ＭＳ Ｐゴシック"/>
                <a:cs typeface="ＭＳ Ｐゴシック"/>
              </a:rPr>
              <a:t>epicondylitis</a:t>
            </a:r>
            <a:r>
              <a:rPr lang="en-US" sz="2400" dirty="0" smtClean="0">
                <a:ea typeface="ＭＳ Ｐゴシック"/>
                <a:cs typeface="ＭＳ Ｐゴシック"/>
              </a:rPr>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Osteochondritis Dissecans</a:t>
            </a:r>
          </a:p>
        </p:txBody>
      </p:sp>
      <p:sp>
        <p:nvSpPr>
          <p:cNvPr id="5427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Osteochondritis </a:t>
            </a:r>
            <a:r>
              <a:rPr lang="en-US" sz="2400" dirty="0" err="1" smtClean="0">
                <a:ea typeface="ＭＳ Ｐゴシック"/>
                <a:cs typeface="ＭＳ Ｐゴシック"/>
              </a:rPr>
              <a:t>dissecans</a:t>
            </a:r>
            <a:r>
              <a:rPr lang="en-US" sz="2400" dirty="0" smtClean="0">
                <a:ea typeface="ＭＳ Ｐゴシック"/>
                <a:cs typeface="ＭＳ Ｐゴシック"/>
              </a:rPr>
              <a:t> typically affects adolescent athletes aged 11 to 21 years. </a:t>
            </a:r>
          </a:p>
          <a:p>
            <a:r>
              <a:rPr lang="en-US" sz="2400" dirty="0">
                <a:ea typeface="ＭＳ Ｐゴシック"/>
                <a:cs typeface="ＭＳ Ｐゴシック"/>
              </a:rPr>
              <a:t>Osteochondritis </a:t>
            </a:r>
            <a:r>
              <a:rPr lang="en-US" sz="2400" dirty="0" err="1">
                <a:ea typeface="ＭＳ Ｐゴシック"/>
                <a:cs typeface="ＭＳ Ｐゴシック"/>
              </a:rPr>
              <a:t>dissecans</a:t>
            </a:r>
            <a:r>
              <a:rPr lang="en-US" sz="2400" dirty="0">
                <a:ea typeface="ＭＳ Ｐゴシック"/>
                <a:cs typeface="ＭＳ Ｐゴシック"/>
              </a:rPr>
              <a:t> is characterized by a dull ache with no centralized location. The pain may disappear when the child is resting then reappear during strenuous activities. If fragments are loose in the area, the joint may routinely catch or cause a popping </a:t>
            </a:r>
            <a:r>
              <a:rPr lang="en-US" sz="2400" dirty="0" smtClean="0">
                <a:ea typeface="ＭＳ Ｐゴシック"/>
                <a:cs typeface="ＭＳ Ｐゴシック"/>
              </a:rPr>
              <a:t>sensation. </a:t>
            </a:r>
          </a:p>
          <a:p>
            <a:endParaRPr lang="en-US" sz="2400" dirty="0" smtClean="0">
              <a:ea typeface="ＭＳ Ｐゴシック"/>
              <a:cs typeface="ＭＳ Ｐゴシック"/>
            </a:endParaRPr>
          </a:p>
        </p:txBody>
      </p:sp>
    </p:spTree>
    <p:extLst>
      <p:ext uri="{BB962C8B-B14F-4D97-AF65-F5344CB8AC3E}">
        <p14:creationId xmlns:p14="http://schemas.microsoft.com/office/powerpoint/2010/main" val="15110212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idx="4294967295"/>
          </p:nvPr>
        </p:nvSpPr>
        <p:spPr>
          <a:xfrm>
            <a:off x="152400" y="701675"/>
            <a:ext cx="8839200" cy="1143000"/>
          </a:xfrm>
        </p:spPr>
        <p:txBody>
          <a:bodyPr/>
          <a:lstStyle/>
          <a:p>
            <a:r>
              <a:rPr lang="en-US" dirty="0" smtClean="0">
                <a:ea typeface="ＭＳ Ｐゴシック"/>
                <a:cs typeface="ＭＳ Ｐゴシック"/>
              </a:rPr>
              <a:t>Osteochondritis Dissecans</a:t>
            </a:r>
          </a:p>
        </p:txBody>
      </p:sp>
      <p:sp>
        <p:nvSpPr>
          <p:cNvPr id="121859" name="Content Placeholder 2"/>
          <p:cNvSpPr>
            <a:spLocks noGrp="1"/>
          </p:cNvSpPr>
          <p:nvPr>
            <p:ph idx="4294967295"/>
          </p:nvPr>
        </p:nvSpPr>
        <p:spPr>
          <a:xfrm>
            <a:off x="152400" y="1447800"/>
            <a:ext cx="8839200" cy="4297363"/>
          </a:xfrm>
        </p:spPr>
        <p:txBody>
          <a:bodyPr/>
          <a:lstStyle/>
          <a:p>
            <a:r>
              <a:rPr lang="en-US" sz="2400" dirty="0">
                <a:ea typeface="ＭＳ Ｐゴシック"/>
                <a:cs typeface="ＭＳ Ｐゴシック"/>
              </a:rPr>
              <a:t>Radiographs typically are not very sensitive for identifying loose bodies, and less than 30% of positive loose bodies are found using radiography. </a:t>
            </a:r>
            <a:endParaRPr lang="en-US" sz="2400" dirty="0" smtClean="0">
              <a:ea typeface="ＭＳ Ｐゴシック"/>
              <a:cs typeface="ＭＳ Ｐゴシック"/>
            </a:endParaRPr>
          </a:p>
          <a:p>
            <a:r>
              <a:rPr lang="en-US" sz="2400" dirty="0" smtClean="0">
                <a:ea typeface="ＭＳ Ｐゴシック"/>
                <a:cs typeface="ＭＳ Ｐゴシック"/>
              </a:rPr>
              <a:t>CT of the elbow joint can help physicians locate and count loose bodies found throughout the elbow compartments before the patient undergoes arthroscopic procedures to remove the fragments. </a:t>
            </a:r>
          </a:p>
          <a:p>
            <a:r>
              <a:rPr lang="en-US" sz="2400" dirty="0" smtClean="0">
                <a:ea typeface="ＭＳ Ｐゴシック"/>
                <a:cs typeface="ＭＳ Ｐゴシック"/>
              </a:rPr>
              <a:t>On MR images, </a:t>
            </a:r>
            <a:r>
              <a:rPr lang="en-US" sz="2400" dirty="0" err="1" smtClean="0">
                <a:ea typeface="ＭＳ Ｐゴシック"/>
                <a:cs typeface="ＭＳ Ｐゴシック"/>
              </a:rPr>
              <a:t>osteochondral</a:t>
            </a:r>
            <a:r>
              <a:rPr lang="en-US" sz="2400" dirty="0" smtClean="0">
                <a:ea typeface="ＭＳ Ｐゴシック"/>
                <a:cs typeface="ＭＳ Ｐゴシック"/>
              </a:rPr>
              <a:t> lesions can be confused with normal osseous variants of the elbow. </a:t>
            </a:r>
          </a:p>
          <a:p>
            <a:r>
              <a:rPr lang="en-US" sz="2400" dirty="0">
                <a:ea typeface="ＭＳ Ｐゴシック"/>
                <a:cs typeface="ＭＳ Ｐゴシック"/>
              </a:rPr>
              <a:t>Ultrasonographic imaging of </a:t>
            </a:r>
            <a:r>
              <a:rPr lang="en-US" sz="2400" dirty="0" err="1">
                <a:ea typeface="ＭＳ Ｐゴシック"/>
                <a:cs typeface="ＭＳ Ｐゴシック"/>
              </a:rPr>
              <a:t>osteochondritis</a:t>
            </a:r>
            <a:r>
              <a:rPr lang="en-US" sz="2400" dirty="0">
                <a:ea typeface="ＭＳ Ｐゴシック"/>
                <a:cs typeface="ＭＳ Ｐゴシック"/>
              </a:rPr>
              <a:t> </a:t>
            </a:r>
            <a:r>
              <a:rPr lang="en-US" sz="2400" dirty="0" err="1">
                <a:ea typeface="ＭＳ Ｐゴシック"/>
                <a:cs typeface="ＭＳ Ｐゴシック"/>
              </a:rPr>
              <a:t>dissecans</a:t>
            </a:r>
            <a:r>
              <a:rPr lang="en-US" sz="2400" dirty="0">
                <a:ea typeface="ＭＳ Ｐゴシック"/>
                <a:cs typeface="ＭＳ Ｐゴシック"/>
              </a:rPr>
              <a:t> is </a:t>
            </a:r>
            <a:r>
              <a:rPr lang="en-US" sz="2400" dirty="0" smtClean="0">
                <a:ea typeface="ＭＳ Ｐゴシック"/>
                <a:cs typeface="ＭＳ Ｐゴシック"/>
              </a:rPr>
              <a:t>rare. </a:t>
            </a:r>
            <a:r>
              <a:rPr lang="en-US" sz="2400" dirty="0">
                <a:ea typeface="ＭＳ Ｐゴシック"/>
                <a:cs typeface="ＭＳ Ｐゴシック"/>
              </a:rPr>
              <a:t>Arthroscopy is used most often because it remains a safe and effective way to diagnose and evaluate </a:t>
            </a:r>
            <a:r>
              <a:rPr lang="en-US" sz="2400" dirty="0" err="1">
                <a:ea typeface="ＭＳ Ｐゴシック"/>
                <a:cs typeface="ＭＳ Ｐゴシック"/>
              </a:rPr>
              <a:t>osteochondritis</a:t>
            </a:r>
            <a:r>
              <a:rPr lang="en-US" sz="2400" dirty="0">
                <a:ea typeface="ＭＳ Ｐゴシック"/>
                <a:cs typeface="ＭＳ Ｐゴシック"/>
              </a:rPr>
              <a:t> </a:t>
            </a:r>
            <a:r>
              <a:rPr lang="en-US" sz="2400" dirty="0" err="1">
                <a:ea typeface="ＭＳ Ｐゴシック"/>
                <a:cs typeface="ＭＳ Ｐゴシック"/>
              </a:rPr>
              <a:t>dissecans</a:t>
            </a:r>
            <a:r>
              <a:rPr lang="en-US" sz="2400" dirty="0">
                <a:ea typeface="ＭＳ Ｐゴシック"/>
                <a:cs typeface="ＭＳ Ｐゴシック"/>
              </a:rPr>
              <a:t> or lesions of the elbow. The benefit of arthroscopy is the ability to immediately remove any loose bodies or deliver other treatments.</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Nerve Damage</a:t>
            </a:r>
          </a:p>
        </p:txBody>
      </p:sp>
      <p:sp>
        <p:nvSpPr>
          <p:cNvPr id="55298"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The most common nerve condition in the elbow is ulnar neuritis. This inflammation of the nerve can cause radiating pain from the posterior medial elbow to the hand and fingers. Compression of the elbow nerves is attributed to a wide range of abnormalities. </a:t>
            </a:r>
          </a:p>
          <a:p>
            <a:r>
              <a:rPr lang="en-US" sz="2400" dirty="0"/>
              <a:t>An ulnar nerve injury typically is associated with supracondylar fractures when the arm is in </a:t>
            </a:r>
            <a:r>
              <a:rPr lang="en-US" sz="2400" dirty="0" err="1"/>
              <a:t>hyperflexion</a:t>
            </a:r>
            <a:r>
              <a:rPr lang="en-US" sz="2400" dirty="0"/>
              <a:t>, but most ulnar nerve injuries occur because of direct blows to the </a:t>
            </a:r>
            <a:r>
              <a:rPr lang="en-US" sz="2400" dirty="0" smtClean="0"/>
              <a:t>nerve.</a:t>
            </a:r>
            <a:r>
              <a:rPr lang="en-US" sz="2400" dirty="0"/>
              <a:t> </a:t>
            </a:r>
            <a:r>
              <a:rPr lang="en-US" sz="2400" dirty="0" smtClean="0">
                <a:ea typeface="ＭＳ Ｐゴシック"/>
                <a:cs typeface="ＭＳ Ｐゴシック"/>
              </a:rPr>
              <a:t>Damage to the ulnar nerve can lead to numbness and tingling of the hand. </a:t>
            </a:r>
          </a:p>
          <a:p>
            <a:r>
              <a:rPr lang="en-US" sz="2400" dirty="0" smtClean="0">
                <a:ea typeface="ＭＳ Ｐゴシック"/>
                <a:cs typeface="ＭＳ Ｐゴシック"/>
              </a:rPr>
              <a:t>In severe cases of ulnar nerve injury, symptoms can last for years after the trauma. This is commonly known as tardy ulnar palsy.</a:t>
            </a:r>
          </a:p>
          <a:p>
            <a:r>
              <a:rPr lang="en-US" sz="2400" dirty="0">
                <a:ea typeface="ＭＳ Ｐゴシック"/>
                <a:cs typeface="ＭＳ Ｐゴシック"/>
              </a:rPr>
              <a:t>MR imaging is the best modality to show nerve damage and </a:t>
            </a:r>
            <a:r>
              <a:rPr lang="en-US" sz="2400" dirty="0" smtClean="0"/>
              <a:t>edema.</a:t>
            </a:r>
            <a:endParaRPr lang="en-US" sz="2400" dirty="0">
              <a:ea typeface="ＭＳ Ｐゴシック"/>
              <a:cs typeface="ＭＳ Ｐゴシック"/>
            </a:endParaRP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Elbow Injuries: Ligament or Tendon Injury</a:t>
            </a:r>
          </a:p>
        </p:txBody>
      </p:sp>
      <p:sp>
        <p:nvSpPr>
          <p:cNvPr id="58370" name="Content Placeholder 2"/>
          <p:cNvSpPr>
            <a:spLocks noGrp="1"/>
          </p:cNvSpPr>
          <p:nvPr>
            <p:ph idx="1"/>
          </p:nvPr>
        </p:nvSpPr>
        <p:spPr>
          <a:xfrm>
            <a:off x="152400" y="1752600"/>
            <a:ext cx="8839200" cy="3962400"/>
          </a:xfrm>
        </p:spPr>
        <p:txBody>
          <a:bodyPr/>
          <a:lstStyle/>
          <a:p>
            <a:r>
              <a:rPr lang="en-US" sz="2400" dirty="0" smtClean="0">
                <a:ea typeface="ＭＳ Ｐゴシック"/>
                <a:cs typeface="ＭＳ Ｐゴシック"/>
              </a:rPr>
              <a:t>About 50% of the medial and lateral plane of the elbow is stabilized by ligaments. If the anterior bundle of the elbow’s MCL is injured, the elbow becomes extremely unstable except when fully extended.  </a:t>
            </a:r>
          </a:p>
          <a:p>
            <a:r>
              <a:rPr lang="en-US" sz="2400" dirty="0" smtClean="0">
                <a:ea typeface="ＭＳ Ｐゴシック"/>
                <a:cs typeface="ＭＳ Ｐゴシック"/>
              </a:rPr>
              <a:t>Radiography can assess ligament tears and joint stability, particularly with valgus or </a:t>
            </a:r>
            <a:r>
              <a:rPr lang="en-US" sz="2400" dirty="0" err="1" smtClean="0">
                <a:ea typeface="ＭＳ Ｐゴシック"/>
                <a:cs typeface="ＭＳ Ｐゴシック"/>
              </a:rPr>
              <a:t>varus</a:t>
            </a:r>
            <a:r>
              <a:rPr lang="en-US" sz="2400" dirty="0" smtClean="0">
                <a:ea typeface="ＭＳ Ｐゴシック"/>
                <a:cs typeface="ＭＳ Ｐゴシック"/>
              </a:rPr>
              <a:t> stress applied during a fluoroscopic examination.  </a:t>
            </a:r>
          </a:p>
          <a:p>
            <a:r>
              <a:rPr lang="en-US" sz="2400" dirty="0" smtClean="0">
                <a:ea typeface="ＭＳ Ｐゴシック"/>
                <a:cs typeface="ＭＳ Ｐゴシック"/>
              </a:rPr>
              <a:t>Gadolinium contrast often is used during MR imaging to help enhance MCL injuries. Although MR imaging is highly sensitive for complete tears of the MCL, it is not the method of choice for viewing partial tears. CT arthrography has a higher rate of identifying partial tears. In either modality, a sagittal projection is the best choice for determining the size of a ligament injury.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Dislocations</a:t>
            </a:r>
          </a:p>
        </p:txBody>
      </p:sp>
      <p:sp>
        <p:nvSpPr>
          <p:cNvPr id="5939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The elbow is the joint that is dislocated most often among pediatric patients. It is the second most dislocated joint in adult patients, with 50% of cases resulting from sports activities. </a:t>
            </a:r>
          </a:p>
          <a:p>
            <a:r>
              <a:rPr lang="en-US" sz="2400" dirty="0" smtClean="0">
                <a:ea typeface="ＭＳ Ｐゴシック"/>
                <a:cs typeface="ＭＳ Ｐゴシック"/>
              </a:rPr>
              <a:t>Elbow dislocations can occur as a result of many situations but most often arise from a fall on an outstretched hand. The most common dislocation involves displacement of both the ulna and radius. </a:t>
            </a:r>
          </a:p>
          <a:p>
            <a:r>
              <a:rPr lang="en-US" sz="2400" dirty="0">
                <a:ea typeface="ＭＳ Ｐゴシック"/>
                <a:cs typeface="ＭＳ Ｐゴシック"/>
              </a:rPr>
              <a:t>Elbow dislocations often present with other injuries. The MCL is routinely compromised in elbow dislocation. With MCL damage, the elbow joint might remain unstable unless the ligament heals or is surgically repaired</a:t>
            </a:r>
            <a:r>
              <a:rPr lang="en-US" sz="2400" dirty="0" smtClean="0">
                <a:ea typeface="ＭＳ Ｐゴシック"/>
                <a:cs typeface="ＭＳ Ｐゴシック"/>
              </a:rPr>
              <a:t>.</a:t>
            </a:r>
          </a:p>
          <a:p>
            <a:r>
              <a:rPr lang="en-US" sz="2400" dirty="0">
                <a:ea typeface="ＭＳ Ｐゴシック"/>
                <a:cs typeface="ＭＳ Ｐゴシック"/>
              </a:rPr>
              <a:t>A patient with an elbow dislocation most often experiences extreme pain and swelling. A deformity may or may not be clearly seen. </a:t>
            </a:r>
          </a:p>
          <a:p>
            <a:endParaRPr lang="en-US" sz="2400" dirty="0">
              <a:ea typeface="ＭＳ Ｐゴシック"/>
              <a:cs typeface="ＭＳ Ｐゴシック"/>
            </a:endParaRP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idx="4294967295"/>
          </p:nvPr>
        </p:nvSpPr>
        <p:spPr>
          <a:xfrm>
            <a:off x="152400" y="701675"/>
            <a:ext cx="8839200" cy="1143000"/>
          </a:xfrm>
        </p:spPr>
        <p:txBody>
          <a:bodyPr/>
          <a:lstStyle/>
          <a:p>
            <a:r>
              <a:rPr lang="en-US" dirty="0" smtClean="0">
                <a:ea typeface="ＭＳ Ｐゴシック"/>
                <a:cs typeface="ＭＳ Ｐゴシック"/>
              </a:rPr>
              <a:t>Dislocations</a:t>
            </a:r>
          </a:p>
        </p:txBody>
      </p:sp>
      <p:sp>
        <p:nvSpPr>
          <p:cNvPr id="125955"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An AP and lateral radiograph elbow series is sufficient to diagnose an elbow dislocation. </a:t>
            </a:r>
          </a:p>
          <a:p>
            <a:r>
              <a:rPr lang="en-US" sz="2400" dirty="0" smtClean="0">
                <a:ea typeface="ＭＳ Ｐゴシック"/>
                <a:cs typeface="ＭＳ Ｐゴシック"/>
              </a:rPr>
              <a:t>An elbow reduction most often is completed by having the patient’s upper arm held in place while applying a steady pull on the forearm and hand. Once the dislocation is reduced, the elbow should be tested for mobility and examined with radiography to ensure satisfactory reduction of the joint and exclude any further bone injury.</a:t>
            </a:r>
          </a:p>
          <a:p>
            <a:r>
              <a:rPr lang="en-US" sz="2400" dirty="0" smtClean="0">
                <a:ea typeface="ＭＳ Ｐゴシック"/>
                <a:cs typeface="ＭＳ Ｐゴシック"/>
              </a:rPr>
              <a:t>A neurovascular examination should be performed and results noted before and after reducing the elbow joint dislocation. Following an elbow dislocation, extension may become compromised and the elbow may be unstable. Over time, some patients might develop arthritis or ectopic bone.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Heterotopic Bone Formation</a:t>
            </a:r>
          </a:p>
        </p:txBody>
      </p:sp>
      <p:sp>
        <p:nvSpPr>
          <p:cNvPr id="60418"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Formation of bone or calcification that is not in the normal bone growth area is called heterotopic bone formation. Heterotopic bone growth at the elbow can be associated with traumatic injury of the elbow, but heterotopic bone formation of the elbow also can be caused by central nervous system trauma or excessive burns.</a:t>
            </a:r>
          </a:p>
          <a:p>
            <a:r>
              <a:rPr lang="en-US" sz="2400" dirty="0" smtClean="0">
                <a:ea typeface="ＭＳ Ｐゴシック"/>
                <a:cs typeface="ＭＳ Ｐゴシック"/>
              </a:rPr>
              <a:t>The formation of </a:t>
            </a:r>
            <a:r>
              <a:rPr lang="en-US" sz="2400" dirty="0" err="1" smtClean="0">
                <a:ea typeface="ＭＳ Ｐゴシック"/>
                <a:cs typeface="ＭＳ Ｐゴシック"/>
              </a:rPr>
              <a:t>juxta</a:t>
            </a:r>
            <a:r>
              <a:rPr lang="en-US" sz="2400" dirty="0" smtClean="0">
                <a:ea typeface="ＭＳ Ｐゴシック"/>
                <a:cs typeface="ＭＳ Ｐゴシック"/>
              </a:rPr>
              <a:t>-articular bone at the elbow joint can cause problems because of decreased full range of motion. Once elbow motion has been compromised by heterotopic bone formation, the only treatment for restoring motion is surgical resection of the bone.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Fractures</a:t>
            </a:r>
          </a:p>
        </p:txBody>
      </p:sp>
      <p:sp>
        <p:nvSpPr>
          <p:cNvPr id="61442" name="Content Placeholder 2"/>
          <p:cNvSpPr>
            <a:spLocks noGrp="1"/>
          </p:cNvSpPr>
          <p:nvPr>
            <p:ph idx="1"/>
          </p:nvPr>
        </p:nvSpPr>
        <p:spPr>
          <a:xfrm>
            <a:off x="152400" y="1447800"/>
            <a:ext cx="8839200" cy="4267200"/>
          </a:xfrm>
        </p:spPr>
        <p:txBody>
          <a:bodyPr/>
          <a:lstStyle/>
          <a:p>
            <a:r>
              <a:rPr lang="en-US" sz="2300" dirty="0" smtClean="0">
                <a:ea typeface="ＭＳ Ｐゴシック"/>
                <a:cs typeface="ＭＳ Ｐゴシック"/>
              </a:rPr>
              <a:t>The proximity of nerves, arteries, tendons, muscle, and bones in the elbow contributes to the elbow being considered one of the most complex fracture sites. Clinical examination begins by observing the patient’s arm. When both arms hang normally at the patient’s sides, there should be a 5° to 15°separation of the forearms and hands from the body. This arm-to-body separation is known as “the carrying angle.” If the patient’s arms and hands are not observed within the acceptable ranges, it could indicate an elbow fracture. Any variation of the angle that is more than 15°is known as </a:t>
            </a:r>
            <a:r>
              <a:rPr lang="en-US" sz="2300" i="1" dirty="0" err="1" smtClean="0">
                <a:ea typeface="ＭＳ Ｐゴシック"/>
                <a:cs typeface="ＭＳ Ｐゴシック"/>
              </a:rPr>
              <a:t>cubitus</a:t>
            </a:r>
            <a:r>
              <a:rPr lang="en-US" sz="2300" i="1" dirty="0" smtClean="0">
                <a:ea typeface="ＭＳ Ｐゴシック"/>
                <a:cs typeface="ＭＳ Ｐゴシック"/>
              </a:rPr>
              <a:t> valgus</a:t>
            </a:r>
            <a:r>
              <a:rPr lang="en-US" sz="2300" dirty="0" smtClean="0">
                <a:ea typeface="ＭＳ Ｐゴシック"/>
                <a:cs typeface="ＭＳ Ｐゴシック"/>
              </a:rPr>
              <a:t>. Angles less than 5°are called </a:t>
            </a:r>
            <a:r>
              <a:rPr lang="en-US" sz="2300" i="1" dirty="0" err="1" smtClean="0">
                <a:ea typeface="ＭＳ Ｐゴシック"/>
                <a:cs typeface="ＭＳ Ｐゴシック"/>
              </a:rPr>
              <a:t>cubitus</a:t>
            </a:r>
            <a:r>
              <a:rPr lang="en-US" sz="2300" i="1" dirty="0" smtClean="0">
                <a:ea typeface="ＭＳ Ｐゴシック"/>
                <a:cs typeface="ＭＳ Ｐゴシック"/>
              </a:rPr>
              <a:t> </a:t>
            </a:r>
            <a:r>
              <a:rPr lang="en-US" sz="2300" i="1" dirty="0" err="1" smtClean="0">
                <a:ea typeface="ＭＳ Ｐゴシック"/>
                <a:cs typeface="ＭＳ Ｐゴシック"/>
              </a:rPr>
              <a:t>varus</a:t>
            </a:r>
            <a:r>
              <a:rPr lang="en-US" sz="2300" dirty="0" smtClean="0">
                <a:ea typeface="ＭＳ Ｐゴシック"/>
                <a:cs typeface="ＭＳ Ｐゴシック"/>
              </a:rPr>
              <a:t>. </a:t>
            </a:r>
          </a:p>
          <a:p>
            <a:r>
              <a:rPr lang="en-US" sz="2300" dirty="0" smtClean="0">
                <a:ea typeface="ＭＳ Ｐゴシック"/>
                <a:cs typeface="ＭＳ Ｐゴシック"/>
              </a:rPr>
              <a:t>All fractures are serious and should be treated as such, although open fractures are at higher risk for adverse complications. </a:t>
            </a:r>
          </a:p>
          <a:p>
            <a:r>
              <a:rPr lang="en-US" sz="2300" dirty="0" smtClean="0">
                <a:ea typeface="ＭＳ Ｐゴシック"/>
                <a:cs typeface="ＭＳ Ｐゴシック"/>
              </a:rPr>
              <a:t>There are three distinct phases in the healing process of bones and complete fracture healing can last for months or years.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Distal Humerus Fractures</a:t>
            </a:r>
          </a:p>
        </p:txBody>
      </p:sp>
      <p:sp>
        <p:nvSpPr>
          <p:cNvPr id="62466"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Distal </a:t>
            </a:r>
            <a:r>
              <a:rPr lang="en-US" sz="2400" dirty="0" err="1" smtClean="0">
                <a:ea typeface="ＭＳ Ｐゴシック"/>
                <a:cs typeface="ＭＳ Ｐゴシック"/>
              </a:rPr>
              <a:t>humerus</a:t>
            </a:r>
            <a:r>
              <a:rPr lang="en-US" sz="2400" dirty="0" smtClean="0">
                <a:ea typeface="ＭＳ Ｐゴシック"/>
                <a:cs typeface="ＭＳ Ｐゴシック"/>
              </a:rPr>
              <a:t> fractures represent only 2% of adult fractures. These fractures can appear in both condyles and often continue into the joint space. </a:t>
            </a:r>
          </a:p>
          <a:p>
            <a:r>
              <a:rPr lang="en-US" sz="2400" dirty="0" smtClean="0">
                <a:ea typeface="ＭＳ Ｐゴシック"/>
                <a:cs typeface="ＭＳ Ｐゴシック"/>
              </a:rPr>
              <a:t>Location determines the classification of distal </a:t>
            </a:r>
            <a:r>
              <a:rPr lang="en-US" sz="2400" dirty="0" err="1" smtClean="0">
                <a:ea typeface="ＭＳ Ｐゴシック"/>
                <a:cs typeface="ＭＳ Ｐゴシック"/>
              </a:rPr>
              <a:t>humerus</a:t>
            </a:r>
            <a:r>
              <a:rPr lang="en-US" sz="2400" dirty="0" smtClean="0">
                <a:ea typeface="ＭＳ Ｐゴシック"/>
                <a:cs typeface="ＭＳ Ｐゴシック"/>
              </a:rPr>
              <a:t> fractures. </a:t>
            </a:r>
          </a:p>
          <a:p>
            <a:r>
              <a:rPr lang="en-US" sz="2400" dirty="0" smtClean="0">
                <a:ea typeface="ＭＳ Ｐゴシック"/>
                <a:cs typeface="ＭＳ Ｐゴシック"/>
              </a:rPr>
              <a:t>Patients with distal </a:t>
            </a:r>
            <a:r>
              <a:rPr lang="en-US" sz="2400" dirty="0" err="1" smtClean="0">
                <a:ea typeface="ＭＳ Ｐゴシック"/>
                <a:cs typeface="ＭＳ Ｐゴシック"/>
              </a:rPr>
              <a:t>humerus</a:t>
            </a:r>
            <a:r>
              <a:rPr lang="en-US" sz="2400" dirty="0" smtClean="0">
                <a:ea typeface="ＭＳ Ｐゴシック"/>
                <a:cs typeface="ＭＳ Ｐゴシック"/>
              </a:rPr>
              <a:t> fractures experience extensive swelling, deformities, and pain. These fractures also can produce bruising of the skin. Flexion of the arm may produce crackling or popping sounds from bone fragments.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idx="4294967295"/>
          </p:nvPr>
        </p:nvSpPr>
        <p:spPr/>
        <p:txBody>
          <a:bodyPr/>
          <a:lstStyle/>
          <a:p>
            <a:r>
              <a:rPr lang="en-US" dirty="0" smtClean="0">
                <a:ea typeface="ＭＳ Ｐゴシック"/>
                <a:cs typeface="ＭＳ Ｐゴシック"/>
              </a:rPr>
              <a:t>Elbow</a:t>
            </a:r>
          </a:p>
        </p:txBody>
      </p:sp>
      <p:sp>
        <p:nvSpPr>
          <p:cNvPr id="102403" name="Content Placeholder 2"/>
          <p:cNvSpPr>
            <a:spLocks noGrp="1"/>
          </p:cNvSpPr>
          <p:nvPr>
            <p:ph idx="4294967295"/>
          </p:nvPr>
        </p:nvSpPr>
        <p:spPr>
          <a:xfrm>
            <a:off x="152400" y="1447800"/>
            <a:ext cx="8839200" cy="4221163"/>
          </a:xfrm>
        </p:spPr>
        <p:txBody>
          <a:bodyPr/>
          <a:lstStyle/>
          <a:p>
            <a:r>
              <a:rPr lang="en-US" sz="2300" dirty="0" smtClean="0">
                <a:ea typeface="ＭＳ Ｐゴシック"/>
                <a:cs typeface="ＭＳ Ｐゴシック"/>
              </a:rPr>
              <a:t>The elbow joint’s ability to flex and extend depends on the articulation of the ulna and </a:t>
            </a:r>
            <a:r>
              <a:rPr lang="en-US" sz="2300" dirty="0" err="1" smtClean="0">
                <a:ea typeface="ＭＳ Ｐゴシック"/>
                <a:cs typeface="ＭＳ Ｐゴシック"/>
              </a:rPr>
              <a:t>humerus</a:t>
            </a:r>
            <a:r>
              <a:rPr lang="en-US" sz="2300" dirty="0" smtClean="0">
                <a:ea typeface="ＭＳ Ｐゴシック"/>
                <a:cs typeface="ＭＳ Ｐゴシック"/>
              </a:rPr>
              <a:t>. Pronation and supination depend on the radial head and </a:t>
            </a:r>
            <a:r>
              <a:rPr lang="en-US" sz="2300" dirty="0" err="1" smtClean="0">
                <a:ea typeface="ＭＳ Ｐゴシック"/>
                <a:cs typeface="ＭＳ Ｐゴシック"/>
              </a:rPr>
              <a:t>capitulum</a:t>
            </a:r>
            <a:r>
              <a:rPr lang="en-US" sz="2300" dirty="0" smtClean="0">
                <a:ea typeface="ＭＳ Ｐゴシック"/>
                <a:cs typeface="ＭＳ Ｐゴシック"/>
              </a:rPr>
              <a:t> of the </a:t>
            </a:r>
            <a:r>
              <a:rPr lang="en-US" sz="2300" dirty="0" err="1" smtClean="0">
                <a:ea typeface="ＭＳ Ｐゴシック"/>
                <a:cs typeface="ＭＳ Ｐゴシック"/>
              </a:rPr>
              <a:t>humerus</a:t>
            </a:r>
            <a:r>
              <a:rPr lang="en-US" sz="2300" dirty="0" smtClean="0">
                <a:ea typeface="ＭＳ Ｐゴシック"/>
                <a:cs typeface="ＭＳ Ｐゴシック"/>
              </a:rPr>
              <a:t>. A fully working elbow should allow the forearm to extend </a:t>
            </a:r>
            <a:r>
              <a:rPr lang="en-US" sz="2300" dirty="0" smtClean="0">
                <a:ea typeface="ＭＳ Ｐゴシック"/>
                <a:cs typeface="ＭＳ Ｐゴシック"/>
              </a:rPr>
              <a:t>145°from </a:t>
            </a:r>
            <a:r>
              <a:rPr lang="en-US" sz="2300" dirty="0" smtClean="0">
                <a:ea typeface="ＭＳ Ｐゴシック"/>
                <a:cs typeface="ＭＳ Ｐゴシック"/>
              </a:rPr>
              <a:t>full extension to full flexion and permit a 180°rotation during pronation or supination.</a:t>
            </a:r>
          </a:p>
          <a:p>
            <a:r>
              <a:rPr lang="en-US" sz="2300" dirty="0" smtClean="0">
                <a:ea typeface="ＭＳ Ｐゴシック"/>
                <a:cs typeface="ＭＳ Ｐゴシック"/>
              </a:rPr>
              <a:t>Elbow pain can be caused by a number of issues with the joint or surrounding anatomy. Pain at the elbow also can result from problems not related to the elbow joint, such as cervical radiculopathy or referred shoulder pain. Most commonly, elbow pain is due to </a:t>
            </a:r>
            <a:r>
              <a:rPr lang="en-US" sz="2300" dirty="0" err="1" smtClean="0">
                <a:ea typeface="ＭＳ Ｐゴシック"/>
                <a:cs typeface="ＭＳ Ｐゴシック"/>
              </a:rPr>
              <a:t>periarticular</a:t>
            </a:r>
            <a:r>
              <a:rPr lang="en-US" sz="2300" dirty="0" smtClean="0">
                <a:ea typeface="ＭＳ Ｐゴシック"/>
                <a:cs typeface="ＭＳ Ｐゴシック"/>
              </a:rPr>
              <a:t> causes or problems specific to the elbow joint. </a:t>
            </a:r>
            <a:r>
              <a:rPr lang="en-US" sz="2300" dirty="0" err="1" smtClean="0">
                <a:ea typeface="ＭＳ Ｐゴシック"/>
                <a:cs typeface="ＭＳ Ｐゴシック"/>
              </a:rPr>
              <a:t>Polyarticular</a:t>
            </a:r>
            <a:r>
              <a:rPr lang="en-US" sz="2300" dirty="0" smtClean="0">
                <a:ea typeface="ＭＳ Ｐゴシック"/>
                <a:cs typeface="ＭＳ Ｐゴシック"/>
              </a:rPr>
              <a:t> causes, or problems affecting many joints, also play a role in elbow disorders. Chronic elbow injuries can be attributed to repetitive motion of the joint or inflammatory processes. Acute injuries occur from trauma, most often from falls.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152400" y="685800"/>
            <a:ext cx="8839200" cy="1143000"/>
          </a:xfrm>
        </p:spPr>
        <p:txBody>
          <a:bodyPr/>
          <a:lstStyle/>
          <a:p>
            <a:r>
              <a:rPr lang="en-US" dirty="0" smtClean="0">
                <a:ea typeface="ＭＳ Ｐゴシック"/>
                <a:cs typeface="ＭＳ Ｐゴシック"/>
              </a:rPr>
              <a:t>Distal Humerus Fractures</a:t>
            </a:r>
          </a:p>
        </p:txBody>
      </p:sp>
      <p:sp>
        <p:nvSpPr>
          <p:cNvPr id="63490" name="Content Placeholder 2"/>
          <p:cNvSpPr>
            <a:spLocks noGrp="1"/>
          </p:cNvSpPr>
          <p:nvPr>
            <p:ph idx="1"/>
          </p:nvPr>
        </p:nvSpPr>
        <p:spPr>
          <a:xfrm>
            <a:off x="152400" y="1447800"/>
            <a:ext cx="8839200" cy="4267200"/>
          </a:xfrm>
        </p:spPr>
        <p:txBody>
          <a:bodyPr/>
          <a:lstStyle/>
          <a:p>
            <a:r>
              <a:rPr lang="en-US" sz="2300" dirty="0" smtClean="0">
                <a:ea typeface="ＭＳ Ｐゴシック"/>
                <a:cs typeface="ＭＳ Ｐゴシック"/>
              </a:rPr>
              <a:t>A 2-projection radiographic examination usually is sufficient to evaluate distal </a:t>
            </a:r>
            <a:r>
              <a:rPr lang="en-US" sz="2300" dirty="0" err="1" smtClean="0">
                <a:ea typeface="ＭＳ Ｐゴシック"/>
                <a:cs typeface="ＭＳ Ｐゴシック"/>
              </a:rPr>
              <a:t>humerus</a:t>
            </a:r>
            <a:r>
              <a:rPr lang="en-US" sz="2300" dirty="0" smtClean="0">
                <a:ea typeface="ＭＳ Ｐゴシック"/>
                <a:cs typeface="ＭＳ Ｐゴシック"/>
              </a:rPr>
              <a:t> fractures. A lateral oblique projection is helpful for diagnosing lateral condyle fractures or displacement. An oblique radiograph of the elbow might help identify </a:t>
            </a:r>
            <a:r>
              <a:rPr lang="en-US" sz="2300" dirty="0" err="1" smtClean="0">
                <a:ea typeface="ＭＳ Ｐゴシック"/>
                <a:cs typeface="ＭＳ Ｐゴシック"/>
              </a:rPr>
              <a:t>nondisplaced</a:t>
            </a:r>
            <a:r>
              <a:rPr lang="en-US" sz="2300" dirty="0" smtClean="0">
                <a:ea typeface="ＭＳ Ｐゴシック"/>
                <a:cs typeface="ＭＳ Ｐゴシック"/>
              </a:rPr>
              <a:t> fractures of the condyle in children.</a:t>
            </a:r>
          </a:p>
          <a:p>
            <a:r>
              <a:rPr lang="en-US" sz="2300" dirty="0" smtClean="0">
                <a:ea typeface="ＭＳ Ｐゴシック"/>
                <a:cs typeface="ＭＳ Ｐゴシック"/>
              </a:rPr>
              <a:t>Posterior displacement of the </a:t>
            </a:r>
            <a:r>
              <a:rPr lang="en-US" sz="2300" dirty="0" err="1" smtClean="0">
                <a:ea typeface="ＭＳ Ｐゴシック"/>
                <a:cs typeface="ＭＳ Ｐゴシック"/>
              </a:rPr>
              <a:t>humerus</a:t>
            </a:r>
            <a:r>
              <a:rPr lang="en-US" sz="2300" dirty="0" smtClean="0">
                <a:ea typeface="ＭＳ Ｐゴシック"/>
                <a:cs typeface="ＭＳ Ｐゴシック"/>
              </a:rPr>
              <a:t>, often seen in fractures, affects the orientation of the anterior humeral line seen on the lateral image. If the anterior humeral line passes through the anterior portion of the </a:t>
            </a:r>
            <a:r>
              <a:rPr lang="en-US" sz="2300" dirty="0" err="1" smtClean="0">
                <a:ea typeface="ＭＳ Ｐゴシック"/>
                <a:cs typeface="ＭＳ Ｐゴシック"/>
              </a:rPr>
              <a:t>capitulum</a:t>
            </a:r>
            <a:r>
              <a:rPr lang="en-US" sz="2300" dirty="0" smtClean="0">
                <a:ea typeface="ＭＳ Ｐゴシック"/>
                <a:cs typeface="ＭＳ Ｐゴシック"/>
              </a:rPr>
              <a:t> or does not meet the </a:t>
            </a:r>
            <a:r>
              <a:rPr lang="en-US" sz="2300" dirty="0" err="1" smtClean="0">
                <a:ea typeface="ＭＳ Ｐゴシック"/>
                <a:cs typeface="ＭＳ Ｐゴシック"/>
              </a:rPr>
              <a:t>capitulum</a:t>
            </a:r>
            <a:r>
              <a:rPr lang="en-US" sz="2300" dirty="0" smtClean="0">
                <a:ea typeface="ＭＳ Ｐゴシック"/>
                <a:cs typeface="ＭＳ Ｐゴシック"/>
              </a:rPr>
              <a:t> at all, a fracture is possible.</a:t>
            </a:r>
          </a:p>
          <a:p>
            <a:r>
              <a:rPr lang="en-US" sz="2300" dirty="0" smtClean="0">
                <a:ea typeface="ＭＳ Ｐゴシック"/>
                <a:cs typeface="ＭＳ Ｐゴシック"/>
              </a:rPr>
              <a:t>Displaced fractures are generally stabilized with surgery. Splinting is sufficient in </a:t>
            </a:r>
            <a:r>
              <a:rPr lang="en-US" sz="2300" dirty="0" err="1" smtClean="0">
                <a:ea typeface="ＭＳ Ｐゴシック"/>
                <a:cs typeface="ＭＳ Ｐゴシック"/>
              </a:rPr>
              <a:t>nondisplaced</a:t>
            </a:r>
            <a:r>
              <a:rPr lang="en-US" sz="2300" dirty="0" smtClean="0">
                <a:ea typeface="ＭＳ Ｐゴシック"/>
                <a:cs typeface="ＭＳ Ｐゴシック"/>
              </a:rPr>
              <a:t> fractures. It is important to retake radiographs of the elbow after several days of splinting to ensure adequate positioning.</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idx="4294967295"/>
          </p:nvPr>
        </p:nvSpPr>
        <p:spPr>
          <a:xfrm>
            <a:off x="152400" y="685800"/>
            <a:ext cx="8839200" cy="1143000"/>
          </a:xfrm>
        </p:spPr>
        <p:txBody>
          <a:bodyPr/>
          <a:lstStyle/>
          <a:p>
            <a:r>
              <a:rPr lang="en-US" dirty="0" smtClean="0">
                <a:ea typeface="ＭＳ Ｐゴシック"/>
                <a:cs typeface="ＭＳ Ｐゴシック"/>
              </a:rPr>
              <a:t>Olecranon Process Fracture</a:t>
            </a:r>
          </a:p>
        </p:txBody>
      </p:sp>
      <p:sp>
        <p:nvSpPr>
          <p:cNvPr id="126979"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The olecranon process is at high risk for fracture because of its prominent position directly under the surface of the skin. Olecranon process fractures generally occur when an individual falls directly onto the flexed elbow, resulting in a comminuted fracture. </a:t>
            </a:r>
            <a:r>
              <a:rPr lang="en-US" sz="2400" dirty="0" smtClean="0">
                <a:ea typeface="ＭＳ Ｐゴシック"/>
                <a:cs typeface="ＭＳ Ｐゴシック"/>
              </a:rPr>
              <a:t>Other fractures of the olecranon process include avulsion, </a:t>
            </a:r>
            <a:r>
              <a:rPr lang="en-US" sz="2400" dirty="0" err="1" smtClean="0">
                <a:ea typeface="ＭＳ Ｐゴシック"/>
                <a:cs typeface="ＭＳ Ｐゴシック"/>
              </a:rPr>
              <a:t>nondisplaced</a:t>
            </a:r>
            <a:r>
              <a:rPr lang="en-US" sz="2400" dirty="0" smtClean="0">
                <a:ea typeface="ＭＳ Ｐゴシック"/>
                <a:cs typeface="ＭＳ Ｐゴシック"/>
              </a:rPr>
              <a:t> transverse and </a:t>
            </a:r>
            <a:r>
              <a:rPr lang="en-US" sz="2400" dirty="0" err="1" smtClean="0">
                <a:ea typeface="ＭＳ Ｐゴシック"/>
                <a:cs typeface="ＭＳ Ｐゴシック"/>
              </a:rPr>
              <a:t>nondisplaced</a:t>
            </a:r>
            <a:r>
              <a:rPr lang="en-US" sz="2400" dirty="0" smtClean="0">
                <a:ea typeface="ＭＳ Ｐゴシック"/>
                <a:cs typeface="ＭＳ Ｐゴシック"/>
              </a:rPr>
              <a:t> oblique fractures, and fracture-dislocations. Swelling </a:t>
            </a:r>
            <a:r>
              <a:rPr lang="en-US" sz="2400" dirty="0" smtClean="0">
                <a:ea typeface="ＭＳ Ｐゴシック"/>
                <a:cs typeface="ＭＳ Ｐゴシック"/>
              </a:rPr>
              <a:t>and extensive bruising often are noted following an olecranon process fracture. </a:t>
            </a:r>
          </a:p>
          <a:p>
            <a:r>
              <a:rPr lang="en-US" sz="2400" dirty="0" smtClean="0">
                <a:ea typeface="ＭＳ Ｐゴシック"/>
                <a:cs typeface="ＭＳ Ｐゴシック"/>
              </a:rPr>
              <a:t>AP and lateral radiographs can usually </a:t>
            </a:r>
            <a:r>
              <a:rPr lang="en-US" sz="2400" dirty="0" err="1" smtClean="0">
                <a:ea typeface="ＭＳ Ｐゴシック"/>
                <a:cs typeface="ＭＳ Ｐゴシック"/>
              </a:rPr>
              <a:t>demontrate</a:t>
            </a:r>
            <a:r>
              <a:rPr lang="en-US" sz="2400" dirty="0" smtClean="0">
                <a:ea typeface="ＭＳ Ｐゴシック"/>
                <a:cs typeface="ＭＳ Ｐゴシック"/>
              </a:rPr>
              <a:t> olecranon process fractures, with a lateral projection providing the best view of the fracture.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idx="4294967295"/>
          </p:nvPr>
        </p:nvSpPr>
        <p:spPr>
          <a:xfrm>
            <a:off x="152400" y="685800"/>
            <a:ext cx="8839200" cy="1143000"/>
          </a:xfrm>
        </p:spPr>
        <p:txBody>
          <a:bodyPr/>
          <a:lstStyle/>
          <a:p>
            <a:r>
              <a:rPr lang="en-US" dirty="0" smtClean="0">
                <a:ea typeface="ＭＳ Ｐゴシック"/>
                <a:cs typeface="ＭＳ Ｐゴシック"/>
              </a:rPr>
              <a:t>Olecranon Process Fracture</a:t>
            </a:r>
          </a:p>
        </p:txBody>
      </p:sp>
      <p:sp>
        <p:nvSpPr>
          <p:cNvPr id="128003"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If an olecranon process fracture is </a:t>
            </a:r>
            <a:r>
              <a:rPr lang="en-US" sz="2400" dirty="0" err="1" smtClean="0">
                <a:ea typeface="ＭＳ Ｐゴシック"/>
                <a:cs typeface="ＭＳ Ｐゴシック"/>
              </a:rPr>
              <a:t>nondisplaced</a:t>
            </a:r>
            <a:r>
              <a:rPr lang="en-US" sz="2400" dirty="0" smtClean="0">
                <a:ea typeface="ＭＳ Ｐゴシック"/>
                <a:cs typeface="ＭＳ Ｐゴシック"/>
              </a:rPr>
              <a:t>, a posterior splint to flex the elbow 90°usually is the first step in treatment. Follow-up for this treatment includes radiography to ensure that the fracture remains </a:t>
            </a:r>
            <a:r>
              <a:rPr lang="en-US" sz="2400" dirty="0" err="1" smtClean="0">
                <a:ea typeface="ＭＳ Ｐゴシック"/>
                <a:cs typeface="ＭＳ Ｐゴシック"/>
              </a:rPr>
              <a:t>nondisplaced</a:t>
            </a:r>
            <a:r>
              <a:rPr lang="en-US" sz="2400" dirty="0" smtClean="0">
                <a:ea typeface="ＭＳ Ｐゴシック"/>
                <a:cs typeface="ＭＳ Ｐゴシック"/>
              </a:rPr>
              <a:t>. Displaced fractures require internal fixation with plates, screws, pins, or wires to align the bone properly.</a:t>
            </a:r>
          </a:p>
          <a:p>
            <a:r>
              <a:rPr lang="en-US" sz="2400" dirty="0" smtClean="0">
                <a:ea typeface="ＭＳ Ｐゴシック"/>
                <a:cs typeface="ＭＳ Ｐゴシック"/>
              </a:rPr>
              <a:t>Even after healing, an olecranon process fracture can produce loss of motion regardless of treatment. If fixating hardware is used, the hardware can irritate the tissues around the fracture site, causing more pain.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Coronoid Process Fracture</a:t>
            </a:r>
          </a:p>
        </p:txBody>
      </p:sp>
      <p:sp>
        <p:nvSpPr>
          <p:cNvPr id="6451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Fractures of the coronoid process typically occur in conjunction with posterior elbow dislocations. An avulsion fracture of the coronoid is possible if the brachialis muscle is subjected to forceful contraction. </a:t>
            </a:r>
            <a:r>
              <a:rPr lang="en-US" sz="2400" dirty="0" err="1" smtClean="0">
                <a:ea typeface="ＭＳ Ｐゴシック"/>
                <a:cs typeface="ＭＳ Ｐゴシック"/>
              </a:rPr>
              <a:t>Antecubital</a:t>
            </a:r>
            <a:r>
              <a:rPr lang="en-US" sz="2400" dirty="0" smtClean="0">
                <a:ea typeface="ＭＳ Ｐゴシック"/>
                <a:cs typeface="ＭＳ Ｐゴシック"/>
              </a:rPr>
              <a:t> fossa tenderness and swelling are common symptoms of coronoid fracture.</a:t>
            </a:r>
          </a:p>
          <a:p>
            <a:r>
              <a:rPr lang="en-US" sz="2400" dirty="0" smtClean="0">
                <a:ea typeface="ＭＳ Ｐゴシック"/>
                <a:cs typeface="ＭＳ Ｐゴシック"/>
              </a:rPr>
              <a:t>The radial head or oblique projection of the elbow highlights possible fractures of the coronoid. The lateral projection best demonstrates coronoid fractures, however, and also highlights avulsion fractures.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Radial Head Fracture</a:t>
            </a:r>
          </a:p>
        </p:txBody>
      </p:sp>
      <p:sp>
        <p:nvSpPr>
          <p:cNvPr id="65538"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The radial head is believed to be the secondary stabilizing source for the elbow during valgus stress. As a result, radial head fractures tend to occur when patients fall with a forearm turned inward and land on an outstretched hand. These are the most common elbow fracture among adults. </a:t>
            </a:r>
          </a:p>
          <a:p>
            <a:r>
              <a:rPr lang="en-US" sz="2400" dirty="0">
                <a:ea typeface="ＭＳ Ｐゴシック"/>
                <a:cs typeface="ＭＳ Ｐゴシック"/>
              </a:rPr>
              <a:t>Patients who have radial head fractures experience pain on the outer surface of the elbow and may not be able to pronate or supinate the forearm. The elbow can show signs of swelling, limiting the amount of flexion and extension</a:t>
            </a:r>
            <a:r>
              <a:rPr lang="en-US" sz="2400" dirty="0" smtClean="0">
                <a:ea typeface="ＭＳ Ｐゴシック"/>
                <a:cs typeface="ＭＳ Ｐゴシック"/>
              </a:rPr>
              <a:t>.</a:t>
            </a:r>
          </a:p>
          <a:p>
            <a:r>
              <a:rPr lang="en-US" sz="2400" dirty="0">
                <a:ea typeface="ＭＳ Ｐゴシック"/>
                <a:cs typeface="ＭＳ Ｐゴシック"/>
              </a:rPr>
              <a:t>Standard 2-projection radiographs of the elbow are routine for suspected radial head fractures because these fractures usually produce a positive posterior fat pad sign on radiographs. </a:t>
            </a:r>
          </a:p>
          <a:p>
            <a:endParaRPr lang="en-US" sz="2400" dirty="0">
              <a:ea typeface="ＭＳ Ｐゴシック"/>
              <a:cs typeface="ＭＳ Ｐゴシック"/>
            </a:endParaRP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Capitulum Fractures</a:t>
            </a:r>
          </a:p>
        </p:txBody>
      </p:sp>
      <p:sp>
        <p:nvSpPr>
          <p:cNvPr id="66562" name="Content Placeholder 2"/>
          <p:cNvSpPr>
            <a:spLocks noGrp="1"/>
          </p:cNvSpPr>
          <p:nvPr>
            <p:ph idx="1"/>
          </p:nvPr>
        </p:nvSpPr>
        <p:spPr>
          <a:xfrm>
            <a:off x="152400" y="1447800"/>
            <a:ext cx="8839200" cy="4297363"/>
          </a:xfrm>
        </p:spPr>
        <p:txBody>
          <a:bodyPr/>
          <a:lstStyle/>
          <a:p>
            <a:r>
              <a:rPr lang="en-US" sz="2300" dirty="0" smtClean="0">
                <a:ea typeface="ＭＳ Ｐゴシック"/>
                <a:cs typeface="ＭＳ Ｐゴシック"/>
              </a:rPr>
              <a:t>Fractures of the </a:t>
            </a:r>
            <a:r>
              <a:rPr lang="en-US" sz="2300" dirty="0" err="1" smtClean="0">
                <a:ea typeface="ＭＳ Ｐゴシック"/>
                <a:cs typeface="ＭＳ Ｐゴシック"/>
              </a:rPr>
              <a:t>capitulum</a:t>
            </a:r>
            <a:r>
              <a:rPr lang="en-US" sz="2300" dirty="0" smtClean="0">
                <a:ea typeface="ＭＳ Ｐゴシック"/>
                <a:cs typeface="ＭＳ Ｐゴシック"/>
              </a:rPr>
              <a:t> are not very common, but when they occur, they share a similar mechanism of fracture as radial head fractures because of the axial alignment of the </a:t>
            </a:r>
            <a:r>
              <a:rPr lang="en-US" sz="2300" dirty="0" err="1" smtClean="0">
                <a:ea typeface="ＭＳ Ｐゴシック"/>
                <a:cs typeface="ＭＳ Ｐゴシック"/>
              </a:rPr>
              <a:t>capitulum</a:t>
            </a:r>
            <a:r>
              <a:rPr lang="en-US" sz="2300" dirty="0" smtClean="0">
                <a:ea typeface="ＭＳ Ｐゴシック"/>
                <a:cs typeface="ＭＳ Ｐゴシック"/>
              </a:rPr>
              <a:t>. In fact, nearly 50% of </a:t>
            </a:r>
            <a:r>
              <a:rPr lang="en-US" sz="2300" dirty="0" err="1" smtClean="0">
                <a:ea typeface="ＭＳ Ｐゴシック"/>
                <a:cs typeface="ＭＳ Ｐゴシック"/>
              </a:rPr>
              <a:t>capitulum</a:t>
            </a:r>
            <a:r>
              <a:rPr lang="en-US" sz="2300" dirty="0" smtClean="0">
                <a:ea typeface="ＭＳ Ｐゴシック"/>
                <a:cs typeface="ＭＳ Ｐゴシック"/>
              </a:rPr>
              <a:t> fractures are accompanied by a radial head fracture. </a:t>
            </a:r>
          </a:p>
          <a:p>
            <a:r>
              <a:rPr lang="en-US" sz="2300" dirty="0" smtClean="0">
                <a:ea typeface="ＭＳ Ｐゴシック"/>
                <a:cs typeface="ＭＳ Ｐゴシック"/>
              </a:rPr>
              <a:t>Results of routine radiography often are misleading in cases of </a:t>
            </a:r>
            <a:r>
              <a:rPr lang="en-US" sz="2300" dirty="0" err="1" smtClean="0">
                <a:ea typeface="ＭＳ Ｐゴシック"/>
                <a:cs typeface="ＭＳ Ｐゴシック"/>
              </a:rPr>
              <a:t>capitulum</a:t>
            </a:r>
            <a:r>
              <a:rPr lang="en-US" sz="2300" dirty="0" smtClean="0">
                <a:ea typeface="ＭＳ Ｐゴシック"/>
                <a:cs typeface="ＭＳ Ｐゴシック"/>
              </a:rPr>
              <a:t> fracture. The AP projection can hide a fracture fragment behind the </a:t>
            </a:r>
            <a:r>
              <a:rPr lang="en-US" sz="2300" dirty="0" err="1" smtClean="0">
                <a:ea typeface="ＭＳ Ｐゴシック"/>
                <a:cs typeface="ＭＳ Ｐゴシック"/>
              </a:rPr>
              <a:t>humerus</a:t>
            </a:r>
            <a:r>
              <a:rPr lang="en-US" sz="2300" dirty="0" smtClean="0">
                <a:ea typeface="ＭＳ Ｐゴシック"/>
                <a:cs typeface="ＭＳ Ｐゴシック"/>
              </a:rPr>
              <a:t>, and any rotation or a slight oblique lateral positioning often obscures a </a:t>
            </a:r>
            <a:r>
              <a:rPr lang="en-US" sz="2300" dirty="0" err="1" smtClean="0">
                <a:ea typeface="ＭＳ Ｐゴシック"/>
                <a:cs typeface="ＭＳ Ｐゴシック"/>
              </a:rPr>
              <a:t>capitulum</a:t>
            </a:r>
            <a:r>
              <a:rPr lang="en-US" sz="2300" dirty="0" smtClean="0">
                <a:ea typeface="ＭＳ Ｐゴシック"/>
                <a:cs typeface="ＭＳ Ｐゴシック"/>
              </a:rPr>
              <a:t> fracture. Radiographs of the elbow consistently show a positive fat pad sign on the lateral projection, but radiographers should acquire a </a:t>
            </a:r>
            <a:r>
              <a:rPr lang="en-US" sz="2300" dirty="0" err="1" smtClean="0">
                <a:ea typeface="ＭＳ Ｐゴシック"/>
                <a:cs typeface="ＭＳ Ｐゴシック"/>
              </a:rPr>
              <a:t>radiocapitellar</a:t>
            </a:r>
            <a:r>
              <a:rPr lang="en-US" sz="2300" dirty="0" smtClean="0">
                <a:ea typeface="ＭＳ Ｐゴシック"/>
                <a:cs typeface="ＭＳ Ｐゴシック"/>
              </a:rPr>
              <a:t> projection to better demonstrate any fracture fragments</a:t>
            </a:r>
            <a:r>
              <a:rPr lang="en-US" sz="2300" dirty="0">
                <a:ea typeface="ＭＳ Ｐゴシック"/>
                <a:cs typeface="ＭＳ Ｐゴシック"/>
              </a:rPr>
              <a:t>. Determining the degree of displacement in </a:t>
            </a:r>
            <a:r>
              <a:rPr lang="en-US" sz="2300" dirty="0" err="1">
                <a:ea typeface="ＭＳ Ｐゴシック"/>
                <a:cs typeface="ＭＳ Ｐゴシック"/>
              </a:rPr>
              <a:t>capitulum</a:t>
            </a:r>
            <a:r>
              <a:rPr lang="en-US" sz="2300" dirty="0">
                <a:ea typeface="ＭＳ Ｐゴシック"/>
                <a:cs typeface="ＭＳ Ｐゴシック"/>
              </a:rPr>
              <a:t> fractures is difficult with radiographs. CT images can show precise details of the fracture.</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Avulsion Fracture</a:t>
            </a:r>
          </a:p>
        </p:txBody>
      </p:sp>
      <p:sp>
        <p:nvSpPr>
          <p:cNvPr id="67586"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Stress to the elbow joint can cause avulsion fractures. Avulsion fractures often are found in adolescents aged 9 to 12 years, and they are the most common type of elbow fracture in adolescent athletes who participate in throwing as part of their sport.</a:t>
            </a:r>
          </a:p>
          <a:p>
            <a:r>
              <a:rPr lang="en-US" sz="2400" dirty="0" smtClean="0">
                <a:ea typeface="ＭＳ Ｐゴシック"/>
                <a:cs typeface="ＭＳ Ｐゴシック"/>
              </a:rPr>
              <a:t>Avulsion fractures most often are found before the secondary ossification centers fuse. A common symptom of avulsion fractures is an acute popping sensation in the elbow followed by pain. The pain often is felt immediately after making a hard pitch or throw. </a:t>
            </a:r>
          </a:p>
          <a:p>
            <a:r>
              <a:rPr lang="en-US" sz="2400" dirty="0">
                <a:ea typeface="ＭＳ Ｐゴシック"/>
                <a:cs typeface="ＭＳ Ｐゴシック"/>
              </a:rPr>
              <a:t>Images obtained following the injury might show a disconnection of the medial epicondyle </a:t>
            </a:r>
            <a:r>
              <a:rPr lang="en-US" sz="2400" dirty="0" err="1">
                <a:ea typeface="ＭＳ Ｐゴシック"/>
                <a:cs typeface="ＭＳ Ｐゴシック"/>
              </a:rPr>
              <a:t>apophysis</a:t>
            </a:r>
            <a:r>
              <a:rPr lang="en-US" sz="2400" dirty="0">
                <a:ea typeface="ＭＳ Ｐゴシック"/>
                <a:cs typeface="ＭＳ Ｐゴシック"/>
              </a:rPr>
              <a:t> or subtle displaced fractures. Occasionally, a gravity stress test or manual stress projections of the elbow also are ordered.</a:t>
            </a:r>
          </a:p>
          <a:p>
            <a:endParaRPr lang="en-US" sz="2400" dirty="0" smtClean="0">
              <a:ea typeface="ＭＳ Ｐゴシック"/>
              <a:cs typeface="ＭＳ Ｐゴシック"/>
            </a:endParaRP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Combined Fractures and Dislocations</a:t>
            </a:r>
          </a:p>
        </p:txBody>
      </p:sp>
      <p:sp>
        <p:nvSpPr>
          <p:cNvPr id="68610" name="Content Placeholder 2"/>
          <p:cNvSpPr>
            <a:spLocks noGrp="1"/>
          </p:cNvSpPr>
          <p:nvPr>
            <p:ph idx="1"/>
          </p:nvPr>
        </p:nvSpPr>
        <p:spPr>
          <a:xfrm>
            <a:off x="152400" y="1447800"/>
            <a:ext cx="8839200" cy="4267200"/>
          </a:xfrm>
        </p:spPr>
        <p:txBody>
          <a:bodyPr/>
          <a:lstStyle/>
          <a:p>
            <a:r>
              <a:rPr lang="en-US" sz="2400" dirty="0" err="1" smtClean="0">
                <a:ea typeface="ＭＳ Ｐゴシック"/>
                <a:cs typeface="ＭＳ Ｐゴシック"/>
              </a:rPr>
              <a:t>Monteggia</a:t>
            </a:r>
            <a:r>
              <a:rPr lang="en-US" sz="2400" dirty="0" smtClean="0">
                <a:ea typeface="ＭＳ Ｐゴシック"/>
                <a:cs typeface="ＭＳ Ｐゴシック"/>
              </a:rPr>
              <a:t> fracture-dislocations involve a fracture of the ulnar shaft and displacement of the radial head. If the alignment of the </a:t>
            </a:r>
            <a:r>
              <a:rPr lang="en-US" sz="2400" dirty="0" err="1" smtClean="0">
                <a:ea typeface="ＭＳ Ｐゴシック"/>
                <a:cs typeface="ＭＳ Ｐゴシック"/>
              </a:rPr>
              <a:t>radiocapitellar</a:t>
            </a:r>
            <a:r>
              <a:rPr lang="en-US" sz="2400" dirty="0" smtClean="0">
                <a:ea typeface="ＭＳ Ｐゴシック"/>
                <a:cs typeface="ＭＳ Ｐゴシック"/>
              </a:rPr>
              <a:t> line does not point to the </a:t>
            </a:r>
            <a:r>
              <a:rPr lang="en-US" sz="2400" dirty="0" err="1" smtClean="0">
                <a:ea typeface="ＭＳ Ｐゴシック"/>
                <a:cs typeface="ＭＳ Ｐゴシック"/>
              </a:rPr>
              <a:t>capitulum</a:t>
            </a:r>
            <a:r>
              <a:rPr lang="en-US" sz="2400" dirty="0" smtClean="0">
                <a:ea typeface="ＭＳ Ｐゴシック"/>
                <a:cs typeface="ＭＳ Ｐゴシック"/>
              </a:rPr>
              <a:t> on all radiographic projections, a </a:t>
            </a:r>
            <a:r>
              <a:rPr lang="en-US" sz="2400" dirty="0" err="1" smtClean="0">
                <a:ea typeface="ＭＳ Ｐゴシック"/>
                <a:cs typeface="ＭＳ Ｐゴシック"/>
              </a:rPr>
              <a:t>Monteggia</a:t>
            </a:r>
            <a:r>
              <a:rPr lang="en-US" sz="2400" dirty="0" smtClean="0">
                <a:ea typeface="ＭＳ Ｐゴシック"/>
                <a:cs typeface="ＭＳ Ｐゴシック"/>
              </a:rPr>
              <a:t> fracture or lateral condyle fracture is likely.</a:t>
            </a:r>
          </a:p>
          <a:p>
            <a:r>
              <a:rPr lang="en-US" sz="2400" dirty="0" err="1" smtClean="0">
                <a:ea typeface="ＭＳ Ｐゴシック"/>
                <a:cs typeface="ＭＳ Ｐゴシック"/>
              </a:rPr>
              <a:t>Galeazzi</a:t>
            </a:r>
            <a:r>
              <a:rPr lang="en-US" sz="2400" dirty="0" smtClean="0">
                <a:ea typeface="ＭＳ Ｐゴシック"/>
                <a:cs typeface="ＭＳ Ｐゴシック"/>
              </a:rPr>
              <a:t> fracture-dislocations combine a distal radial head disruption with a distal radial fracture. Essex-</a:t>
            </a:r>
            <a:r>
              <a:rPr lang="en-US" sz="2400" dirty="0" err="1" smtClean="0">
                <a:ea typeface="ＭＳ Ｐゴシック"/>
                <a:cs typeface="ＭＳ Ｐゴシック"/>
              </a:rPr>
              <a:t>Lopresti</a:t>
            </a:r>
            <a:r>
              <a:rPr lang="en-US" sz="2400" dirty="0" smtClean="0">
                <a:ea typeface="ＭＳ Ｐゴシック"/>
                <a:cs typeface="ＭＳ Ｐゴシック"/>
              </a:rPr>
              <a:t> fracture-dislocation consists of a radial head fracture that is comminuted and a distal subluxation or dislocation of the </a:t>
            </a:r>
            <a:r>
              <a:rPr lang="en-US" sz="2400" dirty="0" err="1" smtClean="0">
                <a:ea typeface="ＭＳ Ｐゴシック"/>
                <a:cs typeface="ＭＳ Ｐゴシック"/>
              </a:rPr>
              <a:t>radioulnar</a:t>
            </a:r>
            <a:r>
              <a:rPr lang="en-US" sz="2400" dirty="0" smtClean="0">
                <a:ea typeface="ＭＳ Ｐゴシック"/>
                <a:cs typeface="ＭＳ Ｐゴシック"/>
              </a:rPr>
              <a:t> joint.</a:t>
            </a:r>
            <a:endParaRPr lang="en-US" sz="2400" dirty="0">
              <a:ea typeface="ＭＳ Ｐゴシック"/>
              <a:cs typeface="ＭＳ Ｐゴシック"/>
            </a:endParaRPr>
          </a:p>
          <a:p>
            <a:r>
              <a:rPr lang="en-US" sz="2400" dirty="0" smtClean="0">
                <a:ea typeface="ＭＳ Ｐゴシック"/>
                <a:cs typeface="ＭＳ Ｐゴシック"/>
              </a:rPr>
              <a:t>The “terrible triad” is a devastating elbow injury that includes a radial head fracture, an MCL injury, and a coronoid process fracture.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Arterial Injuries</a:t>
            </a:r>
          </a:p>
        </p:txBody>
      </p:sp>
      <p:sp>
        <p:nvSpPr>
          <p:cNvPr id="69634"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Specific trauma, such as supracondylar fractures, carry such a high risk for arterial injury that arterial injury should be suspected in most cases. Arterial injuries are very serious and can lead to contracture or loss of the affected limb. </a:t>
            </a:r>
          </a:p>
          <a:p>
            <a:r>
              <a:rPr lang="en-US" sz="2400" dirty="0" smtClean="0">
                <a:ea typeface="ＭＳ Ｐゴシック"/>
                <a:cs typeface="ＭＳ Ｐゴシック"/>
              </a:rPr>
              <a:t>If the brachial artery is damaged, the patient may have a decreased pulse, radiating pain, decreased skin temperature, and the skin of the affected arm may appear pale. A pulse should be detectable distal to the fracture. If the skin appears pale or the pulse is noticeably low or absent, arterial injury is likely. A CT examination with IV contrast can display any occlusions or hematomas.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Fractures in Children</a:t>
            </a:r>
          </a:p>
        </p:txBody>
      </p:sp>
      <p:sp>
        <p:nvSpPr>
          <p:cNvPr id="70658"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Fractures of the elbow are not uncommon in children, given their typical behavior. Supracondylar fractures are the most common elbow fracture in the pediatric population, however, constituting up to 60% of cases. After the reduction of a supracondylar fracture, a radiographic image using the Jones method image can confirm adequate reduction.</a:t>
            </a:r>
          </a:p>
          <a:p>
            <a:r>
              <a:rPr lang="en-US" sz="2400" dirty="0" smtClean="0">
                <a:ea typeface="ＭＳ Ｐゴシック"/>
                <a:cs typeface="ＭＳ Ｐゴシック"/>
              </a:rPr>
              <a:t>Roughly 35% of pediatric skeletal injuries involve a growth plate</a:t>
            </a:r>
            <a:r>
              <a:rPr lang="en-US" sz="2400" dirty="0">
                <a:ea typeface="ＭＳ Ｐゴシック"/>
                <a:cs typeface="ＭＳ Ｐゴシック"/>
              </a:rPr>
              <a:t>. During the growth process, the long bones of pediatric patients contain a </a:t>
            </a:r>
            <a:r>
              <a:rPr lang="en-US" sz="2400" dirty="0" err="1">
                <a:ea typeface="ＭＳ Ｐゴシック"/>
                <a:cs typeface="ＭＳ Ｐゴシック"/>
              </a:rPr>
              <a:t>physis</a:t>
            </a:r>
            <a:r>
              <a:rPr lang="en-US" sz="2400" dirty="0">
                <a:ea typeface="ＭＳ Ｐゴシック"/>
                <a:cs typeface="ＭＳ Ｐゴシック"/>
              </a:rPr>
              <a:t> or growth plate that allows the bone to grow longitudinally. The bone in the growth plate grows rapidly. This can benefit fracture healing, but care must be taken when managing any fracture that extends into the growth plate because the bone can heal unevenly, leading to deformities.</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dirty="0" smtClean="0">
                <a:ea typeface="ＭＳ Ｐゴシック"/>
                <a:cs typeface="ＭＳ Ｐゴシック"/>
              </a:rPr>
              <a:t>Functional Anatomy</a:t>
            </a:r>
          </a:p>
        </p:txBody>
      </p:sp>
      <p:sp>
        <p:nvSpPr>
          <p:cNvPr id="31746"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The </a:t>
            </a:r>
            <a:r>
              <a:rPr lang="en-US" sz="2400" dirty="0" err="1" smtClean="0">
                <a:ea typeface="ＭＳ Ｐゴシック"/>
                <a:cs typeface="ＭＳ Ｐゴシック"/>
              </a:rPr>
              <a:t>humerus</a:t>
            </a:r>
            <a:r>
              <a:rPr lang="en-US" sz="2400" dirty="0" smtClean="0">
                <a:ea typeface="ＭＳ Ｐゴシック"/>
                <a:cs typeface="ＭＳ Ｐゴシック"/>
              </a:rPr>
              <a:t>, radius, and ulna are the 3 bones that make up the elbow. Each bone is designed to allow the elbow to act as a hinge joint. The distal </a:t>
            </a:r>
            <a:r>
              <a:rPr lang="en-US" sz="2400" dirty="0" err="1" smtClean="0">
                <a:ea typeface="ＭＳ Ｐゴシック"/>
                <a:cs typeface="ＭＳ Ｐゴシック"/>
              </a:rPr>
              <a:t>humerus</a:t>
            </a:r>
            <a:r>
              <a:rPr lang="en-US" sz="2400" dirty="0" smtClean="0">
                <a:ea typeface="ＭＳ Ｐゴシック"/>
                <a:cs typeface="ＭＳ Ｐゴシック"/>
              </a:rPr>
              <a:t> contains the trochlea, </a:t>
            </a:r>
            <a:r>
              <a:rPr lang="en-US" sz="2400" dirty="0" err="1" smtClean="0">
                <a:ea typeface="ＭＳ Ｐゴシック"/>
                <a:cs typeface="ＭＳ Ｐゴシック"/>
              </a:rPr>
              <a:t>capitulum</a:t>
            </a:r>
            <a:r>
              <a:rPr lang="en-US" sz="2400" dirty="0" smtClean="0">
                <a:ea typeface="ＭＳ Ｐゴシック"/>
                <a:cs typeface="ＭＳ Ｐゴシック"/>
              </a:rPr>
              <a:t>, coronoid fossa, olecranon fossa, radial fossa, medial epicondyle, and lateral epicondyle. The proximal radius includes the radial head, radial neck, and radial tuberosity. The proximal ulna comprises the olecranon process, coronoid process, radial notch, and trochlear notch.</a:t>
            </a:r>
          </a:p>
          <a:p>
            <a:r>
              <a:rPr lang="en-US" sz="2400" dirty="0" smtClean="0">
                <a:ea typeface="ＭＳ Ｐゴシック"/>
                <a:cs typeface="ＭＳ Ｐゴシック"/>
              </a:rPr>
              <a:t>Within the elbow are the </a:t>
            </a:r>
            <a:r>
              <a:rPr lang="en-US" sz="2400" dirty="0" err="1" smtClean="0">
                <a:ea typeface="ＭＳ Ｐゴシック"/>
                <a:cs typeface="ＭＳ Ｐゴシック"/>
              </a:rPr>
              <a:t>ulnohumeral</a:t>
            </a:r>
            <a:r>
              <a:rPr lang="en-US" sz="2400" dirty="0" smtClean="0">
                <a:ea typeface="ＭＳ Ｐゴシック"/>
                <a:cs typeface="ＭＳ Ｐゴシック"/>
              </a:rPr>
              <a:t>, </a:t>
            </a:r>
            <a:r>
              <a:rPr lang="en-US" sz="2400" dirty="0" err="1" smtClean="0">
                <a:ea typeface="ＭＳ Ｐゴシック"/>
                <a:cs typeface="ＭＳ Ｐゴシック"/>
              </a:rPr>
              <a:t>radiocapitellar</a:t>
            </a:r>
            <a:r>
              <a:rPr lang="en-US" sz="2400" dirty="0" smtClean="0">
                <a:ea typeface="ＭＳ Ｐゴシック"/>
                <a:cs typeface="ＭＳ Ｐゴシック"/>
              </a:rPr>
              <a:t>, and </a:t>
            </a:r>
            <a:r>
              <a:rPr lang="en-US" sz="2400" dirty="0" err="1" smtClean="0">
                <a:ea typeface="ＭＳ Ｐゴシック"/>
                <a:cs typeface="ＭＳ Ｐゴシック"/>
              </a:rPr>
              <a:t>radioulnar</a:t>
            </a:r>
            <a:r>
              <a:rPr lang="en-US" sz="2400" dirty="0" smtClean="0">
                <a:ea typeface="ＭＳ Ｐゴシック"/>
                <a:cs typeface="ＭＳ Ｐゴシック"/>
              </a:rPr>
              <a:t> joints, all of which lie within the same joint capsule. The capsule has an internal synovial layer and a superficial fibrous layer. Within these layers are 3 fat pads. The coronoid fossa and radial fossa both contain an anterior fat pad, and the olecranon fossa has a posterior fat pad.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idx="4294967295"/>
          </p:nvPr>
        </p:nvSpPr>
        <p:spPr>
          <a:xfrm>
            <a:off x="152400" y="701675"/>
            <a:ext cx="8839200" cy="1143000"/>
          </a:xfrm>
        </p:spPr>
        <p:txBody>
          <a:bodyPr/>
          <a:lstStyle/>
          <a:p>
            <a:r>
              <a:rPr lang="en-US" dirty="0" smtClean="0">
                <a:ea typeface="ＭＳ Ｐゴシック"/>
                <a:cs typeface="ＭＳ Ｐゴシック"/>
              </a:rPr>
              <a:t>Fractures in Children</a:t>
            </a:r>
          </a:p>
        </p:txBody>
      </p:sp>
      <p:sp>
        <p:nvSpPr>
          <p:cNvPr id="137219" name="Content Placeholder 2"/>
          <p:cNvSpPr>
            <a:spLocks noGrp="1"/>
          </p:cNvSpPr>
          <p:nvPr>
            <p:ph idx="4294967295"/>
          </p:nvPr>
        </p:nvSpPr>
        <p:spPr>
          <a:xfrm>
            <a:off x="152400" y="1447800"/>
            <a:ext cx="8839200" cy="4267200"/>
          </a:xfrm>
        </p:spPr>
        <p:txBody>
          <a:bodyPr/>
          <a:lstStyle/>
          <a:p>
            <a:r>
              <a:rPr lang="en-US" sz="2300" dirty="0" smtClean="0">
                <a:ea typeface="ＭＳ Ｐゴシック"/>
                <a:cs typeface="ＭＳ Ｐゴシック"/>
              </a:rPr>
              <a:t>If a posterior fat pad is seen on a lateral radiograph and no other abnormality is seen, it is likely that the patient has a </a:t>
            </a:r>
            <a:r>
              <a:rPr lang="en-US" sz="2300" dirty="0" err="1" smtClean="0">
                <a:ea typeface="ＭＳ Ｐゴシック"/>
                <a:cs typeface="ＭＳ Ｐゴシック"/>
              </a:rPr>
              <a:t>nondisplaced</a:t>
            </a:r>
            <a:r>
              <a:rPr lang="en-US" sz="2300" dirty="0" smtClean="0">
                <a:ea typeface="ＭＳ Ｐゴシック"/>
                <a:cs typeface="ＭＳ Ｐゴシック"/>
              </a:rPr>
              <a:t> </a:t>
            </a:r>
            <a:r>
              <a:rPr lang="en-US" sz="2300" dirty="0" err="1" smtClean="0">
                <a:ea typeface="ＭＳ Ｐゴシック"/>
                <a:cs typeface="ＭＳ Ｐゴシック"/>
              </a:rPr>
              <a:t>intracapsular</a:t>
            </a:r>
            <a:r>
              <a:rPr lang="en-US" sz="2300" dirty="0" smtClean="0">
                <a:ea typeface="ＭＳ Ｐゴシック"/>
                <a:cs typeface="ＭＳ Ｐゴシック"/>
              </a:rPr>
              <a:t> fracture. About 76% of follow-up radiographs of pediatric patients show healing fractures in the elbow area. These findings support the decision to manage these situations as though a fracture existed in the original radiograph. If a hairline or small fracture is suspected after a negative radiographic examination, pediatric patients can return sooner than adult patients for repeat images because children have faster callus formation.</a:t>
            </a:r>
          </a:p>
          <a:p>
            <a:r>
              <a:rPr lang="en-US" sz="2300" dirty="0" smtClean="0">
                <a:ea typeface="ＭＳ Ｐゴシック"/>
                <a:cs typeface="ＭＳ Ｐゴシック"/>
              </a:rPr>
              <a:t>Radiologic technologists and care providers should be aware of specific elbow fractures that might indicate child abuse. A </a:t>
            </a:r>
            <a:r>
              <a:rPr lang="en-US" sz="2300" dirty="0" err="1" smtClean="0">
                <a:ea typeface="ＭＳ Ｐゴシック"/>
                <a:cs typeface="ＭＳ Ｐゴシック"/>
              </a:rPr>
              <a:t>transphyseal</a:t>
            </a:r>
            <a:r>
              <a:rPr lang="en-US" sz="2300" dirty="0" smtClean="0">
                <a:ea typeface="ＭＳ Ｐゴシック"/>
                <a:cs typeface="ＭＳ Ｐゴシック"/>
              </a:rPr>
              <a:t> fracture of the </a:t>
            </a:r>
            <a:r>
              <a:rPr lang="en-US" sz="2300" dirty="0" err="1" smtClean="0">
                <a:ea typeface="ＭＳ Ｐゴシック"/>
                <a:cs typeface="ＭＳ Ｐゴシック"/>
              </a:rPr>
              <a:t>humerus</a:t>
            </a:r>
            <a:r>
              <a:rPr lang="en-US" sz="2300" dirty="0" smtClean="0">
                <a:ea typeface="ＭＳ Ｐゴシック"/>
                <a:cs typeface="ＭＳ Ｐゴシック"/>
              </a:rPr>
              <a:t>, common in children younger than 6 years, often indicates child abuse. This fracture normally presents as pain in the elbow, limited range of motion, and swelling over the fracture site.</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idx="4294967295"/>
          </p:nvPr>
        </p:nvSpPr>
        <p:spPr>
          <a:xfrm>
            <a:off x="152400" y="701675"/>
            <a:ext cx="8839200" cy="1143000"/>
          </a:xfrm>
        </p:spPr>
        <p:txBody>
          <a:bodyPr/>
          <a:lstStyle/>
          <a:p>
            <a:r>
              <a:rPr lang="en-US" dirty="0" smtClean="0">
                <a:ea typeface="ＭＳ Ｐゴシック"/>
                <a:cs typeface="ＭＳ Ｐゴシック"/>
              </a:rPr>
              <a:t>Fractures in Children</a:t>
            </a:r>
          </a:p>
        </p:txBody>
      </p:sp>
      <p:sp>
        <p:nvSpPr>
          <p:cNvPr id="136195"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The routine 3-projection radiograph of the elbow is not always helpful to diagnose a </a:t>
            </a:r>
            <a:r>
              <a:rPr lang="en-US" sz="2400" dirty="0" err="1" smtClean="0">
                <a:ea typeface="ＭＳ Ｐゴシック"/>
                <a:cs typeface="ＭＳ Ｐゴシック"/>
              </a:rPr>
              <a:t>transphyseal</a:t>
            </a:r>
            <a:r>
              <a:rPr lang="en-US" sz="2400" dirty="0" smtClean="0">
                <a:ea typeface="ＭＳ Ｐゴシック"/>
                <a:cs typeface="ＭＳ Ｐゴシック"/>
              </a:rPr>
              <a:t> fracture because of a lack of ossification in pediatric patients. Comparison radiographs of the opposite elbow can assist the radiologist in diagnosing </a:t>
            </a:r>
            <a:r>
              <a:rPr lang="en-US" sz="2400" dirty="0" err="1" smtClean="0">
                <a:ea typeface="ＭＳ Ｐゴシック"/>
                <a:cs typeface="ＭＳ Ｐゴシック"/>
              </a:rPr>
              <a:t>transphyseal</a:t>
            </a:r>
            <a:r>
              <a:rPr lang="en-US" sz="2400" dirty="0" smtClean="0">
                <a:ea typeface="ＭＳ Ｐゴシック"/>
                <a:cs typeface="ＭＳ Ｐゴシック"/>
              </a:rPr>
              <a:t> fractures. If radiographs of the elbow are not definitive, MR imaging, ultrasonography, or arthrography may be required to confirm a diagnosis.</a:t>
            </a:r>
          </a:p>
          <a:p>
            <a:r>
              <a:rPr lang="en-US" sz="2400" dirty="0" smtClean="0">
                <a:ea typeface="ＭＳ Ｐゴシック"/>
                <a:cs typeface="ＭＳ Ｐゴシック"/>
              </a:rPr>
              <a:t>If a </a:t>
            </a:r>
            <a:r>
              <a:rPr lang="en-US" sz="2400" dirty="0" err="1" smtClean="0">
                <a:ea typeface="ＭＳ Ｐゴシック"/>
                <a:cs typeface="ＭＳ Ｐゴシック"/>
              </a:rPr>
              <a:t>transphyseal</a:t>
            </a:r>
            <a:r>
              <a:rPr lang="en-US" sz="2400" dirty="0" smtClean="0">
                <a:ea typeface="ＭＳ Ｐゴシック"/>
                <a:cs typeface="ＭＳ Ｐゴシック"/>
              </a:rPr>
              <a:t> fracture is found and child abuse is suspected, the provider might want to order additional radiographs. Child abuse victims often have fractures in multiple areas of their bodies. The types of child abuse fractures that might be seen in addition to the </a:t>
            </a:r>
            <a:r>
              <a:rPr lang="en-US" sz="2400" dirty="0" err="1" smtClean="0">
                <a:ea typeface="ＭＳ Ｐゴシック"/>
                <a:cs typeface="ＭＳ Ｐゴシック"/>
              </a:rPr>
              <a:t>transphyseal</a:t>
            </a:r>
            <a:r>
              <a:rPr lang="en-US" sz="2400" dirty="0" smtClean="0">
                <a:ea typeface="ＭＳ Ｐゴシック"/>
                <a:cs typeface="ＭＳ Ｐゴシック"/>
              </a:rPr>
              <a:t> fracture are </a:t>
            </a:r>
            <a:r>
              <a:rPr lang="en-US" sz="2400" dirty="0" err="1" smtClean="0">
                <a:ea typeface="ＭＳ Ｐゴシック"/>
                <a:cs typeface="ＭＳ Ｐゴシック"/>
              </a:rPr>
              <a:t>diaphyseal</a:t>
            </a:r>
            <a:r>
              <a:rPr lang="en-US" sz="2400" dirty="0" smtClean="0">
                <a:ea typeface="ＭＳ Ｐゴシック"/>
                <a:cs typeface="ＭＳ Ｐゴシック"/>
              </a:rPr>
              <a:t> or long-bone shaft fractures.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Congenital Radial-Ulnar </a:t>
            </a:r>
            <a:r>
              <a:rPr lang="en-US" dirty="0" err="1" smtClean="0">
                <a:ea typeface="ＭＳ Ｐゴシック"/>
                <a:cs typeface="ＭＳ Ｐゴシック"/>
              </a:rPr>
              <a:t>Synostosis</a:t>
            </a:r>
            <a:endParaRPr lang="en-US" dirty="0" smtClean="0">
              <a:ea typeface="ＭＳ Ｐゴシック"/>
              <a:cs typeface="ＭＳ Ｐゴシック"/>
            </a:endParaRPr>
          </a:p>
        </p:txBody>
      </p:sp>
      <p:sp>
        <p:nvSpPr>
          <p:cNvPr id="71682" name="Content Placeholder 2"/>
          <p:cNvSpPr>
            <a:spLocks noGrp="1"/>
          </p:cNvSpPr>
          <p:nvPr>
            <p:ph idx="1"/>
          </p:nvPr>
        </p:nvSpPr>
        <p:spPr>
          <a:xfrm>
            <a:off x="152400" y="1447800"/>
            <a:ext cx="8839200" cy="4267200"/>
          </a:xfrm>
        </p:spPr>
        <p:txBody>
          <a:bodyPr/>
          <a:lstStyle/>
          <a:p>
            <a:r>
              <a:rPr lang="en-US" sz="2400" dirty="0" smtClean="0">
                <a:ea typeface="ＭＳ Ｐゴシック"/>
                <a:cs typeface="ＭＳ Ｐゴシック"/>
              </a:rPr>
              <a:t>Bones sometimes can fail to form as they should in children. In congenital radial-ulnar </a:t>
            </a:r>
            <a:r>
              <a:rPr lang="en-US" sz="2400" dirty="0" err="1" smtClean="0">
                <a:ea typeface="ＭＳ Ｐゴシック"/>
                <a:cs typeface="ＭＳ Ｐゴシック"/>
              </a:rPr>
              <a:t>synostosis</a:t>
            </a:r>
            <a:r>
              <a:rPr lang="en-US" sz="2400" dirty="0" smtClean="0">
                <a:ea typeface="ＭＳ Ｐゴシック"/>
                <a:cs typeface="ＭＳ Ｐゴシック"/>
              </a:rPr>
              <a:t>, the radius and ulna fail to grow apart at their proximal locations. This condition can be bilateral or unilateral. When the proximal radius and ulna are not freely mobile, supination and pronation of the forearm is limited.</a:t>
            </a:r>
          </a:p>
          <a:p>
            <a:r>
              <a:rPr lang="en-US" sz="2400" dirty="0" smtClean="0">
                <a:ea typeface="ＭＳ Ｐゴシック"/>
                <a:cs typeface="ＭＳ Ｐゴシック"/>
              </a:rPr>
              <a:t>Radiographs of the forearm confirm cross-</a:t>
            </a:r>
            <a:r>
              <a:rPr lang="en-US" sz="2400" dirty="0" err="1" smtClean="0">
                <a:ea typeface="ＭＳ Ｐゴシック"/>
                <a:cs typeface="ＭＳ Ｐゴシック"/>
              </a:rPr>
              <a:t>synostosis</a:t>
            </a:r>
            <a:r>
              <a:rPr lang="en-US" sz="2400" dirty="0" smtClean="0">
                <a:ea typeface="ＭＳ Ｐゴシック"/>
                <a:cs typeface="ＭＳ Ｐゴシック"/>
              </a:rPr>
              <a:t> of the proximal radius and ulna. This appearance of the bony union is easily seen by the increased bony formation.</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Radial Head Subluxation</a:t>
            </a:r>
          </a:p>
        </p:txBody>
      </p:sp>
      <p:sp>
        <p:nvSpPr>
          <p:cNvPr id="72706" name="Content Placeholder 2"/>
          <p:cNvSpPr>
            <a:spLocks noGrp="1"/>
          </p:cNvSpPr>
          <p:nvPr>
            <p:ph idx="1"/>
          </p:nvPr>
        </p:nvSpPr>
        <p:spPr>
          <a:xfrm>
            <a:off x="152400" y="1447800"/>
            <a:ext cx="8839200" cy="4267200"/>
          </a:xfrm>
        </p:spPr>
        <p:txBody>
          <a:bodyPr/>
          <a:lstStyle/>
          <a:p>
            <a:r>
              <a:rPr lang="en-US" sz="2300" dirty="0" smtClean="0">
                <a:ea typeface="ＭＳ Ｐゴシック"/>
                <a:cs typeface="ＭＳ Ｐゴシック"/>
              </a:rPr>
              <a:t>Children who have loose ligaments are at risk for subluxation of the radial head. Radial head subluxation sometimes is called </a:t>
            </a:r>
            <a:r>
              <a:rPr lang="en-US" sz="2300" i="1" dirty="0" smtClean="0">
                <a:ea typeface="ＭＳ Ｐゴシック"/>
                <a:cs typeface="ＭＳ Ｐゴシック"/>
              </a:rPr>
              <a:t>nursemaid’s elbow</a:t>
            </a:r>
            <a:r>
              <a:rPr lang="en-US" sz="2300" dirty="0" smtClean="0">
                <a:ea typeface="ＭＳ Ｐゴシック"/>
                <a:cs typeface="ＭＳ Ｐゴシック"/>
              </a:rPr>
              <a:t> and is the most common elbow injury in younger children. Most often, radial head subluxation affects the left arm of children who are between the ages of 2 and 3 years.</a:t>
            </a:r>
            <a:r>
              <a:rPr lang="en-US" sz="2300" dirty="0">
                <a:ea typeface="ＭＳ Ｐゴシック"/>
                <a:cs typeface="ＭＳ Ｐゴシック"/>
              </a:rPr>
              <a:t> </a:t>
            </a:r>
            <a:endParaRPr lang="en-US" sz="2300" dirty="0" smtClean="0">
              <a:ea typeface="ＭＳ Ｐゴシック"/>
              <a:cs typeface="ＭＳ Ｐゴシック"/>
            </a:endParaRPr>
          </a:p>
          <a:p>
            <a:r>
              <a:rPr lang="en-US" sz="2300" dirty="0" smtClean="0">
                <a:ea typeface="ＭＳ Ｐゴシック"/>
                <a:cs typeface="ＭＳ Ｐゴシック"/>
              </a:rPr>
              <a:t>Problems with the radial head develop when a young child’s arm is pulled with forearm extension and pronation. This injury often occurs when a child is pulled up by the arm or suddenly drops to the floor to tug away from being held. </a:t>
            </a:r>
          </a:p>
          <a:p>
            <a:r>
              <a:rPr lang="en-US" sz="2300" dirty="0" smtClean="0">
                <a:ea typeface="ＭＳ Ｐゴシック"/>
                <a:cs typeface="ＭＳ Ｐゴシック"/>
              </a:rPr>
              <a:t>Diagnosis </a:t>
            </a:r>
            <a:r>
              <a:rPr lang="en-US" sz="2300" dirty="0">
                <a:ea typeface="ＭＳ Ｐゴシック"/>
                <a:cs typeface="ＭＳ Ｐゴシック"/>
              </a:rPr>
              <a:t>of radial head subluxation is complicated by young children’s inability to describe their symptoms in </a:t>
            </a:r>
            <a:r>
              <a:rPr lang="en-US" sz="2300" dirty="0" smtClean="0">
                <a:ea typeface="ＭＳ Ｐゴシック"/>
                <a:cs typeface="ＭＳ Ｐゴシック"/>
              </a:rPr>
              <a:t>detail. Radiographs </a:t>
            </a:r>
            <a:r>
              <a:rPr lang="en-US" sz="2300" dirty="0">
                <a:ea typeface="ＭＳ Ｐゴシック"/>
                <a:cs typeface="ＭＳ Ｐゴシック"/>
              </a:rPr>
              <a:t>of the elbow do not always show a subluxation of the radial head. Occasionally, a displacement of the </a:t>
            </a:r>
            <a:r>
              <a:rPr lang="en-US" sz="2300" dirty="0" err="1">
                <a:ea typeface="ＭＳ Ｐゴシック"/>
                <a:cs typeface="ＭＳ Ｐゴシック"/>
              </a:rPr>
              <a:t>radiocapitellar</a:t>
            </a:r>
            <a:r>
              <a:rPr lang="en-US" sz="2300" dirty="0">
                <a:ea typeface="ＭＳ Ｐゴシック"/>
                <a:cs typeface="ＭＳ Ｐゴシック"/>
              </a:rPr>
              <a:t> line is evident, but the lack of this displacement on images should not alter treatment plans. </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a:xfrm>
            <a:off x="152400" y="701675"/>
            <a:ext cx="8839200" cy="1143000"/>
          </a:xfrm>
        </p:spPr>
        <p:txBody>
          <a:bodyPr/>
          <a:lstStyle/>
          <a:p>
            <a:r>
              <a:rPr lang="en-US" dirty="0" smtClean="0">
                <a:ea typeface="ＭＳ Ｐゴシック"/>
                <a:cs typeface="ＭＳ Ｐゴシック"/>
              </a:rPr>
              <a:t>Conclusion</a:t>
            </a:r>
          </a:p>
        </p:txBody>
      </p:sp>
      <p:sp>
        <p:nvSpPr>
          <p:cNvPr id="75778" name="Content Placeholder 2"/>
          <p:cNvSpPr>
            <a:spLocks noGrp="1"/>
          </p:cNvSpPr>
          <p:nvPr>
            <p:ph idx="1"/>
          </p:nvPr>
        </p:nvSpPr>
        <p:spPr>
          <a:xfrm>
            <a:off x="152400" y="1447800"/>
            <a:ext cx="8839200" cy="4297363"/>
          </a:xfrm>
        </p:spPr>
        <p:txBody>
          <a:bodyPr/>
          <a:lstStyle/>
          <a:p>
            <a:r>
              <a:rPr lang="en-US" sz="2400" dirty="0" smtClean="0">
                <a:ea typeface="ＭＳ Ｐゴシック"/>
                <a:cs typeface="ＭＳ Ｐゴシック"/>
              </a:rPr>
              <a:t>Elbow disorders and injuries can be painful and problematic for patients and complex for the medical professionals providing imaging and care. Understanding the anatomy of the elbow and medical diagnostic imaging methods to best demonstrate elbow injuries and disorders helps radiologic technologists enhance the diagnostic process and directly benefits patient care.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latin typeface="+mn-lt"/>
              <a:ea typeface="+mn-ea"/>
              <a:cs typeface="+mn-cs"/>
            </a:endParaRPr>
          </a:p>
        </p:txBody>
      </p:sp>
      <p:sp>
        <p:nvSpPr>
          <p:cNvPr id="76802" name="Titre 1"/>
          <p:cNvSpPr>
            <a:spLocks noGrp="1"/>
          </p:cNvSpPr>
          <p:nvPr>
            <p:ph type="title"/>
          </p:nvPr>
        </p:nvSpPr>
        <p:spPr/>
        <p:txBody>
          <a:bodyPr/>
          <a:lstStyle/>
          <a:p>
            <a:r>
              <a:rPr lang="en-US" dirty="0" smtClean="0">
                <a:ea typeface="ＭＳ Ｐゴシック"/>
                <a:cs typeface="ＭＳ Ｐゴシック"/>
              </a:rPr>
              <a:t>Discussion Questions</a:t>
            </a:r>
            <a:endParaRPr lang="fr-CA" dirty="0" smtClean="0">
              <a:ea typeface="ＭＳ Ｐゴシック"/>
              <a:cs typeface="ＭＳ Ｐゴシック"/>
            </a:endParaRPr>
          </a:p>
        </p:txBody>
      </p:sp>
      <p:sp>
        <p:nvSpPr>
          <p:cNvPr id="2" name="Content Placeholder 1"/>
          <p:cNvSpPr>
            <a:spLocks noGrp="1"/>
          </p:cNvSpPr>
          <p:nvPr>
            <p:ph idx="1"/>
          </p:nvPr>
        </p:nvSpPr>
        <p:spPr>
          <a:xfrm>
            <a:off x="457200" y="1828800"/>
            <a:ext cx="8229600" cy="4221163"/>
          </a:xfrm>
        </p:spPr>
        <p:txBody>
          <a:bodyPr>
            <a:normAutofit/>
          </a:bodyPr>
          <a:lstStyle/>
          <a:p>
            <a:pPr>
              <a:spcBef>
                <a:spcPts val="1920"/>
              </a:spcBef>
              <a:defRPr/>
            </a:pPr>
            <a:r>
              <a:rPr lang="en-US" sz="2800" dirty="0" smtClean="0"/>
              <a:t>Explain the radiologic modality choices for diagnosing elbow disorders and injuries.</a:t>
            </a:r>
            <a:endParaRPr lang="en-US" sz="2800" dirty="0"/>
          </a:p>
          <a:p>
            <a:pPr>
              <a:spcBef>
                <a:spcPts val="1920"/>
              </a:spcBef>
              <a:defRPr/>
            </a:pPr>
            <a:r>
              <a:rPr lang="en-US" sz="2800" dirty="0" smtClean="0"/>
              <a:t>Discuss the most common elbow disorders and injuries.</a:t>
            </a:r>
          </a:p>
          <a:p>
            <a:pPr>
              <a:spcBef>
                <a:spcPts val="1920"/>
              </a:spcBef>
              <a:defRPr/>
            </a:pPr>
            <a:r>
              <a:rPr lang="en-US" sz="2800" dirty="0" smtClean="0"/>
              <a:t>Discuss some of the differences between pediatric and adult elbow anatomy as well as different elbow disorders and injuries specific to children and adults. </a:t>
            </a:r>
          </a:p>
          <a:p>
            <a:pPr>
              <a:spcBef>
                <a:spcPts val="1920"/>
              </a:spcBef>
              <a:defRPr/>
            </a:pPr>
            <a:endParaRPr lang="en-US" dirty="0" smtClean="0"/>
          </a:p>
        </p:txBody>
      </p:sp>
      <p:pic>
        <p:nvPicPr>
          <p:cNvPr id="76804" name="Picture 2" descr="O:\Academic\DRs in the Classroom\PtInfo_header.jpg"/>
          <p:cNvPicPr>
            <a:picLocks noChangeAspect="1" noChangeArrowheads="1"/>
          </p:cNvPicPr>
          <p:nvPr/>
        </p:nvPicPr>
        <p:blipFill>
          <a:blip r:embed="rId3"/>
          <a:srcRect/>
          <a:stretch>
            <a:fillRect/>
          </a:stretch>
        </p:blipFill>
        <p:spPr bwMode="auto">
          <a:xfrm>
            <a:off x="73025" y="9525"/>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dirty="0" smtClean="0">
                <a:ea typeface="ＭＳ Ｐゴシック"/>
                <a:cs typeface="ＭＳ Ｐゴシック"/>
              </a:rPr>
              <a:t>Additional Resources</a:t>
            </a:r>
          </a:p>
        </p:txBody>
      </p:sp>
      <p:sp>
        <p:nvSpPr>
          <p:cNvPr id="3" name="Content Placeholder 2"/>
          <p:cNvSpPr>
            <a:spLocks noGrp="1"/>
          </p:cNvSpPr>
          <p:nvPr>
            <p:ph idx="1"/>
          </p:nvPr>
        </p:nvSpPr>
        <p:spPr/>
        <p:txBody>
          <a:bodyPr/>
          <a:lstStyle/>
          <a:p>
            <a:pPr>
              <a:defRPr/>
            </a:pPr>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78851" name="Picture 2" descr="O:\Academic\DRs in the Classroom\PtInfo_header.jpg"/>
          <p:cNvPicPr>
            <a:picLocks noChangeAspect="1" noChangeArrowheads="1"/>
          </p:cNvPicPr>
          <p:nvPr/>
        </p:nvPicPr>
        <p:blipFill>
          <a:blip r:embed="rId2"/>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idx="4294967295"/>
          </p:nvPr>
        </p:nvSpPr>
        <p:spPr/>
        <p:txBody>
          <a:bodyPr/>
          <a:lstStyle/>
          <a:p>
            <a:r>
              <a:rPr lang="en-US" dirty="0" smtClean="0">
                <a:ea typeface="ＭＳ Ｐゴシック"/>
                <a:cs typeface="ＭＳ Ｐゴシック"/>
              </a:rPr>
              <a:t>Functional Anatomy</a:t>
            </a:r>
          </a:p>
        </p:txBody>
      </p:sp>
      <p:sp>
        <p:nvSpPr>
          <p:cNvPr id="104451" name="Content Placeholder 2"/>
          <p:cNvSpPr>
            <a:spLocks noGrp="1"/>
          </p:cNvSpPr>
          <p:nvPr>
            <p:ph idx="4294967295"/>
          </p:nvPr>
        </p:nvSpPr>
        <p:spPr>
          <a:xfrm>
            <a:off x="152400" y="1447800"/>
            <a:ext cx="8839200" cy="4267200"/>
          </a:xfrm>
        </p:spPr>
        <p:txBody>
          <a:bodyPr/>
          <a:lstStyle/>
          <a:p>
            <a:r>
              <a:rPr lang="en-US" sz="2200" dirty="0">
                <a:ea typeface="ＭＳ Ｐゴシック"/>
                <a:cs typeface="ＭＳ Ｐゴシック"/>
              </a:rPr>
              <a:t>The largest of the elbow joints is the </a:t>
            </a:r>
            <a:r>
              <a:rPr lang="en-US" sz="2200" dirty="0" err="1">
                <a:ea typeface="ＭＳ Ｐゴシック"/>
                <a:cs typeface="ＭＳ Ｐゴシック"/>
              </a:rPr>
              <a:t>ulnohumeral</a:t>
            </a:r>
            <a:r>
              <a:rPr lang="en-US" sz="2200" dirty="0">
                <a:ea typeface="ＭＳ Ｐゴシック"/>
                <a:cs typeface="ＭＳ Ｐゴシック"/>
              </a:rPr>
              <a:t> articulation, which is a modified hinge joint. The trochlear groove of the </a:t>
            </a:r>
            <a:r>
              <a:rPr lang="en-US" sz="2200" dirty="0" err="1">
                <a:ea typeface="ＭＳ Ｐゴシック"/>
                <a:cs typeface="ＭＳ Ｐゴシック"/>
              </a:rPr>
              <a:t>humerus</a:t>
            </a:r>
            <a:r>
              <a:rPr lang="en-US" sz="2200" dirty="0">
                <a:ea typeface="ＭＳ Ｐゴシック"/>
                <a:cs typeface="ＭＳ Ｐゴシック"/>
              </a:rPr>
              <a:t> holds the </a:t>
            </a:r>
            <a:r>
              <a:rPr lang="en-US" sz="2200" dirty="0" err="1">
                <a:ea typeface="ＭＳ Ｐゴシック"/>
                <a:cs typeface="ＭＳ Ｐゴシック"/>
              </a:rPr>
              <a:t>ulnohumeral</a:t>
            </a:r>
            <a:r>
              <a:rPr lang="en-US" sz="2200" dirty="0">
                <a:ea typeface="ＭＳ Ｐゴシック"/>
                <a:cs typeface="ＭＳ Ｐゴシック"/>
              </a:rPr>
              <a:t> articulation, which allows for movement between the ulna and the </a:t>
            </a:r>
            <a:r>
              <a:rPr lang="en-US" sz="2200" dirty="0" err="1">
                <a:ea typeface="ＭＳ Ｐゴシック"/>
                <a:cs typeface="ＭＳ Ｐゴシック"/>
              </a:rPr>
              <a:t>humerus</a:t>
            </a:r>
            <a:r>
              <a:rPr lang="en-US" sz="2200" dirty="0">
                <a:ea typeface="ＭＳ Ｐゴシック"/>
                <a:cs typeface="ＭＳ Ｐゴシック"/>
              </a:rPr>
              <a:t>.</a:t>
            </a:r>
          </a:p>
          <a:p>
            <a:r>
              <a:rPr lang="en-US" sz="2200" dirty="0">
                <a:ea typeface="ＭＳ Ｐゴシック"/>
                <a:cs typeface="ＭＳ Ｐゴシック"/>
              </a:rPr>
              <a:t>The </a:t>
            </a:r>
            <a:r>
              <a:rPr lang="en-US" sz="2200" dirty="0" err="1">
                <a:ea typeface="ＭＳ Ｐゴシック"/>
                <a:cs typeface="ＭＳ Ｐゴシック"/>
              </a:rPr>
              <a:t>radiocapitellar</a:t>
            </a:r>
            <a:r>
              <a:rPr lang="en-US" sz="2200" dirty="0">
                <a:ea typeface="ＭＳ Ｐゴシック"/>
                <a:cs typeface="ＭＳ Ｐゴシック"/>
              </a:rPr>
              <a:t> joint is a ball and socket joint composed of the radial head and humeral </a:t>
            </a:r>
            <a:r>
              <a:rPr lang="en-US" sz="2200" dirty="0" err="1">
                <a:ea typeface="ＭＳ Ｐゴシック"/>
                <a:cs typeface="ＭＳ Ｐゴシック"/>
              </a:rPr>
              <a:t>capitulum</a:t>
            </a:r>
            <a:r>
              <a:rPr lang="en-US" sz="2200" dirty="0">
                <a:ea typeface="ＭＳ Ｐゴシック"/>
                <a:cs typeface="ＭＳ Ｐゴシック"/>
              </a:rPr>
              <a:t>. This joint is lateral to the </a:t>
            </a:r>
            <a:r>
              <a:rPr lang="en-US" sz="2200" dirty="0" err="1">
                <a:ea typeface="ＭＳ Ｐゴシック"/>
                <a:cs typeface="ＭＳ Ｐゴシック"/>
              </a:rPr>
              <a:t>ulnohumeral</a:t>
            </a:r>
            <a:r>
              <a:rPr lang="en-US" sz="2200" dirty="0">
                <a:ea typeface="ＭＳ Ｐゴシック"/>
                <a:cs typeface="ＭＳ Ｐゴシック"/>
              </a:rPr>
              <a:t> joint and allows for forearm supination and pronation.</a:t>
            </a:r>
          </a:p>
          <a:p>
            <a:r>
              <a:rPr lang="en-US" sz="2200" dirty="0">
                <a:ea typeface="ＭＳ Ｐゴシック"/>
                <a:cs typeface="ＭＳ Ｐゴシック"/>
              </a:rPr>
              <a:t>The </a:t>
            </a:r>
            <a:r>
              <a:rPr lang="en-US" sz="2200" dirty="0" err="1">
                <a:ea typeface="ＭＳ Ｐゴシック"/>
                <a:cs typeface="ＭＳ Ｐゴシック"/>
              </a:rPr>
              <a:t>radioulnar</a:t>
            </a:r>
            <a:r>
              <a:rPr lang="en-US" sz="2200" dirty="0">
                <a:ea typeface="ＭＳ Ｐゴシック"/>
                <a:cs typeface="ＭＳ Ｐゴシック"/>
              </a:rPr>
              <a:t> joint is a pivot type of synovial joint (a freely movable joint that contains fibrocartilage and hyaline cartilage layers and synovial fluid) divided </a:t>
            </a:r>
            <a:r>
              <a:rPr lang="en-US" sz="2200" dirty="0" smtClean="0">
                <a:ea typeface="ＭＳ Ｐゴシック"/>
                <a:cs typeface="ＭＳ Ｐゴシック"/>
              </a:rPr>
              <a:t>into </a:t>
            </a:r>
            <a:r>
              <a:rPr lang="en-US" sz="2200" dirty="0">
                <a:ea typeface="ＭＳ Ｐゴシック"/>
                <a:cs typeface="ＭＳ Ｐゴシック"/>
              </a:rPr>
              <a:t>superior and inferior sections. The superior section contains the articulation between the radial head and the radial notch of the ulna; the joint rotates within the annular ligament during pronation or supination. The inferior section articulates with the ulnar notch of the radius and swivels around the head of the ulna during pronation or supination.</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idx="4294967295"/>
          </p:nvPr>
        </p:nvSpPr>
        <p:spPr/>
        <p:txBody>
          <a:bodyPr/>
          <a:lstStyle/>
          <a:p>
            <a:r>
              <a:rPr lang="en-US" dirty="0" smtClean="0">
                <a:ea typeface="ＭＳ Ｐゴシック"/>
                <a:cs typeface="ＭＳ Ｐゴシック"/>
              </a:rPr>
              <a:t>Functional Anatomy</a:t>
            </a:r>
          </a:p>
        </p:txBody>
      </p:sp>
      <p:sp>
        <p:nvSpPr>
          <p:cNvPr id="103427" name="Content Placeholder 2"/>
          <p:cNvSpPr>
            <a:spLocks noGrp="1"/>
          </p:cNvSpPr>
          <p:nvPr>
            <p:ph idx="4294967295"/>
          </p:nvPr>
        </p:nvSpPr>
        <p:spPr>
          <a:xfrm>
            <a:off x="152400" y="1447800"/>
            <a:ext cx="8839200" cy="4267200"/>
          </a:xfrm>
        </p:spPr>
        <p:txBody>
          <a:bodyPr/>
          <a:lstStyle/>
          <a:p>
            <a:r>
              <a:rPr lang="en-US" sz="2400" dirty="0" smtClean="0">
                <a:ea typeface="ＭＳ Ｐゴシック"/>
                <a:cs typeface="ＭＳ Ｐゴシック"/>
              </a:rPr>
              <a:t>The olecranon process is the bony prominence of the ulna and also is where the triceps muscle attaches to the elbow joint. The olecranon bursa is a fluid-filled sac that provides a cushion between the bone and the slack skin directly over the olecranon process. The </a:t>
            </a:r>
            <a:r>
              <a:rPr lang="en-US" sz="2400" dirty="0" err="1" smtClean="0">
                <a:ea typeface="ＭＳ Ｐゴシック"/>
                <a:cs typeface="ＭＳ Ｐゴシック"/>
              </a:rPr>
              <a:t>bicipitoradial</a:t>
            </a:r>
            <a:r>
              <a:rPr lang="en-US" sz="2400" dirty="0" smtClean="0">
                <a:ea typeface="ＭＳ Ｐゴシック"/>
                <a:cs typeface="ＭＳ Ｐゴシック"/>
              </a:rPr>
              <a:t> bursa, or </a:t>
            </a:r>
            <a:r>
              <a:rPr lang="en-US" sz="2400" dirty="0" err="1" smtClean="0">
                <a:ea typeface="ＭＳ Ｐゴシック"/>
                <a:cs typeface="ＭＳ Ｐゴシック"/>
              </a:rPr>
              <a:t>cubital</a:t>
            </a:r>
            <a:r>
              <a:rPr lang="en-US" sz="2400" dirty="0" smtClean="0">
                <a:ea typeface="ＭＳ Ｐゴシック"/>
                <a:cs typeface="ＭＳ Ｐゴシック"/>
              </a:rPr>
              <a:t> bursa, lies between the radial tuberosity and the biceps tendon. The </a:t>
            </a:r>
            <a:r>
              <a:rPr lang="en-US" sz="2400" dirty="0" err="1" smtClean="0">
                <a:ea typeface="ＭＳ Ｐゴシック"/>
                <a:cs typeface="ＭＳ Ｐゴシック"/>
              </a:rPr>
              <a:t>interosseous</a:t>
            </a:r>
            <a:r>
              <a:rPr lang="en-US" sz="2400" dirty="0" smtClean="0">
                <a:ea typeface="ＭＳ Ｐゴシック"/>
                <a:cs typeface="ＭＳ Ｐゴシック"/>
              </a:rPr>
              <a:t> medial bursa lies medially between the </a:t>
            </a:r>
            <a:r>
              <a:rPr lang="en-US" sz="2400" dirty="0" err="1" smtClean="0">
                <a:ea typeface="ＭＳ Ｐゴシック"/>
                <a:cs typeface="ＭＳ Ｐゴシック"/>
              </a:rPr>
              <a:t>bicipitoradial</a:t>
            </a:r>
            <a:r>
              <a:rPr lang="en-US" sz="2400" dirty="0" smtClean="0">
                <a:ea typeface="ＭＳ Ｐゴシック"/>
                <a:cs typeface="ＭＳ Ｐゴシック"/>
              </a:rPr>
              <a:t> bursa and the </a:t>
            </a:r>
            <a:r>
              <a:rPr lang="en-US" sz="2400" dirty="0" err="1" smtClean="0">
                <a:ea typeface="ＭＳ Ｐゴシック"/>
                <a:cs typeface="ＭＳ Ｐゴシック"/>
              </a:rPr>
              <a:t>interosseous</a:t>
            </a:r>
            <a:r>
              <a:rPr lang="en-US" sz="2400" dirty="0" smtClean="0">
                <a:ea typeface="ＭＳ Ｐゴシック"/>
                <a:cs typeface="ＭＳ Ｐゴシック"/>
              </a:rPr>
              <a:t> membrane of the forearm. </a:t>
            </a:r>
          </a:p>
          <a:p>
            <a:r>
              <a:rPr lang="en-US" sz="2400" dirty="0" smtClean="0">
                <a:ea typeface="ＭＳ Ｐゴシック"/>
                <a:cs typeface="ＭＳ Ｐゴシック"/>
              </a:rPr>
              <a:t>Below the neck of the radius, the radial tuberosity lies at the insertion point of the biceps tendon. The brachialis muscle attaches at the coronoid process, whereas the radial notch articulates with the radial head to provide radial head stabilization.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dirty="0" smtClean="0">
                <a:ea typeface="ＭＳ Ｐゴシック"/>
                <a:cs typeface="ＭＳ Ｐゴシック"/>
              </a:rPr>
              <a:t>Elbow Ligaments</a:t>
            </a:r>
          </a:p>
        </p:txBody>
      </p:sp>
      <p:sp>
        <p:nvSpPr>
          <p:cNvPr id="32770" name="Content Placeholder 2"/>
          <p:cNvSpPr>
            <a:spLocks noGrp="1"/>
          </p:cNvSpPr>
          <p:nvPr>
            <p:ph idx="1"/>
          </p:nvPr>
        </p:nvSpPr>
        <p:spPr>
          <a:xfrm>
            <a:off x="152400" y="1524000"/>
            <a:ext cx="8839200" cy="4191000"/>
          </a:xfrm>
        </p:spPr>
        <p:txBody>
          <a:bodyPr/>
          <a:lstStyle/>
          <a:p>
            <a:r>
              <a:rPr lang="en-US" sz="2400" dirty="0" smtClean="0">
                <a:ea typeface="ＭＳ Ｐゴシック"/>
                <a:cs typeface="ＭＳ Ｐゴシック"/>
              </a:rPr>
              <a:t>Ligaments provide stability for the elbow joint. The medial and lateral collateral ligaments supply most of the stabilization. The medial collateral ligament (MCL) attaches the ulna to the medial epicondyle of the </a:t>
            </a:r>
            <a:r>
              <a:rPr lang="en-US" sz="2400" dirty="0" err="1" smtClean="0">
                <a:ea typeface="ＭＳ Ｐゴシック"/>
                <a:cs typeface="ＭＳ Ｐゴシック"/>
              </a:rPr>
              <a:t>humerus</a:t>
            </a:r>
            <a:r>
              <a:rPr lang="en-US" sz="2400" dirty="0" smtClean="0">
                <a:ea typeface="ＭＳ Ｐゴシック"/>
                <a:cs typeface="ＭＳ Ｐゴシック"/>
              </a:rPr>
              <a:t>. The annular ligament loops around the radial head. The lateral ligament attaches the lateral epicondyle to the annular ligament</a:t>
            </a:r>
            <a:r>
              <a:rPr lang="en-US" sz="2400" dirty="0" smtClean="0">
                <a:ea typeface="ＭＳ Ｐゴシック"/>
                <a:cs typeface="ＭＳ Ｐゴシック"/>
              </a:rPr>
              <a:t>.</a:t>
            </a:r>
          </a:p>
          <a:p>
            <a:r>
              <a:rPr lang="en-US" sz="2400" dirty="0">
                <a:ea typeface="ＭＳ Ｐゴシック"/>
                <a:cs typeface="ＭＳ Ｐゴシック"/>
              </a:rPr>
              <a:t>The MCL also is called the ulnar collateral ligament (UCL); it has 3 separate bundles and is essential to stabilizing the </a:t>
            </a:r>
            <a:r>
              <a:rPr lang="en-US" sz="2400" dirty="0" err="1">
                <a:ea typeface="ＭＳ Ｐゴシック"/>
                <a:cs typeface="ＭＳ Ｐゴシック"/>
              </a:rPr>
              <a:t>ulnohumeral</a:t>
            </a:r>
            <a:r>
              <a:rPr lang="en-US" sz="2400" dirty="0">
                <a:ea typeface="ＭＳ Ｐゴシック"/>
                <a:cs typeface="ＭＳ Ｐゴシック"/>
              </a:rPr>
              <a:t> articulation of the elbow. The ligament bundles are the anterior, transverse, and posterior bundles. The most important of the elbow stabilizing ligament bundles is the anterior bundle. </a:t>
            </a:r>
          </a:p>
          <a:p>
            <a:endParaRPr lang="en-US" sz="2400" dirty="0" smtClean="0">
              <a:ea typeface="ＭＳ Ｐゴシック"/>
              <a:cs typeface="ＭＳ Ｐゴシック"/>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10146</TotalTime>
  <Words>7069</Words>
  <Application>Microsoft Office PowerPoint</Application>
  <PresentationFormat>On-screen Show (4:3)</PresentationFormat>
  <Paragraphs>225</Paragraphs>
  <Slides>66</Slides>
  <Notes>2</Notes>
  <HiddenSlides>0</HiddenSlides>
  <MMClips>0</MMClips>
  <ScaleCrop>false</ScaleCrop>
  <HeadingPairs>
    <vt:vector size="4" baseType="variant">
      <vt:variant>
        <vt:lpstr>Theme</vt:lpstr>
      </vt:variant>
      <vt:variant>
        <vt:i4>2</vt:i4>
      </vt:variant>
      <vt:variant>
        <vt:lpstr>Slide Titles</vt:lpstr>
      </vt:variant>
      <vt:variant>
        <vt:i4>66</vt:i4>
      </vt:variant>
    </vt:vector>
  </HeadingPairs>
  <TitlesOfParts>
    <vt:vector size="68" baseType="lpstr">
      <vt:lpstr>DR12Classrm_Template</vt:lpstr>
      <vt:lpstr>1_Office Theme</vt:lpstr>
      <vt:lpstr>Elbow Injuries</vt:lpstr>
      <vt:lpstr>Instructions:</vt:lpstr>
      <vt:lpstr>Introduction</vt:lpstr>
      <vt:lpstr>Elbow</vt:lpstr>
      <vt:lpstr>Elbow</vt:lpstr>
      <vt:lpstr>Functional Anatomy</vt:lpstr>
      <vt:lpstr>Functional Anatomy</vt:lpstr>
      <vt:lpstr>Functional Anatomy</vt:lpstr>
      <vt:lpstr>Elbow Ligaments</vt:lpstr>
      <vt:lpstr>Elbow Ligaments</vt:lpstr>
      <vt:lpstr>Elbow Muscles</vt:lpstr>
      <vt:lpstr>Blood Supply and Elbow Nerves</vt:lpstr>
      <vt:lpstr>Blood Supply and Elbow Nerves</vt:lpstr>
      <vt:lpstr>Bone Development</vt:lpstr>
      <vt:lpstr>Radiographic Anatomy</vt:lpstr>
      <vt:lpstr>Radiographic Anatomy</vt:lpstr>
      <vt:lpstr>Diagnostic Imaging Modalities: Radiography</vt:lpstr>
      <vt:lpstr>Radiography</vt:lpstr>
      <vt:lpstr>Radiography</vt:lpstr>
      <vt:lpstr>Radiography</vt:lpstr>
      <vt:lpstr>Magnetic Resonance Imaging</vt:lpstr>
      <vt:lpstr>Magnetic Resonance Imaging</vt:lpstr>
      <vt:lpstr>Computed Tomography</vt:lpstr>
      <vt:lpstr>Ultrasonography</vt:lpstr>
      <vt:lpstr>Elbow Disorders: Olecranon Bursitis</vt:lpstr>
      <vt:lpstr>Cubital Bursitis</vt:lpstr>
      <vt:lpstr>Tendonitis and Tendon Tears</vt:lpstr>
      <vt:lpstr>Tendonitis and Tendon Tears</vt:lpstr>
      <vt:lpstr>Lateral Epicondylitis</vt:lpstr>
      <vt:lpstr>Lateral Epicondylitis</vt:lpstr>
      <vt:lpstr>Lateral Epicondylitis</vt:lpstr>
      <vt:lpstr>Medial Epicondylitis</vt:lpstr>
      <vt:lpstr>Arthritis</vt:lpstr>
      <vt:lpstr>Rheumatoid Arthritis</vt:lpstr>
      <vt:lpstr>Osteoarthritis </vt:lpstr>
      <vt:lpstr>Gout</vt:lpstr>
      <vt:lpstr>Overuse Conditions in Children</vt:lpstr>
      <vt:lpstr>Traction Apophysitis of the Medial Epicondyle</vt:lpstr>
      <vt:lpstr>Panner Disease</vt:lpstr>
      <vt:lpstr>Osteochondritis Dissecans</vt:lpstr>
      <vt:lpstr>Osteochondritis Dissecans</vt:lpstr>
      <vt:lpstr>Osteochondritis Dissecans</vt:lpstr>
      <vt:lpstr>Nerve Damage</vt:lpstr>
      <vt:lpstr>Elbow Injuries: Ligament or Tendon Injury</vt:lpstr>
      <vt:lpstr>Dislocations</vt:lpstr>
      <vt:lpstr>Dislocations</vt:lpstr>
      <vt:lpstr>Heterotopic Bone Formation</vt:lpstr>
      <vt:lpstr>Fractures</vt:lpstr>
      <vt:lpstr>Distal Humerus Fractures</vt:lpstr>
      <vt:lpstr>Distal Humerus Fractures</vt:lpstr>
      <vt:lpstr>Olecranon Process Fracture</vt:lpstr>
      <vt:lpstr>Olecranon Process Fracture</vt:lpstr>
      <vt:lpstr>Coronoid Process Fracture</vt:lpstr>
      <vt:lpstr>Radial Head Fracture</vt:lpstr>
      <vt:lpstr>Capitulum Fractures</vt:lpstr>
      <vt:lpstr>Avulsion Fracture</vt:lpstr>
      <vt:lpstr>Combined Fractures and Dislocations</vt:lpstr>
      <vt:lpstr>Arterial Injuries</vt:lpstr>
      <vt:lpstr>Fractures in Children</vt:lpstr>
      <vt:lpstr>Fractures in Children</vt:lpstr>
      <vt:lpstr>Fractures in Children</vt:lpstr>
      <vt:lpstr>Congenital Radial-Ulnar Synostosis</vt:lpstr>
      <vt:lpstr>Radial Head Subluxation</vt:lpstr>
      <vt:lpstr>Conclusion</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Sharon Clausen</cp:lastModifiedBy>
  <cp:revision>206</cp:revision>
  <dcterms:created xsi:type="dcterms:W3CDTF">2012-06-14T20:52:08Z</dcterms:created>
  <dcterms:modified xsi:type="dcterms:W3CDTF">2013-06-18T21:44:55Z</dcterms:modified>
</cp:coreProperties>
</file>