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8" r:id="rId39"/>
    <p:sldId id="295" r:id="rId40"/>
    <p:sldId id="296" r:id="rId41"/>
    <p:sldId id="297" r:id="rId42"/>
    <p:sldId id="299" r:id="rId43"/>
    <p:sldId id="300" r:id="rId44"/>
    <p:sldId id="259" r:id="rId45"/>
    <p:sldId id="26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8F9C24-085F-1F40-BCD7-32AF9AC3FDC2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01DBF0-8114-B642-B234-A12A57A9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94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C67DA-C671-4241-8953-B45CD257F48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C67DA-C671-4241-8953-B45CD257F48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5410200" cy="220980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5410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9C21-7482-7047-B65B-8E33D2433AA7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2088-9650-5942-B21E-21ABBDCF7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C837-53F8-CF41-9E27-24D2DDB7F399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8B83-24F6-4C4B-BAA7-DE8D43C47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1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sentialEd_ASRT_wav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3505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82880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9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DE79-7648-4E47-8400-5FCF8CC1A41F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E439-3F96-0749-AA2D-471BB6901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5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ADF9-CCE5-3749-8D7E-301D535F854E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E963-F064-FB4B-A0A1-75C8F7758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5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046E-6FD2-1641-A09E-C597D0DD7903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507A-8288-1943-ACF3-4927BD914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8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BC49-70B0-F341-AE0D-61DFC73AA0FD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FE98-894B-8E47-BAC2-C1B537CF3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B47A-403B-C146-808C-93DC922DB8D0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31D7-C6F9-DD4F-BC46-765332900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0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A2DD-5E3E-314C-B3EE-FD63AD4EDBFC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8980-ADB2-3D4B-86DD-10C2E4232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8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CDD5-2650-814B-A45C-4FDAEB2E2200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1EF0-C0B0-BF47-B763-122936D34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1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C1F2-55BB-8B4F-9C32-7436659741CD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C50D-4DB1-954D-BA62-D57345C96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292D-569C-9E4B-B4F0-16E41F4F55A8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5A96-9717-424E-821B-624577F10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3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003C-0666-A044-AE65-CDF5EA5B071E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1682-73A0-F942-9872-528F56E93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BE0C-A064-3E49-998E-91BD1A28550C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617D-EA24-D84C-83BA-F1EE48CA0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427E-07DB-0E44-B0F4-0E92A843D788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B3AF-D156-8C4E-A9BB-0F1EDE1F7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>
            <a:lvl1pPr marL="164592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1731-ADF9-8343-8CEB-0878BE5AADCE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3369-0438-104C-B9B7-1F73E5712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5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37E0-ECC0-F54F-8F5A-E761F4FA8654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5A43-1489-EF49-B17E-C68F54A2C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3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B046-D724-F842-A7FD-4CD16E3EDB44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A60D-CCBB-A542-8D21-8B1D29278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CDED-2AB4-264A-8E73-C769283ECBE3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EF92-5056-AB4D-99B5-A8F68BB23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FEAB-5E70-4842-BA41-277231472199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BDD9-16D4-0043-B1C3-6E2843874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3FFF-8C95-9C41-B928-205BD291B4A5}" type="datetimeFigureOut">
              <a:rPr lang="en-US"/>
              <a:pPr>
                <a:defRPr/>
              </a:pPr>
              <a:t>8/14/2012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865D-DFD7-314E-9AAF-91057BED8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7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12_DRinClassrm_body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27238"/>
            <a:ext cx="8229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ASRT. All rights reserved.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Radiologic Technology  </a:t>
            </a:r>
            <a:r>
              <a:rPr lang="en-US" i="0" dirty="0"/>
              <a:t>in the Classroom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Title of Directed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0"/>
            <a:ext cx="9070848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7609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spcBef>
          <a:spcPts val="1363"/>
        </a:spcBef>
        <a:spcAft>
          <a:spcPct val="0"/>
        </a:spcAft>
        <a:defRPr sz="32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971550" indent="-51435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286000" indent="-4572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D12_DRinClassrm_body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27238"/>
            <a:ext cx="8229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ASRT. All rights reserved.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Radiologic Technology  </a:t>
            </a:r>
            <a:r>
              <a:rPr lang="en-US" i="0" dirty="0"/>
              <a:t>in the Classroom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Title of Directed Reading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971550" indent="-514350" algn="l" rtl="0" fontAlgn="base">
        <a:spcBef>
          <a:spcPct val="20000"/>
        </a:spcBef>
        <a:spcAft>
          <a:spcPct val="0"/>
        </a:spcAft>
        <a:defRPr sz="28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828800" indent="-457200" algn="l" rtl="0" fontAlgn="base">
        <a:spcBef>
          <a:spcPct val="20000"/>
        </a:spcBef>
        <a:spcAft>
          <a:spcPct val="0"/>
        </a:spcAft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286000" indent="-457200" algn="l" rtl="0" fontAlgn="base">
        <a:spcBef>
          <a:spcPct val="20000"/>
        </a:spcBef>
        <a:spcAft>
          <a:spcPct val="0"/>
        </a:spcAft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>Stopping the Chain of Infection</a:t>
            </a:r>
            <a:endParaRPr lang="en-US" sz="5400" dirty="0">
              <a:ea typeface="+mj-ea"/>
              <a:cs typeface="+mj-cs"/>
            </a:endParaRP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Directed Readings </a:t>
            </a:r>
            <a:br>
              <a:rPr lang="en-US" dirty="0"/>
            </a:br>
            <a:r>
              <a:rPr lang="en-US" dirty="0"/>
              <a:t>In the Classroom</a:t>
            </a:r>
          </a:p>
        </p:txBody>
      </p:sp>
      <p:pic>
        <p:nvPicPr>
          <p:cNvPr id="4" name="Picture 3" descr="RADT12_MarApr150x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0"/>
            <a:ext cx="2286000" cy="3001963"/>
          </a:xfrm>
          <a:prstGeom prst="rect">
            <a:avLst/>
          </a:prstGeom>
          <a:effectLst>
            <a:outerShdw blurRad="222250" dist="139700" dir="2700000" algn="tl" rotWithShape="0">
              <a:srgbClr val="000000">
                <a:alpha val="17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3516868"/>
            <a:ext cx="548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September/October 2012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 of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Radiologic Technology</a:t>
            </a:r>
            <a:r>
              <a:rPr lang="en-US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/>
          <a:lstStyle/>
          <a:p>
            <a:r>
              <a:rPr lang="en-US" sz="2600" dirty="0"/>
              <a:t>The term “flu,” which influenza is also known by, </a:t>
            </a:r>
            <a:r>
              <a:rPr lang="en-US" sz="2600" dirty="0" smtClean="0"/>
              <a:t>is commonly </a:t>
            </a:r>
            <a:r>
              <a:rPr lang="en-US" sz="2600" dirty="0"/>
              <a:t>incorrectly used to describe </a:t>
            </a:r>
            <a:r>
              <a:rPr lang="en-US" sz="2600" dirty="0" smtClean="0"/>
              <a:t>gastrointestinal illness </a:t>
            </a:r>
            <a:r>
              <a:rPr lang="en-US" sz="2600" dirty="0"/>
              <a:t>like an upset stomach, diarrhea, or </a:t>
            </a:r>
            <a:r>
              <a:rPr lang="en-US" sz="2600" dirty="0" smtClean="0"/>
              <a:t>vomiting. However</a:t>
            </a:r>
            <a:r>
              <a:rPr lang="en-US" sz="2600" dirty="0"/>
              <a:t>, influenza is often a serious respiratory </a:t>
            </a:r>
            <a:r>
              <a:rPr lang="en-US" sz="2600" dirty="0" smtClean="0"/>
              <a:t>illness. The </a:t>
            </a:r>
            <a:r>
              <a:rPr lang="en-US" sz="2600" dirty="0"/>
              <a:t>symptoms include fever, cough, sore </a:t>
            </a:r>
            <a:r>
              <a:rPr lang="en-US" sz="2600" dirty="0" smtClean="0"/>
              <a:t>throat, a </a:t>
            </a:r>
            <a:r>
              <a:rPr lang="en-US" sz="2600" dirty="0"/>
              <a:t>runny or stuffy nose, muscle or body aches, </a:t>
            </a:r>
            <a:r>
              <a:rPr lang="en-US" sz="2600" dirty="0" smtClean="0"/>
              <a:t>headaches, and fatigue. Although </a:t>
            </a:r>
            <a:r>
              <a:rPr lang="en-US" sz="2600" dirty="0"/>
              <a:t>vomiting or diarrhea </a:t>
            </a:r>
            <a:r>
              <a:rPr lang="en-US" sz="2600" dirty="0" smtClean="0"/>
              <a:t>may present</a:t>
            </a:r>
            <a:r>
              <a:rPr lang="en-US" sz="2600" dirty="0"/>
              <a:t>, this is more common in children than </a:t>
            </a:r>
            <a:r>
              <a:rPr lang="en-US" sz="2600" dirty="0" smtClean="0"/>
              <a:t>adults and </a:t>
            </a:r>
            <a:r>
              <a:rPr lang="en-US" sz="2600" dirty="0"/>
              <a:t>is most likely due to a high fever rather than </a:t>
            </a:r>
            <a:r>
              <a:rPr lang="en-US" sz="2600" dirty="0" smtClean="0"/>
              <a:t>the actual </a:t>
            </a:r>
            <a:r>
              <a:rPr lang="en-US" sz="2600" dirty="0"/>
              <a:t>influenza </a:t>
            </a:r>
            <a:r>
              <a:rPr lang="en-US" sz="2600" dirty="0" smtClean="0"/>
              <a:t>pathogen.</a:t>
            </a:r>
          </a:p>
        </p:txBody>
      </p:sp>
    </p:spTree>
    <p:extLst>
      <p:ext uri="{BB962C8B-B14F-4D97-AF65-F5344CB8AC3E}">
        <p14:creationId xmlns:p14="http://schemas.microsoft.com/office/powerpoint/2010/main" val="42908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Transmission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The transmission of an influenza virus from </a:t>
            </a:r>
            <a:r>
              <a:rPr lang="en-US" sz="2600" dirty="0" smtClean="0"/>
              <a:t>a human </a:t>
            </a:r>
            <a:r>
              <a:rPr lang="en-US" sz="2600" dirty="0"/>
              <a:t>reservoir is through droplet contact. </a:t>
            </a:r>
            <a:r>
              <a:rPr lang="en-US" sz="2600" dirty="0" smtClean="0"/>
              <a:t>Droplets typically </a:t>
            </a:r>
            <a:r>
              <a:rPr lang="en-US" sz="2600" dirty="0"/>
              <a:t>cannot be seen with the naked eye. </a:t>
            </a:r>
            <a:r>
              <a:rPr lang="en-US" sz="2600" dirty="0" smtClean="0"/>
              <a:t>Droplets can </a:t>
            </a:r>
            <a:r>
              <a:rPr lang="en-US" sz="2600" dirty="0"/>
              <a:t>exit the body through coughing, sneezing, and </a:t>
            </a:r>
            <a:r>
              <a:rPr lang="en-US" sz="2600" dirty="0" smtClean="0"/>
              <a:t>talking. They </a:t>
            </a:r>
            <a:r>
              <a:rPr lang="en-US" sz="2600" dirty="0"/>
              <a:t>attach to particles in the air and float to </a:t>
            </a:r>
            <a:r>
              <a:rPr lang="en-US" sz="2600" dirty="0" smtClean="0"/>
              <a:t>an object </a:t>
            </a:r>
            <a:r>
              <a:rPr lang="en-US" sz="2600" dirty="0"/>
              <a:t>(eg, door handle) or another person. The </a:t>
            </a:r>
            <a:r>
              <a:rPr lang="en-US" sz="2600" dirty="0" smtClean="0"/>
              <a:t>influenza virus </a:t>
            </a:r>
            <a:r>
              <a:rPr lang="en-US" sz="2600" dirty="0"/>
              <a:t>can live on an object for as long as 2 </a:t>
            </a:r>
            <a:r>
              <a:rPr lang="en-US" sz="2600" dirty="0" smtClean="0"/>
              <a:t>days. Even </a:t>
            </a:r>
            <a:r>
              <a:rPr lang="en-US" sz="2600" dirty="0"/>
              <a:t>though the length of life outside the body is </a:t>
            </a:r>
            <a:r>
              <a:rPr lang="en-US" sz="2600" dirty="0" smtClean="0"/>
              <a:t>rather long</a:t>
            </a:r>
            <a:r>
              <a:rPr lang="en-US" sz="2600" dirty="0"/>
              <a:t>, influenza is most commonly transmitted by </a:t>
            </a:r>
            <a:r>
              <a:rPr lang="en-US" sz="2600" dirty="0" smtClean="0"/>
              <a:t>direct contact</a:t>
            </a:r>
            <a:r>
              <a:rPr lang="en-US" sz="2600" dirty="0"/>
              <a:t>, such as via a </a:t>
            </a:r>
            <a:r>
              <a:rPr lang="en-US" sz="2600" dirty="0" smtClean="0"/>
              <a:t>handshake.</a:t>
            </a:r>
          </a:p>
        </p:txBody>
      </p:sp>
    </p:spTree>
    <p:extLst>
      <p:ext uri="{BB962C8B-B14F-4D97-AF65-F5344CB8AC3E}">
        <p14:creationId xmlns:p14="http://schemas.microsoft.com/office/powerpoint/2010/main" val="28849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Transmission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Once the virus exits its human reservoir, </a:t>
            </a:r>
            <a:r>
              <a:rPr lang="en-US" sz="2600" dirty="0" smtClean="0"/>
              <a:t>there must </a:t>
            </a:r>
            <a:r>
              <a:rPr lang="en-US" sz="2600" dirty="0"/>
              <a:t>be a portal of entry into a new person to pass </a:t>
            </a:r>
            <a:r>
              <a:rPr lang="en-US" sz="2600" dirty="0" smtClean="0"/>
              <a:t>the virus </a:t>
            </a:r>
            <a:r>
              <a:rPr lang="en-US" sz="2600" dirty="0"/>
              <a:t>along. The portal of entry for the influenza </a:t>
            </a:r>
            <a:r>
              <a:rPr lang="en-US" sz="2600" dirty="0" smtClean="0"/>
              <a:t>virus is </a:t>
            </a:r>
            <a:r>
              <a:rPr lang="en-US" sz="2600" dirty="0"/>
              <a:t>through the nose or mouth. For transmission, </a:t>
            </a:r>
            <a:r>
              <a:rPr lang="en-US" sz="2600" dirty="0" smtClean="0"/>
              <a:t>an infected </a:t>
            </a:r>
            <a:r>
              <a:rPr lang="en-US" sz="2600" dirty="0"/>
              <a:t>person could sneeze and the released </a:t>
            </a:r>
            <a:r>
              <a:rPr lang="en-US" sz="2600" dirty="0" smtClean="0"/>
              <a:t>virus could </a:t>
            </a:r>
            <a:r>
              <a:rPr lang="en-US" sz="2600" dirty="0"/>
              <a:t>land on a door handle, which is then touched </a:t>
            </a:r>
            <a:r>
              <a:rPr lang="en-US" sz="2600" dirty="0" smtClean="0"/>
              <a:t>by an </a:t>
            </a:r>
            <a:r>
              <a:rPr lang="en-US" sz="2600" dirty="0"/>
              <a:t>unsuspecting person, who then touches his or </a:t>
            </a:r>
            <a:r>
              <a:rPr lang="en-US" sz="2600" dirty="0" smtClean="0"/>
              <a:t>her nose </a:t>
            </a:r>
            <a:r>
              <a:rPr lang="en-US" sz="2600" dirty="0"/>
              <a:t>or mouth. It is through a simple act such as </a:t>
            </a:r>
            <a:r>
              <a:rPr lang="en-US" sz="2600" dirty="0" smtClean="0"/>
              <a:t>this that </a:t>
            </a:r>
            <a:r>
              <a:rPr lang="en-US" sz="2600" dirty="0"/>
              <a:t>influenza </a:t>
            </a:r>
            <a:r>
              <a:rPr lang="en-US" sz="2600" dirty="0" smtClean="0"/>
              <a:t>spreads.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87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Although health care workers do not often see </a:t>
            </a:r>
            <a:r>
              <a:rPr lang="en-US" sz="2600" dirty="0" smtClean="0"/>
              <a:t>measles, it </a:t>
            </a:r>
            <a:r>
              <a:rPr lang="en-US" sz="2600" dirty="0"/>
              <a:t>is a serious threat. Measles causes symptoms </a:t>
            </a:r>
            <a:r>
              <a:rPr lang="en-US" sz="2600" dirty="0" smtClean="0"/>
              <a:t>of fever</a:t>
            </a:r>
            <a:r>
              <a:rPr lang="en-US" sz="2600" dirty="0"/>
              <a:t>, tiredness, anorexia, runny nose, cough, and </a:t>
            </a:r>
            <a:r>
              <a:rPr lang="en-US" sz="2600" dirty="0" smtClean="0"/>
              <a:t>rash. Koplik </a:t>
            </a:r>
            <a:r>
              <a:rPr lang="en-US" sz="2600" dirty="0"/>
              <a:t>spots also appear, which are white spots with </a:t>
            </a:r>
            <a:r>
              <a:rPr lang="en-US" sz="2600" dirty="0" smtClean="0"/>
              <a:t>a bluish </a:t>
            </a:r>
            <a:r>
              <a:rPr lang="en-US" sz="2600" dirty="0"/>
              <a:t>center found inside of the mouth — a </a:t>
            </a:r>
            <a:r>
              <a:rPr lang="en-US" sz="2600" dirty="0" smtClean="0"/>
              <a:t>characteristic of </a:t>
            </a:r>
            <a:r>
              <a:rPr lang="en-US" sz="2600" dirty="0"/>
              <a:t>measles </a:t>
            </a:r>
            <a:r>
              <a:rPr lang="en-US" sz="2600" dirty="0" smtClean="0"/>
              <a:t>solely. </a:t>
            </a:r>
            <a:r>
              <a:rPr lang="en-US" sz="2600" dirty="0"/>
              <a:t>The rash </a:t>
            </a:r>
            <a:r>
              <a:rPr lang="en-US" sz="2600" dirty="0" smtClean="0"/>
              <a:t>travels outside </a:t>
            </a:r>
            <a:r>
              <a:rPr lang="en-US" sz="2600" dirty="0"/>
              <a:t>the mouth, starts on the face, then </a:t>
            </a:r>
            <a:r>
              <a:rPr lang="en-US" sz="2600" dirty="0" smtClean="0"/>
              <a:t>spreads across </a:t>
            </a:r>
            <a:r>
              <a:rPr lang="en-US" sz="2600" dirty="0"/>
              <a:t>the whole body to the toes. Approximately 3 </a:t>
            </a:r>
            <a:r>
              <a:rPr lang="en-US" sz="2600" dirty="0" smtClean="0"/>
              <a:t>to 5 </a:t>
            </a:r>
            <a:r>
              <a:rPr lang="en-US" sz="2600" dirty="0"/>
              <a:t>days after the body rash begins a person’s </a:t>
            </a:r>
            <a:r>
              <a:rPr lang="en-US" sz="2600" dirty="0" smtClean="0"/>
              <a:t>temperature rises. Temperatures </a:t>
            </a:r>
            <a:r>
              <a:rPr lang="en-US" sz="2600" dirty="0"/>
              <a:t>can rise upwards to </a:t>
            </a:r>
            <a:r>
              <a:rPr lang="en-US" sz="2600" dirty="0" smtClean="0"/>
              <a:t>104</a:t>
            </a:r>
            <a:r>
              <a:rPr lang="en-US" sz="2000" dirty="0"/>
              <a:t>°</a:t>
            </a:r>
            <a:r>
              <a:rPr lang="en-US" sz="2600" dirty="0" smtClean="0"/>
              <a:t>F. Although </a:t>
            </a:r>
            <a:r>
              <a:rPr lang="en-US" sz="2600" dirty="0"/>
              <a:t>these symptoms are unpleasant, the </a:t>
            </a:r>
            <a:r>
              <a:rPr lang="en-US" sz="2600" dirty="0" smtClean="0"/>
              <a:t>possible complications </a:t>
            </a:r>
            <a:r>
              <a:rPr lang="en-US" sz="2600" dirty="0"/>
              <a:t>of measles cause deeper </a:t>
            </a:r>
            <a:r>
              <a:rPr lang="en-US" sz="2600" dirty="0" smtClean="0"/>
              <a:t>concern.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45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 smtClean="0"/>
              <a:t>Common measles complications are diarrhea, ear infection, pneumonia, encephalitis, seizure, and even death. 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Measles symptoms arise in a newly infected </a:t>
            </a:r>
            <a:r>
              <a:rPr lang="en-US" sz="2600" dirty="0" smtClean="0"/>
              <a:t>individual 7 </a:t>
            </a:r>
            <a:r>
              <a:rPr lang="en-US" sz="2600" dirty="0"/>
              <a:t>to 14 days after exposure. A person is </a:t>
            </a:r>
            <a:r>
              <a:rPr lang="en-US" sz="2600" dirty="0" smtClean="0"/>
              <a:t>contagious with </a:t>
            </a:r>
            <a:r>
              <a:rPr lang="en-US" sz="2600" dirty="0"/>
              <a:t>measles up to 4 days prior to the rash </a:t>
            </a:r>
            <a:r>
              <a:rPr lang="en-US" sz="2600" dirty="0" smtClean="0"/>
              <a:t>appearing and </a:t>
            </a:r>
            <a:r>
              <a:rPr lang="en-US" sz="2600" dirty="0"/>
              <a:t>4 days after the rash has appeared. Of all the </a:t>
            </a:r>
            <a:r>
              <a:rPr lang="en-US" sz="2600" dirty="0" smtClean="0"/>
              <a:t>infectious diseases</a:t>
            </a:r>
            <a:r>
              <a:rPr lang="en-US" sz="2600" dirty="0"/>
              <a:t>, measles is 1 of the most contagious. </a:t>
            </a:r>
            <a:r>
              <a:rPr lang="en-US" sz="2600" dirty="0" smtClean="0"/>
              <a:t>If just </a:t>
            </a:r>
            <a:r>
              <a:rPr lang="en-US" sz="2600" dirty="0"/>
              <a:t>1 person has measles, 90% of all those around </a:t>
            </a:r>
            <a:r>
              <a:rPr lang="en-US" sz="2600" dirty="0" smtClean="0"/>
              <a:t>this single </a:t>
            </a:r>
            <a:r>
              <a:rPr lang="en-US" sz="2600" dirty="0"/>
              <a:t>person will contract measles if they are not </a:t>
            </a:r>
            <a:r>
              <a:rPr lang="en-US" sz="2600" dirty="0" smtClean="0"/>
              <a:t>vaccinated.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Nonimmune health care </a:t>
            </a:r>
            <a:r>
              <a:rPr lang="en-US" sz="2600" dirty="0" smtClean="0"/>
              <a:t>workers should </a:t>
            </a:r>
            <a:r>
              <a:rPr lang="en-US" sz="2600" dirty="0"/>
              <a:t>not care for patients </a:t>
            </a:r>
            <a:r>
              <a:rPr lang="en-US" sz="2600" dirty="0" smtClean="0"/>
              <a:t>with measles</a:t>
            </a:r>
            <a:r>
              <a:rPr lang="en-US" sz="2600" dirty="0"/>
              <a:t>, if at all possible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6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815" y="4964668"/>
            <a:ext cx="35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This thin-section transmission electron micrograph </a:t>
            </a:r>
            <a:r>
              <a:rPr lang="en-US" sz="1200" i="1" dirty="0" smtClean="0"/>
              <a:t>shows a </a:t>
            </a:r>
            <a:r>
              <a:rPr lang="en-US" sz="1200" i="1" dirty="0"/>
              <a:t>single virus particle, or virion, of measles.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935099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 the beginning </a:t>
            </a:r>
            <a:r>
              <a:rPr lang="en-US" sz="1200" i="1" dirty="0" smtClean="0"/>
              <a:t>stages of </a:t>
            </a:r>
            <a:r>
              <a:rPr lang="en-US" sz="1200" i="1" dirty="0"/>
              <a:t>measles, a sign of onset is the eruption of Koplik spots on the </a:t>
            </a:r>
            <a:r>
              <a:rPr lang="en-US" sz="1200" i="1" dirty="0" smtClean="0"/>
              <a:t>mucosa of </a:t>
            </a:r>
            <a:r>
              <a:rPr lang="en-US" sz="1200" i="1" dirty="0"/>
              <a:t>the cheeks and tongue, which appear as irregularly-shaped, </a:t>
            </a:r>
            <a:r>
              <a:rPr lang="en-US" sz="1200" i="1" dirty="0" smtClean="0"/>
              <a:t>bright red </a:t>
            </a:r>
            <a:r>
              <a:rPr lang="en-US" sz="1200" i="1" dirty="0"/>
              <a:t>spots often with a bluish-white central dot.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6182"/>
            <a:ext cx="2997352" cy="312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0275"/>
            <a:ext cx="4078111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Fever, headache, muscle aches, tiredness, loss </a:t>
            </a:r>
            <a:r>
              <a:rPr lang="en-US" sz="2600" dirty="0" smtClean="0"/>
              <a:t>of appetite</a:t>
            </a:r>
            <a:r>
              <a:rPr lang="en-US" sz="2600" dirty="0"/>
              <a:t>, and swollen and tender salivary glands are </a:t>
            </a:r>
            <a:r>
              <a:rPr lang="en-US" sz="2600" dirty="0" smtClean="0"/>
              <a:t>the symptoms </a:t>
            </a:r>
            <a:r>
              <a:rPr lang="en-US" sz="2600" dirty="0"/>
              <a:t>of </a:t>
            </a:r>
            <a:r>
              <a:rPr lang="en-US" sz="2600" dirty="0" smtClean="0"/>
              <a:t>mumps. </a:t>
            </a:r>
            <a:r>
              <a:rPr lang="en-US" sz="2600" dirty="0"/>
              <a:t>The most </a:t>
            </a:r>
            <a:r>
              <a:rPr lang="en-US" sz="2600" dirty="0" smtClean="0"/>
              <a:t>serious complications </a:t>
            </a:r>
            <a:r>
              <a:rPr lang="en-US" sz="2600" dirty="0"/>
              <a:t>occur when an individual </a:t>
            </a:r>
            <a:r>
              <a:rPr lang="en-US" sz="2600" dirty="0" smtClean="0"/>
              <a:t>contracts mumps </a:t>
            </a:r>
            <a:r>
              <a:rPr lang="en-US" sz="2600" dirty="0"/>
              <a:t>at an older age. These complications </a:t>
            </a:r>
            <a:r>
              <a:rPr lang="en-US" sz="2600" dirty="0" smtClean="0"/>
              <a:t>include swelling </a:t>
            </a:r>
            <a:r>
              <a:rPr lang="en-US" sz="2600" dirty="0"/>
              <a:t>of the testicles in men, swelling of the </a:t>
            </a:r>
            <a:r>
              <a:rPr lang="en-US" sz="2600" dirty="0" smtClean="0"/>
              <a:t>ovaries or </a:t>
            </a:r>
            <a:r>
              <a:rPr lang="en-US" sz="2600" dirty="0"/>
              <a:t>breasts in women, encephalitis, meningitis, and </a:t>
            </a:r>
            <a:r>
              <a:rPr lang="en-US" sz="2600" dirty="0" smtClean="0"/>
              <a:t>temporary or </a:t>
            </a:r>
            <a:r>
              <a:rPr lang="en-US" sz="2600" dirty="0"/>
              <a:t>permanent </a:t>
            </a:r>
            <a:r>
              <a:rPr lang="en-US" sz="2600" dirty="0" smtClean="0"/>
              <a:t>deafness. The </a:t>
            </a:r>
            <a:r>
              <a:rPr lang="en-US" sz="2600" dirty="0"/>
              <a:t>pathogen that causes mumps is a virus </a:t>
            </a:r>
            <a:r>
              <a:rPr lang="en-US" sz="2600" dirty="0" smtClean="0"/>
              <a:t>found only </a:t>
            </a:r>
            <a:r>
              <a:rPr lang="en-US" sz="2600" dirty="0"/>
              <a:t>in a human reservoir. It exits its human reservoir </a:t>
            </a:r>
            <a:r>
              <a:rPr lang="en-US" sz="2600" dirty="0" smtClean="0"/>
              <a:t>via </a:t>
            </a:r>
            <a:r>
              <a:rPr lang="en-US" sz="2600" dirty="0"/>
              <a:t>mucous when an </a:t>
            </a:r>
            <a:r>
              <a:rPr lang="en-US" sz="2600" dirty="0" smtClean="0"/>
              <a:t>infected individual </a:t>
            </a:r>
            <a:r>
              <a:rPr lang="en-US" sz="2600" dirty="0"/>
              <a:t>coughs, sneezes, </a:t>
            </a:r>
            <a:r>
              <a:rPr lang="en-US" sz="2600" dirty="0" smtClean="0"/>
              <a:t>or talks</a:t>
            </a:r>
            <a:r>
              <a:rPr lang="en-US" sz="2600" dirty="0"/>
              <a:t>. The virus also is found in saliva, so cups and </a:t>
            </a:r>
            <a:r>
              <a:rPr lang="en-US" sz="2600" dirty="0" smtClean="0"/>
              <a:t>utensils can </a:t>
            </a:r>
            <a:r>
              <a:rPr lang="en-US" sz="2600" dirty="0"/>
              <a:t>be contaminated.</a:t>
            </a:r>
          </a:p>
        </p:txBody>
      </p:sp>
    </p:spTree>
    <p:extLst>
      <p:ext uri="{BB962C8B-B14F-4D97-AF65-F5344CB8AC3E}">
        <p14:creationId xmlns:p14="http://schemas.microsoft.com/office/powerpoint/2010/main" val="40257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After a person has been exposed to mumps, it can </a:t>
            </a:r>
            <a:r>
              <a:rPr lang="en-US" sz="2600" dirty="0" smtClean="0"/>
              <a:t>take from </a:t>
            </a:r>
            <a:r>
              <a:rPr lang="en-US" sz="2600" dirty="0"/>
              <a:t>12 to 25 days for symptoms to present. A </a:t>
            </a:r>
            <a:r>
              <a:rPr lang="en-US" sz="2600" dirty="0" smtClean="0"/>
              <a:t>person can be contagious </a:t>
            </a:r>
            <a:r>
              <a:rPr lang="en-US" sz="2600" dirty="0"/>
              <a:t>for up to 6 days prior to </a:t>
            </a:r>
            <a:r>
              <a:rPr lang="en-US" sz="2600" dirty="0" smtClean="0"/>
              <a:t>noticeable symptoms. Some </a:t>
            </a:r>
            <a:r>
              <a:rPr lang="en-US" sz="2600" dirty="0"/>
              <a:t>cases of mumps are mild and the </a:t>
            </a:r>
            <a:r>
              <a:rPr lang="en-US" sz="2600" dirty="0" smtClean="0"/>
              <a:t>individual does </a:t>
            </a:r>
            <a:r>
              <a:rPr lang="en-US" sz="2600" dirty="0"/>
              <a:t>not realize he or she has the disease. After </a:t>
            </a:r>
            <a:r>
              <a:rPr lang="en-US" sz="2600" dirty="0" smtClean="0"/>
              <a:t>the swelling </a:t>
            </a:r>
            <a:r>
              <a:rPr lang="en-US" sz="2600" dirty="0"/>
              <a:t>in the salivary glands has presented, the </a:t>
            </a:r>
            <a:r>
              <a:rPr lang="en-US" sz="2600" dirty="0" smtClean="0"/>
              <a:t>person is </a:t>
            </a:r>
            <a:r>
              <a:rPr lang="en-US" sz="2600" dirty="0"/>
              <a:t>contagious for an additional 5 </a:t>
            </a:r>
            <a:r>
              <a:rPr lang="en-US" sz="2600" dirty="0" smtClean="0"/>
              <a:t>days. </a:t>
            </a:r>
            <a:r>
              <a:rPr lang="en-US" sz="2600" dirty="0"/>
              <a:t>If </a:t>
            </a:r>
            <a:r>
              <a:rPr lang="en-US" sz="2600" dirty="0" smtClean="0"/>
              <a:t>nonimmune health </a:t>
            </a:r>
            <a:r>
              <a:rPr lang="en-US" sz="2600" dirty="0"/>
              <a:t>care workers have contact with a patient </a:t>
            </a:r>
            <a:r>
              <a:rPr lang="en-US" sz="2600" dirty="0" smtClean="0"/>
              <a:t>with mumps</a:t>
            </a:r>
            <a:r>
              <a:rPr lang="en-US" sz="2600" dirty="0"/>
              <a:t>, they may need to miss work for 26 days. A </a:t>
            </a:r>
            <a:r>
              <a:rPr lang="en-US" sz="2600" dirty="0" smtClean="0"/>
              <a:t>nonimmune health </a:t>
            </a:r>
            <a:r>
              <a:rPr lang="en-US" sz="2600" dirty="0"/>
              <a:t>care worker is considered to have </a:t>
            </a:r>
            <a:r>
              <a:rPr lang="en-US" sz="2600" dirty="0" smtClean="0"/>
              <a:t>contact with </a:t>
            </a:r>
            <a:r>
              <a:rPr lang="en-US" sz="2600" dirty="0"/>
              <a:t>a mumps patient if they are within 3 ft of the </a:t>
            </a:r>
            <a:r>
              <a:rPr lang="en-US" sz="2600" dirty="0" smtClean="0"/>
              <a:t>patient without </a:t>
            </a:r>
            <a:r>
              <a:rPr lang="en-US" sz="2600" dirty="0"/>
              <a:t>the use of a surgical </a:t>
            </a:r>
            <a:r>
              <a:rPr lang="en-US" sz="2600" dirty="0" smtClean="0"/>
              <a:t>mask.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93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Mumps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815" y="4964668"/>
            <a:ext cx="384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Negatively-stained transmission electron micrograph</a:t>
            </a:r>
          </a:p>
          <a:p>
            <a:r>
              <a:rPr lang="en-US" sz="1200" i="1" dirty="0"/>
              <a:t>showing the ultrastructural features displayed by the mumps virus.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93509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 of a child with a mumps infection. Note the characteristic</a:t>
            </a:r>
          </a:p>
          <a:p>
            <a:r>
              <a:rPr lang="en-US" sz="1200" i="1" dirty="0"/>
              <a:t>swollen neck region due to an enlargement of the boy’s salivary glands.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" y="1981706"/>
            <a:ext cx="3204210" cy="294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1628"/>
            <a:ext cx="3922760" cy="288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Rubella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Rubella, or “German measles,” is characterized </a:t>
            </a:r>
            <a:r>
              <a:rPr lang="en-US" sz="2600" dirty="0" smtClean="0"/>
              <a:t>by a </a:t>
            </a:r>
            <a:r>
              <a:rPr lang="en-US" sz="2600" dirty="0"/>
              <a:t>rash that starts approximately 14 days after </a:t>
            </a:r>
            <a:r>
              <a:rPr lang="en-US" sz="2600" dirty="0" smtClean="0"/>
              <a:t>exposure. In </a:t>
            </a:r>
            <a:r>
              <a:rPr lang="en-US" sz="2600" dirty="0"/>
              <a:t>addition to a rash, older children </a:t>
            </a:r>
            <a:r>
              <a:rPr lang="en-US" sz="2600" dirty="0" smtClean="0"/>
              <a:t>and adults </a:t>
            </a:r>
            <a:r>
              <a:rPr lang="en-US" sz="2600" dirty="0"/>
              <a:t>have a mild fever and swollen lymph nodes. </a:t>
            </a:r>
            <a:r>
              <a:rPr lang="en-US" sz="2600" dirty="0" smtClean="0"/>
              <a:t>Adult women </a:t>
            </a:r>
            <a:r>
              <a:rPr lang="en-US" sz="2600" dirty="0"/>
              <a:t>can develop pain and stiffness that lasts up to </a:t>
            </a:r>
            <a:r>
              <a:rPr lang="en-US" sz="2600" dirty="0" smtClean="0"/>
              <a:t>a month</a:t>
            </a:r>
            <a:r>
              <a:rPr lang="en-US" sz="2600" dirty="0"/>
              <a:t>, in their hands, wrists, and </a:t>
            </a:r>
            <a:r>
              <a:rPr lang="en-US" sz="2600" dirty="0" smtClean="0"/>
              <a:t>knees.</a:t>
            </a:r>
          </a:p>
          <a:p>
            <a:r>
              <a:rPr lang="en-US" sz="2600" dirty="0"/>
              <a:t>People with rubella may be contagious for up to 7 </a:t>
            </a:r>
            <a:r>
              <a:rPr lang="en-US" sz="2600" dirty="0" smtClean="0"/>
              <a:t>days prior </a:t>
            </a:r>
            <a:r>
              <a:rPr lang="en-US" sz="2600" dirty="0"/>
              <a:t>to the rash appearing, and they continue to </a:t>
            </a:r>
            <a:r>
              <a:rPr lang="en-US" sz="2600" dirty="0" smtClean="0"/>
              <a:t>be contagious </a:t>
            </a:r>
            <a:r>
              <a:rPr lang="en-US" sz="2600" dirty="0"/>
              <a:t>for 5 to 7 days after the rash appears. </a:t>
            </a:r>
            <a:r>
              <a:rPr lang="en-US" sz="2600" dirty="0" smtClean="0"/>
              <a:t>Once the </a:t>
            </a:r>
            <a:r>
              <a:rPr lang="en-US" sz="2600" dirty="0"/>
              <a:t>virus has exited its human reservoir, airborne </a:t>
            </a:r>
            <a:r>
              <a:rPr lang="en-US" sz="2600" dirty="0" smtClean="0"/>
              <a:t>droplets enter </a:t>
            </a:r>
            <a:r>
              <a:rPr lang="en-US" sz="2600" dirty="0"/>
              <a:t>a new host through the nose or mouth. A </a:t>
            </a:r>
            <a:r>
              <a:rPr lang="en-US" sz="2600" dirty="0" smtClean="0"/>
              <a:t>person who </a:t>
            </a:r>
            <a:r>
              <a:rPr lang="en-US" sz="2600" dirty="0"/>
              <a:t>is not vaccinated against the disease is </a:t>
            </a:r>
            <a:r>
              <a:rPr lang="en-US" sz="2600" dirty="0" smtClean="0"/>
              <a:t>susceptible to </a:t>
            </a:r>
            <a:r>
              <a:rPr lang="en-US" sz="2600" dirty="0"/>
              <a:t>contracting rubella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09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2860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/>
              <a:t>Instructions: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1320"/>
              </a:spcBef>
            </a:pPr>
            <a:r>
              <a:rPr lang="en-US" sz="3000" dirty="0" smtClean="0"/>
              <a:t>This presentation provides a framework for educators and students to use Directed Reading content published in </a:t>
            </a:r>
            <a:r>
              <a:rPr lang="en-US" sz="3000" i="1" dirty="0" smtClean="0"/>
              <a:t>Radiologic Technology</a:t>
            </a:r>
            <a:r>
              <a:rPr lang="en-US" sz="3000" dirty="0" smtClean="0"/>
              <a:t>. </a:t>
            </a:r>
            <a:r>
              <a:rPr lang="en-US" sz="3000" u="sng" dirty="0" smtClean="0"/>
              <a:t>This information should be modified</a:t>
            </a:r>
            <a:r>
              <a:rPr lang="en-US" sz="3000" dirty="0" smtClean="0"/>
              <a:t> to:</a:t>
            </a:r>
          </a:p>
          <a:p>
            <a:pPr marL="628650" lvl="1">
              <a:spcBef>
                <a:spcPts val="1320"/>
              </a:spcBef>
              <a:buFont typeface="+mj-lt"/>
              <a:buAutoNum type="arabicPeriod"/>
            </a:pPr>
            <a:r>
              <a:rPr lang="en-US" sz="2400" dirty="0" smtClean="0"/>
              <a:t>Meet the educational level of the audience.</a:t>
            </a:r>
          </a:p>
          <a:p>
            <a:pPr marL="628650" lvl="1">
              <a:spcBef>
                <a:spcPts val="1320"/>
              </a:spcBef>
              <a:buFont typeface="+mj-lt"/>
              <a:buAutoNum type="arabicPeriod"/>
            </a:pPr>
            <a:r>
              <a:rPr lang="en-US" sz="2400" dirty="0" smtClean="0"/>
              <a:t>Highlight the points in an instructor’s discussion or presentation. </a:t>
            </a:r>
          </a:p>
          <a:p>
            <a:pPr marL="0" indent="0">
              <a:spcBef>
                <a:spcPts val="1320"/>
              </a:spcBef>
            </a:pPr>
            <a:r>
              <a:rPr lang="en-US" sz="3000" dirty="0" smtClean="0"/>
              <a:t>The images are provided to enhance the learning experience and should not be reproduced for other purposes. </a:t>
            </a:r>
          </a:p>
          <a:p>
            <a:pPr marL="0"/>
            <a:endParaRPr lang="en-US" dirty="0"/>
          </a:p>
        </p:txBody>
      </p:sp>
      <p:pic>
        <p:nvPicPr>
          <p:cNvPr id="5" name="Picture 2" descr="O:\Academic\DRs in the Classroom\PtInfo_hea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0"/>
            <a:ext cx="907084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8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Rubella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6978" y="4955143"/>
            <a:ext cx="3008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This negatively-stained transmission electron micrograph shows the rubella virus, in the process of budding from the </a:t>
            </a:r>
            <a:r>
              <a:rPr lang="en-US" sz="1200" i="1" dirty="0" smtClean="0"/>
              <a:t>host cell </a:t>
            </a:r>
            <a:r>
              <a:rPr lang="en-US" sz="1200" i="1" dirty="0"/>
              <a:t>surface to be freed into the patient’s system.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9350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Rash of rubella on a child’s back. Distribution is similar to that of measles, but </a:t>
            </a:r>
            <a:r>
              <a:rPr lang="en-US" sz="1200" i="1" dirty="0" smtClean="0"/>
              <a:t>the lesions </a:t>
            </a:r>
            <a:r>
              <a:rPr lang="en-US" sz="1200" i="1" dirty="0"/>
              <a:t>are less intensely red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6356"/>
            <a:ext cx="2743200" cy="328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81107"/>
            <a:ext cx="2438400" cy="327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5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Pertussis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r>
              <a:rPr lang="en-US" sz="2600" dirty="0"/>
              <a:t>Pertussis, also known as whooping cough, begins </a:t>
            </a:r>
            <a:r>
              <a:rPr lang="en-US" sz="2600" dirty="0" smtClean="0"/>
              <a:t>with signs </a:t>
            </a:r>
            <a:r>
              <a:rPr lang="en-US" sz="2600" dirty="0"/>
              <a:t>and symptoms similar to those of the common </a:t>
            </a:r>
            <a:r>
              <a:rPr lang="en-US" sz="2600" dirty="0" smtClean="0"/>
              <a:t>cold. A </a:t>
            </a:r>
            <a:r>
              <a:rPr lang="en-US" sz="2600" dirty="0"/>
              <a:t>person has a mild cough, runny nose, and maybe </a:t>
            </a:r>
            <a:r>
              <a:rPr lang="en-US" sz="2600" dirty="0" smtClean="0"/>
              <a:t>a lowgrade fever</a:t>
            </a:r>
            <a:r>
              <a:rPr lang="en-US" sz="2600" dirty="0"/>
              <a:t>. Then as 1 to 2 weeks pass, those infected </a:t>
            </a:r>
            <a:r>
              <a:rPr lang="en-US" sz="2600" dirty="0" smtClean="0"/>
              <a:t>with pertussis </a:t>
            </a:r>
            <a:r>
              <a:rPr lang="en-US" sz="2600" dirty="0"/>
              <a:t>will begin to have severe coughing </a:t>
            </a:r>
            <a:r>
              <a:rPr lang="en-US" sz="2600" dirty="0" smtClean="0"/>
              <a:t>fits which may </a:t>
            </a:r>
            <a:r>
              <a:rPr lang="en-US" sz="2600" dirty="0"/>
              <a:t>cause them to vomit or turn blue from not </a:t>
            </a:r>
            <a:r>
              <a:rPr lang="en-US" sz="2600" dirty="0" smtClean="0"/>
              <a:t>being able </a:t>
            </a:r>
            <a:r>
              <a:rPr lang="en-US" sz="2600" dirty="0"/>
              <a:t>to catch their breath. The person has </a:t>
            </a:r>
            <a:r>
              <a:rPr lang="en-US" sz="2600" dirty="0" smtClean="0"/>
              <a:t>a characteristic sound </a:t>
            </a:r>
            <a:r>
              <a:rPr lang="en-US" sz="2600" dirty="0"/>
              <a:t>of a whoop when they try to catch their </a:t>
            </a:r>
            <a:r>
              <a:rPr lang="en-US" sz="2600" dirty="0" smtClean="0"/>
              <a:t>breath. These </a:t>
            </a:r>
            <a:r>
              <a:rPr lang="en-US" sz="2600" dirty="0"/>
              <a:t>severe coughing fits generally are worse at </a:t>
            </a:r>
            <a:r>
              <a:rPr lang="en-US" sz="2600" dirty="0" smtClean="0"/>
              <a:t>night and </a:t>
            </a:r>
            <a:r>
              <a:rPr lang="en-US" sz="2600" dirty="0"/>
              <a:t>can last for up to 10 </a:t>
            </a:r>
            <a:r>
              <a:rPr lang="en-US" sz="2600" dirty="0" smtClean="0"/>
              <a:t>weeks.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29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Pertussis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Pertussis is highly contagious, and 80% of </a:t>
            </a:r>
            <a:r>
              <a:rPr lang="en-US" sz="2600" dirty="0" smtClean="0"/>
              <a:t>susceptible household </a:t>
            </a:r>
            <a:r>
              <a:rPr lang="en-US" sz="2600" dirty="0"/>
              <a:t>contacts contract pertussis from the </a:t>
            </a:r>
            <a:r>
              <a:rPr lang="en-US" sz="2600" dirty="0" smtClean="0"/>
              <a:t>first case</a:t>
            </a:r>
            <a:r>
              <a:rPr lang="en-US" sz="2600" dirty="0"/>
              <a:t>. It most severely affects young children and </a:t>
            </a:r>
            <a:r>
              <a:rPr lang="en-US" sz="2600" dirty="0" smtClean="0"/>
              <a:t>infants. Complications </a:t>
            </a:r>
            <a:r>
              <a:rPr lang="en-US" sz="2600" dirty="0"/>
              <a:t>of a pertussis infection in adults are </a:t>
            </a:r>
            <a:r>
              <a:rPr lang="en-US" sz="2600" dirty="0" smtClean="0"/>
              <a:t>rare, but </a:t>
            </a:r>
            <a:r>
              <a:rPr lang="en-US" sz="2600" dirty="0"/>
              <a:t>include weight loss, urinary incontinence, syncope, </a:t>
            </a:r>
            <a:r>
              <a:rPr lang="en-US" sz="2600" dirty="0" smtClean="0"/>
              <a:t>rib fractures </a:t>
            </a:r>
            <a:r>
              <a:rPr lang="en-US" sz="2600" dirty="0"/>
              <a:t>from severe coughing, hernia, pneumothorax</a:t>
            </a:r>
            <a:r>
              <a:rPr lang="en-US" sz="2600" dirty="0" smtClean="0"/>
              <a:t>, </a:t>
            </a:r>
            <a:r>
              <a:rPr lang="en-US" sz="2600" dirty="0"/>
              <a:t>rectal prolapse, subdural hematomas, and </a:t>
            </a:r>
            <a:r>
              <a:rPr lang="en-US" sz="2600" dirty="0" smtClean="0"/>
              <a:t>seizures.</a:t>
            </a:r>
          </a:p>
          <a:p>
            <a:r>
              <a:rPr lang="en-US" sz="2600" dirty="0"/>
              <a:t>Pertussis is a bacterial infection that exits its </a:t>
            </a:r>
            <a:r>
              <a:rPr lang="en-US" sz="2600" dirty="0" smtClean="0"/>
              <a:t>human reservoir </a:t>
            </a:r>
            <a:r>
              <a:rPr lang="en-US" sz="2600" dirty="0"/>
              <a:t>via respiratory secretions. Although the </a:t>
            </a:r>
            <a:r>
              <a:rPr lang="en-US" sz="2600" dirty="0" smtClean="0"/>
              <a:t>infectious respiratory </a:t>
            </a:r>
            <a:r>
              <a:rPr lang="en-US" sz="2600" dirty="0"/>
              <a:t>secretion droplets can </a:t>
            </a:r>
            <a:r>
              <a:rPr lang="en-US" sz="2600" dirty="0" smtClean="0"/>
              <a:t>contaminate </a:t>
            </a:r>
            <a:r>
              <a:rPr lang="en-US" sz="2600" dirty="0"/>
              <a:t>surfaces such </a:t>
            </a:r>
            <a:r>
              <a:rPr lang="en-US" sz="2600" dirty="0" smtClean="0"/>
              <a:t>as doorknobs</a:t>
            </a:r>
            <a:r>
              <a:rPr lang="en-US" sz="2600" dirty="0"/>
              <a:t>, they primarily transmit </a:t>
            </a:r>
            <a:r>
              <a:rPr lang="en-US" sz="2600" dirty="0" smtClean="0"/>
              <a:t>to another </a:t>
            </a:r>
            <a:r>
              <a:rPr lang="en-US" sz="2600" dirty="0"/>
              <a:t>person via the air.</a:t>
            </a:r>
          </a:p>
        </p:txBody>
      </p:sp>
    </p:spTree>
    <p:extLst>
      <p:ext uri="{BB962C8B-B14F-4D97-AF65-F5344CB8AC3E}">
        <p14:creationId xmlns:p14="http://schemas.microsoft.com/office/powerpoint/2010/main" val="30445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Varicella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Patients with varicella-zoster virus (VZV) — </a:t>
            </a:r>
            <a:r>
              <a:rPr lang="en-US" sz="2600" dirty="0" smtClean="0"/>
              <a:t>better known </a:t>
            </a:r>
            <a:r>
              <a:rPr lang="en-US" sz="2600" dirty="0"/>
              <a:t>as chickenpox — present with a headache, </a:t>
            </a:r>
            <a:r>
              <a:rPr lang="en-US" sz="2600" dirty="0" smtClean="0"/>
              <a:t>fever near </a:t>
            </a:r>
            <a:r>
              <a:rPr lang="en-US" sz="2600" dirty="0"/>
              <a:t>102°F, malaise, loss of appetite, and an itchy </a:t>
            </a:r>
            <a:r>
              <a:rPr lang="en-US" sz="2600" dirty="0" smtClean="0"/>
              <a:t>rash. </a:t>
            </a:r>
            <a:r>
              <a:rPr lang="en-US" sz="2600" dirty="0"/>
              <a:t>These symptoms can take 10 to 21 </a:t>
            </a:r>
            <a:r>
              <a:rPr lang="en-US" sz="2600" dirty="0" smtClean="0"/>
              <a:t>days to </a:t>
            </a:r>
            <a:r>
              <a:rPr lang="en-US" sz="2600" dirty="0"/>
              <a:t>appear after exposure with </a:t>
            </a:r>
            <a:r>
              <a:rPr lang="en-US" sz="2600" dirty="0" smtClean="0"/>
              <a:t>an infectious </a:t>
            </a:r>
            <a:r>
              <a:rPr lang="en-US" sz="2600" dirty="0"/>
              <a:t>person. </a:t>
            </a:r>
            <a:r>
              <a:rPr lang="en-US" sz="2600" dirty="0" smtClean="0"/>
              <a:t>A person </a:t>
            </a:r>
            <a:r>
              <a:rPr lang="en-US" sz="2600" dirty="0"/>
              <a:t>is contagious with VZV 1 to 2 days prior to </a:t>
            </a:r>
            <a:r>
              <a:rPr lang="en-US" sz="2600" dirty="0" smtClean="0"/>
              <a:t>the rash </a:t>
            </a:r>
            <a:r>
              <a:rPr lang="en-US" sz="2600" dirty="0"/>
              <a:t>appearing, and then until all skin lesions scab </a:t>
            </a:r>
            <a:r>
              <a:rPr lang="en-US" sz="2600" dirty="0" smtClean="0"/>
              <a:t>over. The </a:t>
            </a:r>
            <a:r>
              <a:rPr lang="en-US" sz="2600" dirty="0"/>
              <a:t>contagious stage usually takes 5 to 10 days </a:t>
            </a:r>
            <a:r>
              <a:rPr lang="en-US" sz="2600" dirty="0" smtClean="0"/>
              <a:t>to complete. If </a:t>
            </a:r>
            <a:r>
              <a:rPr lang="en-US" sz="2600" dirty="0"/>
              <a:t>a nonimmune health care worker has </a:t>
            </a:r>
            <a:r>
              <a:rPr lang="en-US" sz="2600" dirty="0" smtClean="0"/>
              <a:t>close contact </a:t>
            </a:r>
            <a:r>
              <a:rPr lang="en-US" sz="2600" dirty="0"/>
              <a:t>with a patient infected with VZV, he or she </a:t>
            </a:r>
            <a:r>
              <a:rPr lang="en-US" sz="2600" dirty="0" smtClean="0"/>
              <a:t>may be </a:t>
            </a:r>
            <a:r>
              <a:rPr lang="en-US" sz="2600" dirty="0"/>
              <a:t>infective for 8 to 21 days. Close contact is defined </a:t>
            </a:r>
            <a:r>
              <a:rPr lang="en-US" sz="2600" dirty="0" smtClean="0"/>
              <a:t>as in </a:t>
            </a:r>
            <a:r>
              <a:rPr lang="en-US" sz="2600" dirty="0"/>
              <a:t>the same room or </a:t>
            </a:r>
            <a:r>
              <a:rPr lang="en-US" sz="2600" dirty="0" smtClean="0"/>
              <a:t>face-to-face.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06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Varicella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Unlike measles, mumps, and rubella, an </a:t>
            </a:r>
            <a:r>
              <a:rPr lang="en-US" sz="2600" dirty="0" smtClean="0"/>
              <a:t>individual can </a:t>
            </a:r>
            <a:r>
              <a:rPr lang="en-US" sz="2600" dirty="0"/>
              <a:t>contract varicella more than once. However, </a:t>
            </a:r>
            <a:r>
              <a:rPr lang="en-US" sz="2600" dirty="0" smtClean="0"/>
              <a:t>the second </a:t>
            </a:r>
            <a:r>
              <a:rPr lang="en-US" sz="2600" dirty="0"/>
              <a:t>infection is called herpes zoster (shingles</a:t>
            </a:r>
            <a:r>
              <a:rPr lang="en-US" sz="2600" dirty="0" smtClean="0"/>
              <a:t>). Shingles </a:t>
            </a:r>
            <a:r>
              <a:rPr lang="en-US" sz="2600" dirty="0"/>
              <a:t>mainly occur in adults older than 40 years </a:t>
            </a:r>
            <a:r>
              <a:rPr lang="en-US" sz="2600" dirty="0" smtClean="0"/>
              <a:t>of age</a:t>
            </a:r>
            <a:r>
              <a:rPr lang="en-US" sz="2600" dirty="0"/>
              <a:t>. The symptoms of shingles are a painful itchy </a:t>
            </a:r>
            <a:r>
              <a:rPr lang="en-US" sz="2600" dirty="0" smtClean="0"/>
              <a:t>rash, tingling </a:t>
            </a:r>
            <a:r>
              <a:rPr lang="en-US" sz="2600" dirty="0"/>
              <a:t>in the area of the rash that can last weeks, </a:t>
            </a:r>
            <a:r>
              <a:rPr lang="en-US" sz="2600" dirty="0" smtClean="0"/>
              <a:t>headaches, photophobia</a:t>
            </a:r>
            <a:r>
              <a:rPr lang="en-US" sz="2600" dirty="0"/>
              <a:t>, chills, upset stomach, and </a:t>
            </a:r>
            <a:r>
              <a:rPr lang="en-US" sz="2600" dirty="0" smtClean="0"/>
              <a:t>fever. Anyone </a:t>
            </a:r>
            <a:r>
              <a:rPr lang="en-US" sz="2600" dirty="0"/>
              <a:t>who has recovered from VZV may </a:t>
            </a:r>
            <a:r>
              <a:rPr lang="en-US" sz="2600" dirty="0" smtClean="0"/>
              <a:t>develop shingles</a:t>
            </a:r>
            <a:r>
              <a:rPr lang="en-US" sz="2600" dirty="0"/>
              <a:t>. Immunocompromised individuals and </a:t>
            </a:r>
            <a:r>
              <a:rPr lang="en-US" sz="2600" dirty="0" smtClean="0"/>
              <a:t>people who </a:t>
            </a:r>
            <a:r>
              <a:rPr lang="en-US" sz="2600" dirty="0"/>
              <a:t>are unvaccinated are the most susceptible to </a:t>
            </a:r>
            <a:r>
              <a:rPr lang="en-US" sz="2600" dirty="0" smtClean="0"/>
              <a:t>developing shingles.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5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Varicella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95514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Transmission electron micrograph of </a:t>
            </a:r>
            <a:r>
              <a:rPr lang="en-US" sz="1200" i="1" dirty="0" smtClean="0"/>
              <a:t>varicella-zoster virions </a:t>
            </a:r>
            <a:r>
              <a:rPr lang="en-US" sz="1200" i="1" dirty="0"/>
              <a:t>from vesicle fluid of a patient with chickenpox.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75320" y="4935097"/>
            <a:ext cx="300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This </a:t>
            </a:r>
            <a:r>
              <a:rPr lang="en-US" sz="1200" i="1" dirty="0" smtClean="0"/>
              <a:t>child presented </a:t>
            </a:r>
            <a:r>
              <a:rPr lang="en-US" sz="1200" i="1" dirty="0"/>
              <a:t>with the characteristic pancorporeal varicella, or </a:t>
            </a:r>
            <a:r>
              <a:rPr lang="en-US" sz="1200" i="1" dirty="0" smtClean="0"/>
              <a:t>chickenpox, lesions</a:t>
            </a:r>
            <a:r>
              <a:rPr lang="en-US" sz="1200" i="1" dirty="0"/>
              <a:t>.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825"/>
            <a:ext cx="4038600" cy="3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09825"/>
            <a:ext cx="2551196" cy="31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0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An estimated 38 000 Americans are infected </a:t>
            </a:r>
            <a:r>
              <a:rPr lang="en-US" sz="2600" dirty="0" smtClean="0"/>
              <a:t>with hepatitis </a:t>
            </a:r>
            <a:r>
              <a:rPr lang="en-US" sz="2600" dirty="0"/>
              <a:t>B each year. In 50% of the cases, they </a:t>
            </a:r>
            <a:r>
              <a:rPr lang="en-US" sz="2600" dirty="0" smtClean="0"/>
              <a:t>have no </a:t>
            </a:r>
            <a:r>
              <a:rPr lang="en-US" sz="2600" dirty="0"/>
              <a:t>symptoms, making them unaware of their </a:t>
            </a:r>
            <a:r>
              <a:rPr lang="en-US" sz="2600" dirty="0" smtClean="0"/>
              <a:t>ability to </a:t>
            </a:r>
            <a:r>
              <a:rPr lang="en-US" sz="2600" dirty="0"/>
              <a:t>pass on the illness to another person. The signs </a:t>
            </a:r>
            <a:r>
              <a:rPr lang="en-US" sz="2600" dirty="0" smtClean="0"/>
              <a:t>and symptoms </a:t>
            </a:r>
            <a:r>
              <a:rPr lang="en-US" sz="2600" dirty="0"/>
              <a:t>of hepatitis B, if present, are fever, </a:t>
            </a:r>
            <a:r>
              <a:rPr lang="en-US" sz="2600" dirty="0" smtClean="0"/>
              <a:t>fatigue, loss </a:t>
            </a:r>
            <a:r>
              <a:rPr lang="en-US" sz="2600" dirty="0"/>
              <a:t>of appetite, nausea, vomiting, abdominal </a:t>
            </a:r>
            <a:r>
              <a:rPr lang="en-US" sz="2600" dirty="0" smtClean="0"/>
              <a:t>pain, dark </a:t>
            </a:r>
            <a:r>
              <a:rPr lang="en-US" sz="2600" dirty="0"/>
              <a:t>urine, clay-colored bowel movements, joint </a:t>
            </a:r>
            <a:r>
              <a:rPr lang="en-US" sz="2600" dirty="0" smtClean="0"/>
              <a:t>pain, and </a:t>
            </a:r>
            <a:r>
              <a:rPr lang="en-US" sz="2600" dirty="0"/>
              <a:t>jaundice. Once an individual is infected with </a:t>
            </a:r>
            <a:r>
              <a:rPr lang="en-US" sz="2600" dirty="0" smtClean="0"/>
              <a:t>hepatitis B</a:t>
            </a:r>
            <a:r>
              <a:rPr lang="en-US" sz="2600" dirty="0"/>
              <a:t>, it can take 60 to 150 days for any </a:t>
            </a:r>
            <a:r>
              <a:rPr lang="en-US" sz="2600" dirty="0" smtClean="0"/>
              <a:t>symptoms to </a:t>
            </a:r>
            <a:r>
              <a:rPr lang="en-US" sz="2600" dirty="0"/>
              <a:t>appear</a:t>
            </a:r>
            <a:r>
              <a:rPr lang="en-US" sz="2600" dirty="0" smtClean="0"/>
              <a:t>. </a:t>
            </a:r>
            <a:r>
              <a:rPr lang="en-US" sz="2600" dirty="0"/>
              <a:t>Known </a:t>
            </a:r>
            <a:r>
              <a:rPr lang="en-US" sz="2600" dirty="0" smtClean="0"/>
              <a:t>complications </a:t>
            </a:r>
            <a:r>
              <a:rPr lang="en-US" sz="2600" dirty="0"/>
              <a:t>of a hepatitis B </a:t>
            </a:r>
            <a:r>
              <a:rPr lang="en-US" sz="2600" dirty="0" smtClean="0"/>
              <a:t>infection are </a:t>
            </a:r>
            <a:r>
              <a:rPr lang="en-US" sz="2600" dirty="0"/>
              <a:t>chronic hepatitis B, cirrhosis of the liver, </a:t>
            </a:r>
            <a:r>
              <a:rPr lang="en-US" sz="2600" dirty="0" smtClean="0"/>
              <a:t>liver cancer</a:t>
            </a:r>
            <a:r>
              <a:rPr lang="en-US" sz="2600" dirty="0"/>
              <a:t>, and fulminant </a:t>
            </a:r>
            <a:r>
              <a:rPr lang="en-US" sz="2600" dirty="0" smtClean="0"/>
              <a:t>hepatitis.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000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When a person is infected with hepatitis B, 90% </a:t>
            </a:r>
            <a:r>
              <a:rPr lang="en-US" sz="2600" dirty="0" smtClean="0"/>
              <a:t>of adults </a:t>
            </a:r>
            <a:r>
              <a:rPr lang="en-US" sz="2600" dirty="0"/>
              <a:t>will have an acute onset, where they: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Have </a:t>
            </a:r>
            <a:r>
              <a:rPr lang="en-US" sz="2400" dirty="0"/>
              <a:t>no symptoms or mild flu-like symptoms.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Recover </a:t>
            </a:r>
            <a:r>
              <a:rPr lang="en-US" sz="2400" dirty="0"/>
              <a:t>from the infection.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Develop </a:t>
            </a:r>
            <a:r>
              <a:rPr lang="en-US" sz="2400" dirty="0"/>
              <a:t>antibodies against future hepatitis </a:t>
            </a:r>
            <a:r>
              <a:rPr lang="en-US" sz="2400" dirty="0" smtClean="0"/>
              <a:t>B infections</a:t>
            </a:r>
            <a:r>
              <a:rPr lang="en-US" sz="2400" dirty="0"/>
              <a:t>.</a:t>
            </a:r>
          </a:p>
          <a:p>
            <a:r>
              <a:rPr lang="en-US" sz="2600" dirty="0"/>
              <a:t>The other 10% of adults have chronic hepatitis </a:t>
            </a:r>
            <a:r>
              <a:rPr lang="en-US" sz="2600" dirty="0" smtClean="0"/>
              <a:t>B where </a:t>
            </a:r>
            <a:r>
              <a:rPr lang="en-US" sz="2600" dirty="0"/>
              <a:t>symptoms affect them for the </a:t>
            </a:r>
            <a:r>
              <a:rPr lang="en-US" sz="2600" dirty="0" smtClean="0"/>
              <a:t>rest</a:t>
            </a:r>
          </a:p>
          <a:p>
            <a:r>
              <a:rPr lang="en-US" sz="2800" dirty="0"/>
              <a:t>Infants with hepatitis B are 90% more likely to </a:t>
            </a:r>
            <a:r>
              <a:rPr lang="en-US" sz="2800" dirty="0" smtClean="0"/>
              <a:t>develop chronic </a:t>
            </a:r>
            <a:r>
              <a:rPr lang="en-US" sz="2800" dirty="0"/>
              <a:t>hepatitis; children younger than 5 years of </a:t>
            </a:r>
            <a:r>
              <a:rPr lang="en-US" sz="2800" dirty="0" smtClean="0"/>
              <a:t>age are </a:t>
            </a:r>
            <a:r>
              <a:rPr lang="en-US" sz="2800" dirty="0"/>
              <a:t>50% likely to develop chronic hepatitis B, if infected.</a:t>
            </a:r>
            <a:r>
              <a:rPr lang="en-US" sz="2600" dirty="0" smtClean="0"/>
              <a:t> </a:t>
            </a:r>
            <a:r>
              <a:rPr lang="en-US" sz="2600" dirty="0"/>
              <a:t>of their life.</a:t>
            </a:r>
          </a:p>
        </p:txBody>
      </p:sp>
    </p:spTree>
    <p:extLst>
      <p:ext uri="{BB962C8B-B14F-4D97-AF65-F5344CB8AC3E}">
        <p14:creationId xmlns:p14="http://schemas.microsoft.com/office/powerpoint/2010/main" val="22063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The pathogen that causes hepatitis B is a </a:t>
            </a:r>
            <a:r>
              <a:rPr lang="en-US" sz="2600" dirty="0" smtClean="0"/>
              <a:t>virus (HBV</a:t>
            </a:r>
            <a:r>
              <a:rPr lang="en-US" sz="2600" dirty="0"/>
              <a:t>). HBV exits its human reservoir through </a:t>
            </a:r>
            <a:r>
              <a:rPr lang="en-US" sz="2600" dirty="0" smtClean="0"/>
              <a:t>blood, semen</a:t>
            </a:r>
            <a:r>
              <a:rPr lang="en-US" sz="2600" dirty="0"/>
              <a:t>, and saliva. </a:t>
            </a:r>
            <a:r>
              <a:rPr lang="en-US" sz="2600" dirty="0" smtClean="0"/>
              <a:t>The highest </a:t>
            </a:r>
            <a:r>
              <a:rPr lang="en-US" sz="2600" dirty="0"/>
              <a:t>concentration of </a:t>
            </a:r>
            <a:r>
              <a:rPr lang="en-US" sz="2600" dirty="0" smtClean="0"/>
              <a:t>HBV is </a:t>
            </a:r>
            <a:r>
              <a:rPr lang="en-US" sz="2600" dirty="0"/>
              <a:t>found in the blood. Saliva can transmit HBV </a:t>
            </a:r>
            <a:r>
              <a:rPr lang="en-US" sz="2600" dirty="0" smtClean="0"/>
              <a:t>through bites</a:t>
            </a:r>
            <a:r>
              <a:rPr lang="en-US" sz="2600" dirty="0"/>
              <a:t>; however, kissing and the use of the same </a:t>
            </a:r>
            <a:r>
              <a:rPr lang="en-US" sz="2600" dirty="0" smtClean="0"/>
              <a:t>utensils are </a:t>
            </a:r>
            <a:r>
              <a:rPr lang="en-US" sz="2600" dirty="0"/>
              <a:t>unlikely modes of transmission. There are </a:t>
            </a:r>
            <a:r>
              <a:rPr lang="en-US" sz="2600" dirty="0" smtClean="0"/>
              <a:t>no known </a:t>
            </a:r>
            <a:r>
              <a:rPr lang="en-US" sz="2600" dirty="0"/>
              <a:t>transmissions of HBV through tears, </a:t>
            </a:r>
            <a:r>
              <a:rPr lang="en-US" sz="2600" dirty="0" smtClean="0"/>
              <a:t>sweat, breast </a:t>
            </a:r>
            <a:r>
              <a:rPr lang="en-US" sz="2600" dirty="0"/>
              <a:t>feeding, coughs, sneezing, urine, or </a:t>
            </a:r>
            <a:r>
              <a:rPr lang="en-US" sz="2600" dirty="0" smtClean="0"/>
              <a:t>stool.</a:t>
            </a:r>
          </a:p>
          <a:p>
            <a:r>
              <a:rPr lang="en-US" sz="2600" dirty="0"/>
              <a:t>HBV can enter another individual via sexual </a:t>
            </a:r>
            <a:r>
              <a:rPr lang="en-US" sz="2600" dirty="0" smtClean="0"/>
              <a:t>contact (passing </a:t>
            </a:r>
            <a:r>
              <a:rPr lang="en-US" sz="2600" dirty="0"/>
              <a:t>of semen or vaginal secretions), </a:t>
            </a:r>
            <a:r>
              <a:rPr lang="en-US" sz="2600" dirty="0" smtClean="0"/>
              <a:t>direct contact </a:t>
            </a:r>
            <a:r>
              <a:rPr lang="en-US" sz="2600" dirty="0"/>
              <a:t>with contaminated needles or other </a:t>
            </a:r>
            <a:r>
              <a:rPr lang="en-US" sz="2600" dirty="0" smtClean="0"/>
              <a:t>sharps (needle </a:t>
            </a:r>
            <a:r>
              <a:rPr lang="en-US" sz="2600" dirty="0"/>
              <a:t>stick), or even </a:t>
            </a:r>
            <a:r>
              <a:rPr lang="en-US" sz="2600" dirty="0" smtClean="0"/>
              <a:t>through contaminated inanimate objects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Precautions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Health care workers, including radiologic </a:t>
            </a:r>
            <a:r>
              <a:rPr lang="en-US" sz="2600" dirty="0" smtClean="0"/>
              <a:t>technologists, learn </a:t>
            </a:r>
            <a:r>
              <a:rPr lang="en-US" sz="2600" dirty="0"/>
              <a:t>standard precautions in educational </a:t>
            </a:r>
            <a:r>
              <a:rPr lang="en-US" sz="2600" dirty="0" smtClean="0"/>
              <a:t>programs and </a:t>
            </a:r>
            <a:r>
              <a:rPr lang="en-US" sz="2600" dirty="0"/>
              <a:t>at the </a:t>
            </a:r>
            <a:r>
              <a:rPr lang="en-US" sz="2600" dirty="0" smtClean="0"/>
              <a:t>beginning </a:t>
            </a:r>
            <a:r>
              <a:rPr lang="en-US" sz="2600" dirty="0"/>
              <a:t>of their careers. </a:t>
            </a:r>
            <a:r>
              <a:rPr lang="en-US" sz="2600" dirty="0" smtClean="0"/>
              <a:t>Standard precautions </a:t>
            </a:r>
            <a:r>
              <a:rPr lang="en-US" sz="2600" dirty="0"/>
              <a:t>are often second nature and automatic </a:t>
            </a:r>
            <a:r>
              <a:rPr lang="en-US" sz="2600" dirty="0" smtClean="0"/>
              <a:t>for health </a:t>
            </a:r>
            <a:r>
              <a:rPr lang="en-US" sz="2600" dirty="0"/>
              <a:t>care workers today. However, this </a:t>
            </a:r>
            <a:r>
              <a:rPr lang="en-US" sz="2600" dirty="0" smtClean="0"/>
              <a:t>automatic obedience </a:t>
            </a:r>
            <a:r>
              <a:rPr lang="en-US" sz="2600" dirty="0"/>
              <a:t>can cause a lack </a:t>
            </a:r>
            <a:r>
              <a:rPr lang="en-US" sz="2600" dirty="0" smtClean="0"/>
              <a:t>in compliance</a:t>
            </a:r>
            <a:r>
              <a:rPr lang="en-US" sz="2600" dirty="0"/>
              <a:t>. When </a:t>
            </a:r>
            <a:r>
              <a:rPr lang="en-US" sz="2600" dirty="0" smtClean="0"/>
              <a:t>things </a:t>
            </a:r>
            <a:r>
              <a:rPr lang="en-US" sz="2600" dirty="0"/>
              <a:t>are done without thinking, </a:t>
            </a:r>
            <a:r>
              <a:rPr lang="en-US" sz="2600" dirty="0" smtClean="0"/>
              <a:t>the importance </a:t>
            </a:r>
            <a:r>
              <a:rPr lang="en-US" sz="2600" dirty="0"/>
              <a:t>of a </a:t>
            </a:r>
            <a:r>
              <a:rPr lang="en-US" sz="2600" dirty="0" smtClean="0"/>
              <a:t>simple action </a:t>
            </a:r>
            <a:r>
              <a:rPr lang="en-US" sz="2600" dirty="0"/>
              <a:t>can be lost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75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Introduction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2600" dirty="0"/>
              <a:t>Billions of dollars </a:t>
            </a:r>
            <a:r>
              <a:rPr lang="en-US" sz="2600" dirty="0" smtClean="0"/>
              <a:t>and thousands </a:t>
            </a:r>
            <a:r>
              <a:rPr lang="en-US" sz="2600" dirty="0"/>
              <a:t>of lives are lost </a:t>
            </a:r>
            <a:r>
              <a:rPr lang="en-US" sz="2600" dirty="0" smtClean="0"/>
              <a:t>each year </a:t>
            </a:r>
            <a:r>
              <a:rPr lang="en-US" sz="2600" dirty="0"/>
              <a:t>because of </a:t>
            </a:r>
            <a:r>
              <a:rPr lang="en-US" sz="2600" dirty="0" smtClean="0"/>
              <a:t>communicable diseases</a:t>
            </a:r>
            <a:r>
              <a:rPr lang="en-US" sz="2600" dirty="0"/>
              <a:t>. The basic </a:t>
            </a:r>
            <a:r>
              <a:rPr lang="en-US" sz="2600" dirty="0" smtClean="0"/>
              <a:t>component of </a:t>
            </a:r>
            <a:r>
              <a:rPr lang="en-US" sz="2600" dirty="0"/>
              <a:t>every communicable </a:t>
            </a:r>
            <a:r>
              <a:rPr lang="en-US" sz="2600" dirty="0" smtClean="0"/>
              <a:t>disease transmission </a:t>
            </a:r>
            <a:r>
              <a:rPr lang="en-US" sz="2600" dirty="0"/>
              <a:t>is the </a:t>
            </a:r>
            <a:r>
              <a:rPr lang="en-US" sz="2600" dirty="0" smtClean="0"/>
              <a:t>chain of </a:t>
            </a:r>
            <a:r>
              <a:rPr lang="en-US" sz="2600" dirty="0"/>
              <a:t>infection. By </a:t>
            </a:r>
            <a:r>
              <a:rPr lang="en-US" sz="2600" dirty="0" smtClean="0"/>
              <a:t>breaking just </a:t>
            </a:r>
            <a:r>
              <a:rPr lang="en-US" sz="2600" dirty="0"/>
              <a:t>1 link in the chain, </a:t>
            </a:r>
            <a:r>
              <a:rPr lang="en-US" sz="2600" dirty="0" smtClean="0"/>
              <a:t>a communicable </a:t>
            </a:r>
            <a:r>
              <a:rPr lang="en-US" sz="2600" dirty="0"/>
              <a:t>disease </a:t>
            </a:r>
            <a:r>
              <a:rPr lang="en-US" sz="2600" dirty="0" smtClean="0"/>
              <a:t>cannot be </a:t>
            </a:r>
            <a:r>
              <a:rPr lang="en-US" sz="2600" dirty="0"/>
              <a:t>passed on to </a:t>
            </a:r>
            <a:r>
              <a:rPr lang="en-US" sz="2600" dirty="0" smtClean="0"/>
              <a:t>another individual</a:t>
            </a:r>
            <a:r>
              <a:rPr lang="en-US" sz="2600" dirty="0"/>
              <a:t>. </a:t>
            </a:r>
            <a:r>
              <a:rPr lang="en-US" sz="2600" dirty="0" smtClean="0"/>
              <a:t>Radiologic technologists </a:t>
            </a:r>
            <a:r>
              <a:rPr lang="en-US" sz="2600" dirty="0"/>
              <a:t>have the ability </a:t>
            </a:r>
            <a:r>
              <a:rPr lang="en-US" sz="2600" dirty="0" smtClean="0"/>
              <a:t>to continue </a:t>
            </a:r>
            <a:r>
              <a:rPr lang="en-US" sz="2600" dirty="0"/>
              <a:t>the chain of </a:t>
            </a:r>
            <a:r>
              <a:rPr lang="en-US" sz="2600" dirty="0" smtClean="0"/>
              <a:t>infection or </a:t>
            </a:r>
            <a:r>
              <a:rPr lang="en-US" sz="2600" dirty="0"/>
              <a:t>stop transmission. </a:t>
            </a:r>
            <a:r>
              <a:rPr lang="en-US" sz="2600" dirty="0" smtClean="0"/>
              <a:t>This article </a:t>
            </a:r>
            <a:r>
              <a:rPr lang="en-US" sz="2600" dirty="0"/>
              <a:t>explores how a </a:t>
            </a:r>
            <a:r>
              <a:rPr lang="en-US" sz="2600" dirty="0" smtClean="0"/>
              <a:t>disease is </a:t>
            </a:r>
            <a:r>
              <a:rPr lang="en-US" sz="2600" dirty="0"/>
              <a:t>transmitted and </a:t>
            </a:r>
            <a:r>
              <a:rPr lang="en-US" sz="2600" dirty="0" smtClean="0"/>
              <a:t>what techniques </a:t>
            </a:r>
            <a:r>
              <a:rPr lang="en-US" sz="2600" dirty="0"/>
              <a:t>are available to </a:t>
            </a:r>
            <a:r>
              <a:rPr lang="en-US" sz="2600" dirty="0" smtClean="0"/>
              <a:t>stop transmission</a:t>
            </a:r>
            <a:r>
              <a:rPr lang="en-US" sz="2600" dirty="0"/>
              <a:t>.</a:t>
            </a:r>
            <a:endParaRPr lang="en-US" sz="2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Precautions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00600"/>
          </a:xfrm>
        </p:spPr>
        <p:txBody>
          <a:bodyPr/>
          <a:lstStyle/>
          <a:p>
            <a:r>
              <a:rPr lang="en-US" sz="2600" dirty="0"/>
              <a:t>In 1970, the CDC made recommendations to </a:t>
            </a:r>
            <a:r>
              <a:rPr lang="en-US" sz="2600" dirty="0" smtClean="0"/>
              <a:t>apply standard </a:t>
            </a:r>
            <a:r>
              <a:rPr lang="en-US" sz="2600" dirty="0"/>
              <a:t>precautions — an evolving set of </a:t>
            </a:r>
            <a:r>
              <a:rPr lang="en-US" sz="2600" dirty="0" smtClean="0"/>
              <a:t>recommendations that </a:t>
            </a:r>
            <a:r>
              <a:rPr lang="en-US" sz="2600" dirty="0"/>
              <a:t>change as more is learned about the </a:t>
            </a:r>
            <a:r>
              <a:rPr lang="en-US" sz="2600" dirty="0" smtClean="0"/>
              <a:t>transmission of </a:t>
            </a:r>
            <a:r>
              <a:rPr lang="en-US" sz="2600" dirty="0"/>
              <a:t>pathogens. </a:t>
            </a:r>
            <a:r>
              <a:rPr lang="en-US" sz="2600" dirty="0" smtClean="0"/>
              <a:t>In 2007</a:t>
            </a:r>
            <a:r>
              <a:rPr lang="en-US" sz="2600" dirty="0"/>
              <a:t>, the CDC added 3 </a:t>
            </a:r>
            <a:r>
              <a:rPr lang="en-US" sz="2600" dirty="0" smtClean="0"/>
              <a:t>new parts </a:t>
            </a:r>
            <a:r>
              <a:rPr lang="en-US" sz="2600" dirty="0"/>
              <a:t>to standard precautions</a:t>
            </a:r>
            <a:r>
              <a:rPr lang="en-US" sz="2600" dirty="0" smtClean="0"/>
              <a:t>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Respiratory hygiene/cough </a:t>
            </a:r>
            <a:r>
              <a:rPr lang="en-US" sz="2400" dirty="0" smtClean="0"/>
              <a:t>etiquette.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Safe injection </a:t>
            </a:r>
            <a:r>
              <a:rPr lang="en-US" sz="2400" dirty="0" smtClean="0"/>
              <a:t>practices.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The use of masks for insertion of catheters </a:t>
            </a:r>
            <a:r>
              <a:rPr lang="en-US" sz="2400" dirty="0" smtClean="0"/>
              <a:t>or injection of material </a:t>
            </a:r>
            <a:r>
              <a:rPr lang="en-US" sz="2400" dirty="0"/>
              <a:t>into spinal or epidural </a:t>
            </a:r>
            <a:r>
              <a:rPr lang="en-US" sz="2400" dirty="0" smtClean="0"/>
              <a:t>spaces via </a:t>
            </a:r>
            <a:r>
              <a:rPr lang="en-US" sz="2400" dirty="0"/>
              <a:t>lumbar puncture procedures.</a:t>
            </a:r>
          </a:p>
        </p:txBody>
      </p:sp>
    </p:spTree>
    <p:extLst>
      <p:ext uri="{BB962C8B-B14F-4D97-AF65-F5344CB8AC3E}">
        <p14:creationId xmlns:p14="http://schemas.microsoft.com/office/powerpoint/2010/main" val="3074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Equipment found in the radiology suite that </a:t>
            </a:r>
            <a:r>
              <a:rPr lang="en-US" sz="2600" dirty="0" smtClean="0"/>
              <a:t>is used </a:t>
            </a:r>
            <a:r>
              <a:rPr lang="en-US" sz="2600" dirty="0"/>
              <a:t>daily (eg, imaging plates) can be a source of </a:t>
            </a:r>
            <a:r>
              <a:rPr lang="en-US" sz="2600" dirty="0" smtClean="0"/>
              <a:t>disease transmission </a:t>
            </a:r>
            <a:r>
              <a:rPr lang="en-US" sz="2600" dirty="0"/>
              <a:t>if not properly cleaned. After </a:t>
            </a:r>
            <a:r>
              <a:rPr lang="en-US" sz="2600" dirty="0" smtClean="0"/>
              <a:t>every patient</a:t>
            </a:r>
            <a:r>
              <a:rPr lang="en-US" sz="2600" dirty="0"/>
              <a:t>, the examination table, upright Bucky, </a:t>
            </a:r>
            <a:r>
              <a:rPr lang="en-US" sz="2600" dirty="0" smtClean="0"/>
              <a:t>x-ray tube</a:t>
            </a:r>
            <a:r>
              <a:rPr lang="en-US" sz="2600" dirty="0"/>
              <a:t>, exposure switch, and health care workers’ </a:t>
            </a:r>
            <a:r>
              <a:rPr lang="en-US" sz="2600" dirty="0" smtClean="0"/>
              <a:t>hands should </a:t>
            </a:r>
            <a:r>
              <a:rPr lang="en-US" sz="2600" dirty="0"/>
              <a:t>be cleaned to minimize disease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110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Hygiene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2600" dirty="0"/>
              <a:t>A part of the standard precautions is hand </a:t>
            </a:r>
            <a:r>
              <a:rPr lang="en-US" sz="2600" dirty="0" smtClean="0"/>
              <a:t>washing. Reports </a:t>
            </a:r>
            <a:r>
              <a:rPr lang="en-US" sz="2600" dirty="0"/>
              <a:t>published as early as 1825 state hand </a:t>
            </a:r>
            <a:r>
              <a:rPr lang="en-US" sz="2600" dirty="0" smtClean="0"/>
              <a:t>washing helps </a:t>
            </a:r>
            <a:r>
              <a:rPr lang="en-US" sz="2600" dirty="0"/>
              <a:t>eliminate odors and disease </a:t>
            </a:r>
            <a:r>
              <a:rPr lang="en-US" sz="2600" dirty="0" smtClean="0"/>
              <a:t>transmission. Unfortunately </a:t>
            </a:r>
            <a:r>
              <a:rPr lang="en-US" sz="2600" dirty="0"/>
              <a:t>for patients, even with more than </a:t>
            </a:r>
            <a:r>
              <a:rPr lang="en-US" sz="2600" dirty="0" smtClean="0"/>
              <a:t>180 years </a:t>
            </a:r>
            <a:r>
              <a:rPr lang="en-US" sz="2600" dirty="0"/>
              <a:t>of knowledge, not all health care workers comply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According to study published in 1999, health care </a:t>
            </a:r>
            <a:r>
              <a:rPr lang="en-US" sz="2600" dirty="0" smtClean="0"/>
              <a:t>workers had </a:t>
            </a:r>
            <a:r>
              <a:rPr lang="en-US" sz="2600" dirty="0"/>
              <a:t>proper hand hygiene only 48% of the time. </a:t>
            </a:r>
            <a:r>
              <a:rPr lang="en-US" sz="2600" dirty="0" smtClean="0"/>
              <a:t>This lack </a:t>
            </a:r>
            <a:r>
              <a:rPr lang="en-US" sz="2600" dirty="0"/>
              <a:t>of compliance helps pathogens transmit to </a:t>
            </a:r>
            <a:r>
              <a:rPr lang="en-US" sz="2600" dirty="0" smtClean="0"/>
              <a:t>other individuals </a:t>
            </a:r>
            <a:r>
              <a:rPr lang="en-US" sz="2600" dirty="0"/>
              <a:t>and continue the chain of </a:t>
            </a:r>
            <a:r>
              <a:rPr lang="en-US" sz="2600" dirty="0" smtClean="0"/>
              <a:t>infection.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691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Washing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2600" dirty="0"/>
              <a:t>Hands </a:t>
            </a:r>
            <a:r>
              <a:rPr lang="en-US" sz="2600" dirty="0" smtClean="0"/>
              <a:t>should be </a:t>
            </a:r>
            <a:r>
              <a:rPr lang="en-US" sz="2600" dirty="0"/>
              <a:t>washed before patient contact, before invasive </a:t>
            </a:r>
            <a:r>
              <a:rPr lang="en-US" sz="2600" dirty="0" smtClean="0"/>
              <a:t>procedures, and </a:t>
            </a:r>
            <a:r>
              <a:rPr lang="en-US" sz="2600" dirty="0"/>
              <a:t>after the removal of </a:t>
            </a:r>
            <a:r>
              <a:rPr lang="en-US" sz="2600" dirty="0" smtClean="0"/>
              <a:t>gloves. </a:t>
            </a:r>
            <a:r>
              <a:rPr lang="en-US" sz="2600" dirty="0"/>
              <a:t>In </a:t>
            </a:r>
            <a:r>
              <a:rPr lang="en-US" sz="2600" dirty="0" smtClean="0"/>
              <a:t>addition to </a:t>
            </a:r>
            <a:r>
              <a:rPr lang="en-US" sz="2600" dirty="0"/>
              <a:t>health care workers washing their hands before </a:t>
            </a:r>
            <a:r>
              <a:rPr lang="en-US" sz="2600" dirty="0" smtClean="0"/>
              <a:t>and after </a:t>
            </a:r>
            <a:r>
              <a:rPr lang="en-US" sz="2600" dirty="0"/>
              <a:t>caring for a patient, hands should be washed</a:t>
            </a:r>
            <a:r>
              <a:rPr lang="en-US" sz="26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Before and after eating.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use of a restroom.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changing a diaper.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blowing your nose, coughing, or sneezing.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touching an animal.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touching </a:t>
            </a:r>
            <a:r>
              <a:rPr lang="en-US" sz="2400" dirty="0" smtClean="0"/>
              <a:t>garbage.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7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Washing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2600" dirty="0"/>
              <a:t>Health care workers should take between 40 and 60 </a:t>
            </a:r>
            <a:r>
              <a:rPr lang="en-US" sz="2600" dirty="0" smtClean="0"/>
              <a:t>seconds to </a:t>
            </a:r>
            <a:r>
              <a:rPr lang="en-US" sz="2600" dirty="0"/>
              <a:t>wash their hands properly. The following steps will </a:t>
            </a:r>
            <a:r>
              <a:rPr lang="en-US" sz="2600" dirty="0" smtClean="0"/>
              <a:t>greatly minimize </a:t>
            </a:r>
            <a:r>
              <a:rPr lang="en-US" sz="2600" dirty="0"/>
              <a:t>the transmission </a:t>
            </a:r>
            <a:r>
              <a:rPr lang="en-US" sz="2600" dirty="0" smtClean="0"/>
              <a:t>of  pathogens: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Wet your hands and then apply soap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For approximately the next 30 seconds, rub your </a:t>
            </a:r>
            <a:r>
              <a:rPr lang="en-US" sz="2400" dirty="0" smtClean="0"/>
              <a:t>hands together </a:t>
            </a:r>
            <a:r>
              <a:rPr lang="en-US" sz="2400" dirty="0"/>
              <a:t>vigorously.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the vigorous rubbing, rinse your hands under </a:t>
            </a:r>
            <a:r>
              <a:rPr lang="en-US" sz="2400" dirty="0" smtClean="0"/>
              <a:t>water, dry </a:t>
            </a:r>
            <a:r>
              <a:rPr lang="en-US" sz="2400" dirty="0"/>
              <a:t>them off with a disposable towel, and then use </a:t>
            </a:r>
            <a:r>
              <a:rPr lang="en-US" sz="2400" dirty="0" smtClean="0"/>
              <a:t>the towel </a:t>
            </a:r>
            <a:r>
              <a:rPr lang="en-US" sz="2400" dirty="0"/>
              <a:t>to shut off the water.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you are washing your hands in a room with a </a:t>
            </a:r>
            <a:r>
              <a:rPr lang="en-US" sz="2400" dirty="0" smtClean="0"/>
              <a:t>light switch </a:t>
            </a:r>
            <a:r>
              <a:rPr lang="en-US" sz="2400" dirty="0"/>
              <a:t>or door that must be opened, use the </a:t>
            </a:r>
            <a:r>
              <a:rPr lang="en-US" sz="2400" dirty="0" smtClean="0"/>
              <a:t>paper towel </a:t>
            </a:r>
            <a:r>
              <a:rPr lang="en-US" sz="2400" dirty="0"/>
              <a:t>to open the door and turn off the switch.</a:t>
            </a: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Rub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To use a hand rub properly, a health care </a:t>
            </a:r>
            <a:r>
              <a:rPr lang="en-US" sz="2600" dirty="0" smtClean="0"/>
              <a:t>worker should </a:t>
            </a:r>
            <a:r>
              <a:rPr lang="en-US" sz="2600" dirty="0"/>
              <a:t>allot 20 to 30 seconds. Hand rubs </a:t>
            </a:r>
            <a:r>
              <a:rPr lang="en-US" sz="2600" dirty="0" smtClean="0"/>
              <a:t>should only </a:t>
            </a:r>
            <a:r>
              <a:rPr lang="en-US" sz="2600" dirty="0"/>
              <a:t>be used for hand hygiene. If hands are </a:t>
            </a:r>
            <a:r>
              <a:rPr lang="en-US" sz="2600" dirty="0" smtClean="0"/>
              <a:t>noticeably soiled </a:t>
            </a:r>
            <a:r>
              <a:rPr lang="en-US" sz="2600" dirty="0"/>
              <a:t>they must be washed with soap and </a:t>
            </a:r>
            <a:r>
              <a:rPr lang="en-US" sz="2600" dirty="0" smtClean="0"/>
              <a:t>water. To </a:t>
            </a:r>
            <a:r>
              <a:rPr lang="en-US" sz="2600" dirty="0"/>
              <a:t>help sanitize hands, a health care worker </a:t>
            </a:r>
            <a:r>
              <a:rPr lang="en-US" sz="2600" dirty="0" smtClean="0"/>
              <a:t>should dispense </a:t>
            </a:r>
            <a:r>
              <a:rPr lang="en-US" sz="2600" dirty="0"/>
              <a:t>a palm full of the hand rub solution into </a:t>
            </a:r>
            <a:r>
              <a:rPr lang="en-US" sz="2600" dirty="0" smtClean="0"/>
              <a:t>a cupped </a:t>
            </a:r>
            <a:r>
              <a:rPr lang="en-US" sz="2600" dirty="0"/>
              <a:t>hand. He or she must then rub palms </a:t>
            </a:r>
            <a:r>
              <a:rPr lang="en-US" sz="2600" dirty="0" smtClean="0"/>
              <a:t>together to </a:t>
            </a:r>
            <a:r>
              <a:rPr lang="en-US" sz="2600" dirty="0"/>
              <a:t>spread the solution around, then rub the back of </a:t>
            </a:r>
            <a:r>
              <a:rPr lang="en-US" sz="2600" dirty="0" smtClean="0"/>
              <a:t>the hand</a:t>
            </a:r>
            <a:r>
              <a:rPr lang="en-US" sz="2600" dirty="0"/>
              <a:t>, interlace fingers to scrub between them, rub </a:t>
            </a:r>
            <a:r>
              <a:rPr lang="en-US" sz="2600" dirty="0" smtClean="0"/>
              <a:t>the thumbs </a:t>
            </a:r>
            <a:r>
              <a:rPr lang="en-US" sz="2600" dirty="0"/>
              <a:t>individually, and then rub the fingertips </a:t>
            </a:r>
            <a:r>
              <a:rPr lang="en-US" sz="2600" dirty="0" smtClean="0"/>
              <a:t>into the </a:t>
            </a:r>
            <a:r>
              <a:rPr lang="en-US" sz="2600" dirty="0"/>
              <a:t>palm in a circular motion. These steps should </a:t>
            </a:r>
            <a:r>
              <a:rPr lang="en-US" sz="2600" dirty="0" smtClean="0"/>
              <a:t>be continued </a:t>
            </a:r>
            <a:r>
              <a:rPr lang="en-US" sz="2600" dirty="0"/>
              <a:t>until the hands are dry. Hands may not </a:t>
            </a:r>
            <a:r>
              <a:rPr lang="en-US" sz="2600" dirty="0" smtClean="0"/>
              <a:t>be safe </a:t>
            </a:r>
            <a:r>
              <a:rPr lang="en-US" sz="2600" dirty="0"/>
              <a:t>if the </a:t>
            </a:r>
            <a:r>
              <a:rPr lang="en-US" sz="2600" dirty="0" smtClean="0"/>
              <a:t> continuous </a:t>
            </a:r>
            <a:r>
              <a:rPr lang="en-US" sz="2600" dirty="0"/>
              <a:t>rubbing motion is stopped </a:t>
            </a:r>
            <a:r>
              <a:rPr lang="en-US" sz="2600" dirty="0" smtClean="0"/>
              <a:t>prior to </a:t>
            </a:r>
            <a:r>
              <a:rPr lang="en-US" sz="2600" dirty="0"/>
              <a:t>the hands being </a:t>
            </a:r>
            <a:r>
              <a:rPr lang="en-US" sz="2600" dirty="0" smtClean="0"/>
              <a:t>dry.</a:t>
            </a:r>
          </a:p>
        </p:txBody>
      </p:sp>
    </p:spTree>
    <p:extLst>
      <p:ext uri="{BB962C8B-B14F-4D97-AF65-F5344CB8AC3E}">
        <p14:creationId xmlns:p14="http://schemas.microsoft.com/office/powerpoint/2010/main" val="520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Precautions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When caring for a patient under contact </a:t>
            </a:r>
            <a:r>
              <a:rPr lang="en-US" sz="2600" dirty="0" smtClean="0"/>
              <a:t>precautions, health </a:t>
            </a:r>
            <a:r>
              <a:rPr lang="en-US" sz="2600" dirty="0"/>
              <a:t>care workers must wear gowns and gloves. </a:t>
            </a:r>
            <a:r>
              <a:rPr lang="en-US" sz="2600" dirty="0" smtClean="0"/>
              <a:t>The gowns and gloves should be disposed of prior to exiting the </a:t>
            </a:r>
            <a:r>
              <a:rPr lang="en-US" sz="2600" dirty="0"/>
              <a:t>patient’s room. Immediately after removing </a:t>
            </a:r>
            <a:r>
              <a:rPr lang="en-US" sz="2600" dirty="0" smtClean="0"/>
              <a:t>their gloves</a:t>
            </a:r>
            <a:r>
              <a:rPr lang="en-US" sz="2600" dirty="0"/>
              <a:t>, health care workers should wash their </a:t>
            </a:r>
            <a:r>
              <a:rPr lang="en-US" sz="2600" dirty="0" smtClean="0"/>
              <a:t>hands. If </a:t>
            </a:r>
            <a:r>
              <a:rPr lang="en-US" sz="2600" dirty="0"/>
              <a:t>an imaging plate is being used with a patient </a:t>
            </a:r>
            <a:r>
              <a:rPr lang="en-US" sz="2600" dirty="0" smtClean="0"/>
              <a:t>under contact </a:t>
            </a:r>
            <a:r>
              <a:rPr lang="en-US" sz="2600" dirty="0"/>
              <a:t>precautions, it must be protected with a </a:t>
            </a:r>
            <a:r>
              <a:rPr lang="en-US" sz="2600" dirty="0" smtClean="0"/>
              <a:t>plastic covering</a:t>
            </a:r>
            <a:r>
              <a:rPr lang="en-US" sz="2600" dirty="0"/>
              <a:t>. After removing the plastic covering, the </a:t>
            </a:r>
            <a:r>
              <a:rPr lang="en-US" sz="2600" dirty="0" smtClean="0"/>
              <a:t>imaging plate </a:t>
            </a:r>
            <a:r>
              <a:rPr lang="en-US" sz="2600" dirty="0"/>
              <a:t>must be wiped clean with the </a:t>
            </a:r>
            <a:r>
              <a:rPr lang="en-US" sz="2600" dirty="0" smtClean="0"/>
              <a:t>manufacturer recommended </a:t>
            </a:r>
            <a:r>
              <a:rPr lang="en-US" sz="2600" dirty="0"/>
              <a:t>solution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9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 Recommendation</a:t>
            </a:r>
            <a:endParaRPr lang="en-US" dirty="0"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1600200"/>
            <a:ext cx="8856663" cy="409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Other defenses available to stop the chain of </a:t>
            </a:r>
            <a:r>
              <a:rPr lang="en-US" sz="2600" dirty="0" smtClean="0"/>
              <a:t>infection are </a:t>
            </a:r>
            <a:r>
              <a:rPr lang="en-US" sz="2600" dirty="0"/>
              <a:t>vaccination and immunization. Although </a:t>
            </a:r>
            <a:r>
              <a:rPr lang="en-US" sz="2600" dirty="0" smtClean="0"/>
              <a:t>these terms </a:t>
            </a:r>
            <a:r>
              <a:rPr lang="en-US" sz="2600" dirty="0"/>
              <a:t>often are used interchangeably, they differ. To </a:t>
            </a:r>
            <a:r>
              <a:rPr lang="en-US" sz="2600" dirty="0" smtClean="0"/>
              <a:t>be immune </a:t>
            </a:r>
            <a:r>
              <a:rPr lang="en-US" sz="2600" dirty="0"/>
              <a:t>means to be free of the possibility of </a:t>
            </a:r>
            <a:r>
              <a:rPr lang="en-US" sz="2600" dirty="0" smtClean="0"/>
              <a:t>acquiring a </a:t>
            </a:r>
            <a:r>
              <a:rPr lang="en-US" sz="2600" dirty="0"/>
              <a:t>specific disease. Immunity results from an </a:t>
            </a:r>
            <a:r>
              <a:rPr lang="en-US" sz="2600" dirty="0" smtClean="0"/>
              <a:t>individual’s previous </a:t>
            </a:r>
            <a:r>
              <a:rPr lang="en-US" sz="2600" dirty="0"/>
              <a:t>exposure to an infectious pathogen, </a:t>
            </a:r>
            <a:r>
              <a:rPr lang="en-US" sz="2600" dirty="0" smtClean="0"/>
              <a:t>either through </a:t>
            </a:r>
            <a:r>
              <a:rPr lang="en-US" sz="2600" dirty="0"/>
              <a:t>a vaccine or through </a:t>
            </a:r>
            <a:r>
              <a:rPr lang="en-US" sz="2600" dirty="0" smtClean="0"/>
              <a:t>traditional infection</a:t>
            </a:r>
            <a:r>
              <a:rPr lang="en-US" sz="2600" dirty="0"/>
              <a:t>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603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Characteristics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 smtClean="0"/>
              <a:t>A vaccine </a:t>
            </a:r>
            <a:r>
              <a:rPr lang="en-US" sz="2600" dirty="0"/>
              <a:t>should have certain characteristics. It should: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Be harmless.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easily administered to large numbers </a:t>
            </a:r>
            <a:r>
              <a:rPr lang="en-US" sz="2400" dirty="0" smtClean="0"/>
              <a:t>of healthy </a:t>
            </a:r>
            <a:r>
              <a:rPr lang="en-US" sz="2400" dirty="0"/>
              <a:t>adults and </a:t>
            </a:r>
            <a:r>
              <a:rPr lang="en-US" sz="2400" dirty="0" smtClean="0"/>
              <a:t>children.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able to elicit protective immune responses in </a:t>
            </a:r>
            <a:r>
              <a:rPr lang="en-US" sz="2400" dirty="0" smtClean="0"/>
              <a:t>a very </a:t>
            </a:r>
            <a:r>
              <a:rPr lang="en-US" sz="2400" dirty="0"/>
              <a:t>high proportion of people </a:t>
            </a:r>
            <a:r>
              <a:rPr lang="en-US" sz="2400" dirty="0" smtClean="0"/>
              <a:t>vaccinated.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Work </a:t>
            </a:r>
            <a:r>
              <a:rPr lang="en-US" sz="2400" dirty="0"/>
              <a:t>against various strains of the virus or </a:t>
            </a:r>
            <a:r>
              <a:rPr lang="en-US" sz="2400" dirty="0" smtClean="0"/>
              <a:t>at least geographically </a:t>
            </a:r>
            <a:r>
              <a:rPr lang="en-US" sz="2400" dirty="0"/>
              <a:t>relevant </a:t>
            </a:r>
            <a:r>
              <a:rPr lang="en-US" sz="2400" dirty="0" smtClean="0"/>
              <a:t>strains.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long-lasting protection with few doses </a:t>
            </a:r>
            <a:r>
              <a:rPr lang="en-US" sz="2400" dirty="0" smtClean="0"/>
              <a:t>or boosters.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cost-effective and easy to transport.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49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Infection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2600" dirty="0"/>
              <a:t>The entire chain of infection </a:t>
            </a:r>
            <a:r>
              <a:rPr lang="en-US" sz="2600" dirty="0" smtClean="0"/>
              <a:t>must be </a:t>
            </a:r>
            <a:r>
              <a:rPr lang="en-US" sz="2600" dirty="0"/>
              <a:t>intact for a person to </a:t>
            </a:r>
            <a:r>
              <a:rPr lang="en-US" sz="2600" dirty="0" smtClean="0"/>
              <a:t>become infected</a:t>
            </a:r>
            <a:r>
              <a:rPr lang="en-US" sz="2600" dirty="0"/>
              <a:t>. If just 1 piece of the chain </a:t>
            </a:r>
            <a:r>
              <a:rPr lang="en-US" sz="2600" dirty="0" smtClean="0"/>
              <a:t>is missing</a:t>
            </a:r>
            <a:r>
              <a:rPr lang="en-US" sz="2600" dirty="0"/>
              <a:t>, the infectious disease </a:t>
            </a:r>
            <a:r>
              <a:rPr lang="en-US" sz="2600" dirty="0" smtClean="0"/>
              <a:t>cannot spread</a:t>
            </a:r>
            <a:r>
              <a:rPr lang="en-US" sz="2600" dirty="0"/>
              <a:t>. The chain of infection is </a:t>
            </a:r>
            <a:r>
              <a:rPr lang="en-US" sz="2600" dirty="0" smtClean="0"/>
              <a:t>made up </a:t>
            </a:r>
            <a:r>
              <a:rPr lang="en-US" sz="2600" dirty="0"/>
              <a:t>of 6 components: </a:t>
            </a:r>
            <a:endParaRPr lang="en-US" sz="26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infectious agent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a reservoir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portal </a:t>
            </a:r>
            <a:r>
              <a:rPr lang="en-US" sz="2400" dirty="0"/>
              <a:t>of </a:t>
            </a:r>
            <a:r>
              <a:rPr lang="en-US" sz="2400" dirty="0" smtClean="0"/>
              <a:t>exit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mode of transmission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portal </a:t>
            </a:r>
            <a:r>
              <a:rPr lang="en-US" sz="2400" dirty="0"/>
              <a:t>of </a:t>
            </a:r>
            <a:r>
              <a:rPr lang="en-US" sz="2400" dirty="0" smtClean="0"/>
              <a:t>entry</a:t>
            </a:r>
            <a:endParaRPr lang="en-US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susceptible host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Vaccines can be divided into 2 broad </a:t>
            </a:r>
            <a:r>
              <a:rPr lang="en-US" sz="2600" dirty="0" smtClean="0"/>
              <a:t>categories: live </a:t>
            </a:r>
            <a:r>
              <a:rPr lang="en-US" sz="2600" dirty="0"/>
              <a:t>vaccines, which use attenuated infectious </a:t>
            </a:r>
            <a:r>
              <a:rPr lang="en-US" sz="2600" dirty="0" smtClean="0"/>
              <a:t>agents to </a:t>
            </a:r>
            <a:r>
              <a:rPr lang="en-US" sz="2600" dirty="0"/>
              <a:t>mimic </a:t>
            </a:r>
            <a:r>
              <a:rPr lang="en-US" sz="2600" dirty="0" smtClean="0"/>
              <a:t>natural infection</a:t>
            </a:r>
            <a:r>
              <a:rPr lang="en-US" sz="2600" dirty="0"/>
              <a:t>, or inactivated </a:t>
            </a:r>
            <a:r>
              <a:rPr lang="en-US" sz="2600" dirty="0" smtClean="0"/>
              <a:t>pathogens, which </a:t>
            </a:r>
            <a:r>
              <a:rPr lang="en-US" sz="2600" dirty="0"/>
              <a:t>cannot replicate or infect the host. In addition </a:t>
            </a:r>
            <a:r>
              <a:rPr lang="en-US" sz="2600" dirty="0" smtClean="0"/>
              <a:t>to the </a:t>
            </a:r>
            <a:r>
              <a:rPr lang="en-US" sz="2600" dirty="0"/>
              <a:t>targeted agent, a vaccine usually contains </a:t>
            </a:r>
            <a:r>
              <a:rPr lang="en-US" sz="2600" dirty="0" smtClean="0"/>
              <a:t>suspension fluids</a:t>
            </a:r>
            <a:r>
              <a:rPr lang="en-US" sz="2600" dirty="0"/>
              <a:t>, preservatives, stabilizers, and </a:t>
            </a:r>
            <a:r>
              <a:rPr lang="en-US" sz="2600" dirty="0" smtClean="0"/>
              <a:t>adjuvants. To </a:t>
            </a:r>
            <a:r>
              <a:rPr lang="en-US" sz="2600" dirty="0"/>
              <a:t>date, a large percentage of vaccines are made </a:t>
            </a:r>
            <a:r>
              <a:rPr lang="en-US" sz="2600" dirty="0" smtClean="0"/>
              <a:t>of live-attenuated </a:t>
            </a:r>
            <a:r>
              <a:rPr lang="en-US" sz="2600" dirty="0"/>
              <a:t>microorganisms</a:t>
            </a:r>
            <a:r>
              <a:rPr lang="en-US" sz="2600" dirty="0" smtClean="0"/>
              <a:t>.</a:t>
            </a:r>
            <a:r>
              <a:rPr lang="en-US" sz="2800" dirty="0"/>
              <a:t> </a:t>
            </a:r>
            <a:r>
              <a:rPr lang="en-US" sz="2600" dirty="0"/>
              <a:t>To help reduce </a:t>
            </a:r>
            <a:r>
              <a:rPr lang="en-US" sz="2600" dirty="0" smtClean="0"/>
              <a:t>the spread </a:t>
            </a:r>
            <a:r>
              <a:rPr lang="en-US" sz="2600" dirty="0"/>
              <a:t>of infections in health care facilities, the </a:t>
            </a:r>
            <a:r>
              <a:rPr lang="en-US" sz="2600" dirty="0" smtClean="0"/>
              <a:t>CDC recommends </a:t>
            </a:r>
            <a:r>
              <a:rPr lang="en-US" sz="2600" dirty="0"/>
              <a:t>health care workers be vaccinated </a:t>
            </a:r>
            <a:r>
              <a:rPr lang="en-US" sz="2600" dirty="0" smtClean="0"/>
              <a:t>against influenza</a:t>
            </a:r>
            <a:r>
              <a:rPr lang="en-US" sz="2600" dirty="0"/>
              <a:t>, measles, mumps, rubella, hepatitis B, </a:t>
            </a:r>
            <a:r>
              <a:rPr lang="en-US" sz="2600" dirty="0" smtClean="0"/>
              <a:t>and chickenpox.</a:t>
            </a:r>
          </a:p>
        </p:txBody>
      </p:sp>
    </p:spTree>
    <p:extLst>
      <p:ext uri="{BB962C8B-B14F-4D97-AF65-F5344CB8AC3E}">
        <p14:creationId xmlns:p14="http://schemas.microsoft.com/office/powerpoint/2010/main" val="15795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Vaccinations</a:t>
            </a:r>
            <a:endParaRPr lang="en-US" dirty="0">
              <a:latin typeface="Calibri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r="2580"/>
          <a:stretch/>
        </p:blipFill>
        <p:spPr bwMode="auto">
          <a:xfrm>
            <a:off x="80963" y="1676400"/>
            <a:ext cx="8982075" cy="40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sz="2600" dirty="0"/>
              <a:t>Breaking the chain of infection is the key to </a:t>
            </a:r>
            <a:r>
              <a:rPr lang="en-US" sz="2600" dirty="0" smtClean="0"/>
              <a:t>stopping the </a:t>
            </a:r>
            <a:r>
              <a:rPr lang="en-US" sz="2600" dirty="0"/>
              <a:t>transmission of pathogens in health </a:t>
            </a:r>
            <a:r>
              <a:rPr lang="en-US" sz="2600" dirty="0" smtClean="0"/>
              <a:t>care facilities and communities </a:t>
            </a:r>
            <a:r>
              <a:rPr lang="en-US" sz="2600" dirty="0"/>
              <a:t>worldwide. Only 1 piece </a:t>
            </a:r>
            <a:r>
              <a:rPr lang="en-US" sz="2600" dirty="0" smtClean="0"/>
              <a:t>of the </a:t>
            </a:r>
            <a:r>
              <a:rPr lang="en-US" sz="2600" dirty="0"/>
              <a:t>chain has to be missing to stop transmission. </a:t>
            </a:r>
            <a:r>
              <a:rPr lang="en-US" sz="2600" dirty="0" smtClean="0"/>
              <a:t>The correct </a:t>
            </a:r>
            <a:r>
              <a:rPr lang="en-US" sz="2600" dirty="0"/>
              <a:t>washing of hands in many cases is the first </a:t>
            </a:r>
            <a:r>
              <a:rPr lang="en-US" sz="2600" dirty="0" smtClean="0"/>
              <a:t>line of </a:t>
            </a:r>
            <a:r>
              <a:rPr lang="en-US" sz="2600" dirty="0"/>
              <a:t>defense in stopping that chain. Proper health </a:t>
            </a:r>
            <a:r>
              <a:rPr lang="en-US" sz="2600" dirty="0" smtClean="0"/>
              <a:t>care worker </a:t>
            </a:r>
            <a:r>
              <a:rPr lang="en-US" sz="2600" dirty="0"/>
              <a:t>vaccination and the use of proper </a:t>
            </a:r>
            <a:r>
              <a:rPr lang="en-US" sz="2600" dirty="0" smtClean="0"/>
              <a:t>precautions for </a:t>
            </a:r>
            <a:r>
              <a:rPr lang="en-US" sz="2600" dirty="0"/>
              <a:t>specific diseases also are crucial. </a:t>
            </a:r>
            <a:r>
              <a:rPr lang="en-US" sz="2600" dirty="0" smtClean="0"/>
              <a:t>By </a:t>
            </a:r>
            <a:r>
              <a:rPr lang="en-US" sz="2600" dirty="0"/>
              <a:t>having </a:t>
            </a:r>
            <a:r>
              <a:rPr lang="en-US" sz="2600" dirty="0" smtClean="0"/>
              <a:t>fewer infections</a:t>
            </a:r>
            <a:r>
              <a:rPr lang="en-US" sz="2600" dirty="0"/>
              <a:t>, the burden of HAIs would decrease </a:t>
            </a:r>
            <a:r>
              <a:rPr lang="en-US" sz="2600" dirty="0" smtClean="0"/>
              <a:t>and the associated </a:t>
            </a:r>
            <a:r>
              <a:rPr lang="en-US" sz="2600" dirty="0"/>
              <a:t>mortality rate would fall. All health </a:t>
            </a:r>
            <a:r>
              <a:rPr lang="en-US" sz="2600" dirty="0" smtClean="0"/>
              <a:t>care workers should </a:t>
            </a:r>
            <a:r>
              <a:rPr lang="en-US" sz="2600" dirty="0"/>
              <a:t>work toward reducing HAIs and </a:t>
            </a:r>
            <a:r>
              <a:rPr lang="en-US" sz="2600" dirty="0" smtClean="0"/>
              <a:t>other infectious pathogens</a:t>
            </a:r>
            <a:r>
              <a:rPr lang="en-US" sz="2600" dirty="0"/>
              <a:t>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231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2860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fr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2"/>
          </a:xfrm>
        </p:spPr>
        <p:txBody>
          <a:bodyPr>
            <a:normAutofit/>
          </a:bodyPr>
          <a:lstStyle/>
          <a:p>
            <a:pPr marL="0">
              <a:spcBef>
                <a:spcPts val="1920"/>
              </a:spcBef>
            </a:pPr>
            <a:r>
              <a:rPr lang="en-US" sz="2600" dirty="0"/>
              <a:t>Thinking about </a:t>
            </a:r>
            <a:r>
              <a:rPr lang="en-US" sz="2800" dirty="0" smtClean="0"/>
              <a:t>the </a:t>
            </a:r>
            <a:r>
              <a:rPr lang="en-US" sz="2800" dirty="0"/>
              <a:t>chain of </a:t>
            </a:r>
            <a:r>
              <a:rPr lang="en-US" sz="2800" dirty="0" smtClean="0"/>
              <a:t>infection,</a:t>
            </a:r>
            <a:r>
              <a:rPr lang="en-US" sz="2600" dirty="0" smtClean="0"/>
              <a:t> how are </a:t>
            </a:r>
            <a:r>
              <a:rPr lang="en-US" sz="2800" dirty="0"/>
              <a:t>hospital-acquired </a:t>
            </a:r>
            <a:r>
              <a:rPr lang="en-US" sz="2800" dirty="0" smtClean="0"/>
              <a:t>infections </a:t>
            </a:r>
            <a:r>
              <a:rPr lang="en-US" sz="2800" dirty="0" smtClean="0"/>
              <a:t>transmitted?</a:t>
            </a:r>
          </a:p>
          <a:p>
            <a:pPr marL="0">
              <a:spcBef>
                <a:spcPts val="1920"/>
              </a:spcBef>
            </a:pPr>
            <a:r>
              <a:rPr lang="en-US" sz="2600" dirty="0" smtClean="0"/>
              <a:t>Discuss some </a:t>
            </a:r>
            <a:r>
              <a:rPr lang="en-US" sz="2800" dirty="0" smtClean="0"/>
              <a:t>methods Radiologic Technologists can stop </a:t>
            </a:r>
            <a:r>
              <a:rPr lang="en-US" sz="2800" dirty="0"/>
              <a:t>the chain of infection</a:t>
            </a:r>
            <a:r>
              <a:rPr lang="en-US" sz="2800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1920"/>
              </a:spcBef>
            </a:pPr>
            <a:r>
              <a:rPr lang="en-US" sz="2600" dirty="0" smtClean="0"/>
              <a:t>Discuss </a:t>
            </a:r>
            <a:r>
              <a:rPr lang="en-US" sz="2600" dirty="0"/>
              <a:t>why vaccinations are recommended for health care workers.</a:t>
            </a:r>
          </a:p>
          <a:p>
            <a:pPr marL="0">
              <a:spcBef>
                <a:spcPts val="1920"/>
              </a:spcBef>
            </a:pPr>
            <a:endParaRPr lang="en-US" dirty="0" smtClean="0"/>
          </a:p>
        </p:txBody>
      </p:sp>
      <p:pic>
        <p:nvPicPr>
          <p:cNvPr id="5" name="Picture 2" descr="O:\Academic\DRs in the Classroom\PtInfo_hea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9525"/>
            <a:ext cx="907084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6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www.asrt.org/students </a:t>
            </a:r>
            <a:r>
              <a:rPr lang="en-US" dirty="0" smtClean="0"/>
              <a:t>to find information and resources that will be valuable in </a:t>
            </a:r>
            <a:r>
              <a:rPr lang="en-US" dirty="0"/>
              <a:t>your radiologic </a:t>
            </a:r>
            <a:r>
              <a:rPr lang="en-US" dirty="0" smtClean="0"/>
              <a:t>technology education.</a:t>
            </a:r>
          </a:p>
        </p:txBody>
      </p:sp>
      <p:pic>
        <p:nvPicPr>
          <p:cNvPr id="4" name="Picture 2" descr="O:\Academic\DRs in the Classroom\PtInfo_hea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0"/>
            <a:ext cx="907084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Hospital-acquired Infections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2600" dirty="0"/>
              <a:t>HAIs are nosocomial infections. In other </a:t>
            </a:r>
            <a:r>
              <a:rPr lang="en-US" sz="2600" dirty="0" smtClean="0"/>
              <a:t>words, the patient </a:t>
            </a:r>
            <a:r>
              <a:rPr lang="en-US" sz="2600" dirty="0"/>
              <a:t>does not have the infection upon entering </a:t>
            </a:r>
            <a:r>
              <a:rPr lang="en-US" sz="2600" dirty="0" smtClean="0"/>
              <a:t>a health </a:t>
            </a:r>
            <a:r>
              <a:rPr lang="en-US" sz="2600" dirty="0"/>
              <a:t>care facility, but becomes infected while </a:t>
            </a:r>
            <a:r>
              <a:rPr lang="en-US" sz="2600" dirty="0" smtClean="0"/>
              <a:t>being treated </a:t>
            </a:r>
            <a:r>
              <a:rPr lang="en-US" sz="2600" dirty="0"/>
              <a:t>at the </a:t>
            </a:r>
            <a:r>
              <a:rPr lang="en-US" sz="2600" dirty="0" smtClean="0"/>
              <a:t>institution. Several </a:t>
            </a:r>
            <a:r>
              <a:rPr lang="en-US" sz="2600" dirty="0"/>
              <a:t>factors in the </a:t>
            </a:r>
            <a:r>
              <a:rPr lang="en-US" sz="2600" dirty="0" smtClean="0"/>
              <a:t>health care </a:t>
            </a:r>
            <a:r>
              <a:rPr lang="en-US" sz="2600" dirty="0"/>
              <a:t>environment make the chain of infection </a:t>
            </a:r>
            <a:r>
              <a:rPr lang="en-US" sz="2600" dirty="0" smtClean="0"/>
              <a:t>difficult, but </a:t>
            </a:r>
            <a:r>
              <a:rPr lang="en-US" sz="2600" dirty="0"/>
              <a:t>not impossible, to break; patients often have </a:t>
            </a:r>
            <a:r>
              <a:rPr lang="en-US" sz="2600" dirty="0" smtClean="0"/>
              <a:t>weakened immune </a:t>
            </a:r>
            <a:r>
              <a:rPr lang="en-US" sz="2600" dirty="0"/>
              <a:t>systems and are </a:t>
            </a:r>
            <a:r>
              <a:rPr lang="en-US" sz="2600" dirty="0" smtClean="0"/>
              <a:t>undergoing invasive procedures</a:t>
            </a:r>
            <a:r>
              <a:rPr lang="en-US" sz="2600" dirty="0"/>
              <a:t>, and health care staff come into contact </a:t>
            </a:r>
            <a:r>
              <a:rPr lang="en-US" sz="2600" dirty="0" smtClean="0"/>
              <a:t>with multiple </a:t>
            </a:r>
            <a:r>
              <a:rPr lang="en-US" sz="2600" dirty="0"/>
              <a:t>patients during their shift. Every health </a:t>
            </a:r>
            <a:r>
              <a:rPr lang="en-US" sz="2600" dirty="0" smtClean="0"/>
              <a:t>care worker </a:t>
            </a:r>
            <a:r>
              <a:rPr lang="en-US" sz="2600" dirty="0"/>
              <a:t>who is responsible for patient care or for </a:t>
            </a:r>
            <a:r>
              <a:rPr lang="en-US" sz="2600" dirty="0" smtClean="0"/>
              <a:t>cleaning patient </a:t>
            </a:r>
            <a:r>
              <a:rPr lang="en-US" sz="2600" dirty="0"/>
              <a:t>equipment can be a part of the solution </a:t>
            </a:r>
            <a:r>
              <a:rPr lang="en-US" sz="2600" dirty="0" smtClean="0"/>
              <a:t>or part </a:t>
            </a:r>
            <a:r>
              <a:rPr lang="en-US" sz="2600" dirty="0"/>
              <a:t>of the problem of disease transmission.</a:t>
            </a:r>
            <a:endParaRPr lang="en-US" sz="2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Clostridium difficile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2600" dirty="0"/>
              <a:t>Radiologic technologists must be aware of how </a:t>
            </a:r>
            <a:r>
              <a:rPr lang="en-US" sz="2600" dirty="0" smtClean="0"/>
              <a:t>their role </a:t>
            </a:r>
            <a:r>
              <a:rPr lang="en-US" sz="2600" dirty="0"/>
              <a:t>in the care of a patient may or may not affect </a:t>
            </a:r>
            <a:r>
              <a:rPr lang="en-US" sz="2600" dirty="0" smtClean="0"/>
              <a:t>the spread </a:t>
            </a:r>
            <a:r>
              <a:rPr lang="en-US" sz="2600" dirty="0"/>
              <a:t>of infectious diseases. </a:t>
            </a:r>
            <a:endParaRPr lang="en-US" sz="2600" dirty="0" smtClean="0"/>
          </a:p>
          <a:p>
            <a:r>
              <a:rPr lang="en-US" sz="2600" dirty="0" smtClean="0"/>
              <a:t>Clostridium </a:t>
            </a:r>
            <a:r>
              <a:rPr lang="en-US" sz="2600" dirty="0"/>
              <a:t>difficile (C </a:t>
            </a:r>
            <a:r>
              <a:rPr lang="en-US" sz="2600" dirty="0" smtClean="0"/>
              <a:t>diff) is </a:t>
            </a:r>
            <a:r>
              <a:rPr lang="en-US" sz="2600" dirty="0"/>
              <a:t>a bacterial infection that causes inflammation of </a:t>
            </a:r>
            <a:r>
              <a:rPr lang="en-US" sz="2600" dirty="0" smtClean="0"/>
              <a:t>the colon </a:t>
            </a:r>
            <a:r>
              <a:rPr lang="en-US" sz="2600" dirty="0"/>
              <a:t>(colitis). The symptoms of C diff are </a:t>
            </a:r>
            <a:r>
              <a:rPr lang="en-US" sz="2600" dirty="0" smtClean="0"/>
              <a:t>diarrhea fever. It </a:t>
            </a:r>
            <a:r>
              <a:rPr lang="en-US" sz="2600" dirty="0"/>
              <a:t>can be severe enough to cause death, </a:t>
            </a:r>
            <a:r>
              <a:rPr lang="en-US" sz="2600" dirty="0" smtClean="0"/>
              <a:t>although this </a:t>
            </a:r>
            <a:r>
              <a:rPr lang="en-US" sz="2600" dirty="0"/>
              <a:t>is rare. Once exposed to </a:t>
            </a:r>
            <a:r>
              <a:rPr lang="en-US" sz="2600" i="1" dirty="0"/>
              <a:t>C diff</a:t>
            </a:r>
            <a:r>
              <a:rPr lang="en-US" sz="2600" dirty="0"/>
              <a:t>, a person </a:t>
            </a:r>
            <a:r>
              <a:rPr lang="en-US" sz="2600" dirty="0" smtClean="0"/>
              <a:t>usually shows </a:t>
            </a:r>
            <a:r>
              <a:rPr lang="en-US" sz="2600" dirty="0"/>
              <a:t>signs of the illness 2 to 3 days later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1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Clostridium difficile</a:t>
            </a:r>
            <a:endParaRPr lang="en-US" dirty="0"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562350" cy="24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4125"/>
            <a:ext cx="3443639" cy="241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815" y="4964668"/>
            <a:ext cx="384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This micrograph depicts </a:t>
            </a:r>
            <a:r>
              <a:rPr lang="en-US" sz="1200" dirty="0"/>
              <a:t>Clostridium difficile </a:t>
            </a:r>
            <a:r>
              <a:rPr lang="en-US" sz="1200" i="1" dirty="0"/>
              <a:t>bacteria</a:t>
            </a:r>
          </a:p>
          <a:p>
            <a:r>
              <a:rPr lang="en-US" sz="1200" i="1" dirty="0"/>
              <a:t>from a stool sample culture obtained using a 0.1 μm filter.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829175" y="496466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diff </a:t>
            </a:r>
            <a:r>
              <a:rPr lang="en-US" sz="1200" i="1" dirty="0"/>
              <a:t>colonies grown on cycloserine mannitol agar </a:t>
            </a:r>
            <a:endParaRPr lang="en-US" sz="1200" i="1" dirty="0" smtClean="0"/>
          </a:p>
          <a:p>
            <a:r>
              <a:rPr lang="en-US" sz="1200" i="1" dirty="0" smtClean="0"/>
              <a:t>after 48 hours</a:t>
            </a:r>
            <a:r>
              <a:rPr lang="en-US" sz="1200" i="1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0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Clostridium difficile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800600"/>
          </a:xfrm>
        </p:spPr>
        <p:txBody>
          <a:bodyPr/>
          <a:lstStyle/>
          <a:p>
            <a:r>
              <a:rPr lang="en-US" sz="2600" i="1" dirty="0"/>
              <a:t>C diff </a:t>
            </a:r>
            <a:r>
              <a:rPr lang="en-US" sz="2600" dirty="0"/>
              <a:t>is found in the human intestinal </a:t>
            </a:r>
            <a:r>
              <a:rPr lang="en-US" sz="2600" dirty="0" smtClean="0"/>
              <a:t>tract. The </a:t>
            </a:r>
            <a:r>
              <a:rPr lang="en-US" sz="2600" dirty="0"/>
              <a:t>bacteria exit its reservoir through </a:t>
            </a:r>
            <a:r>
              <a:rPr lang="en-US" sz="2600" dirty="0" smtClean="0"/>
              <a:t>fecal material</a:t>
            </a:r>
            <a:r>
              <a:rPr lang="en-US" sz="2600" dirty="0"/>
              <a:t>. The mode </a:t>
            </a:r>
            <a:r>
              <a:rPr lang="en-US" sz="2600" dirty="0" smtClean="0"/>
              <a:t>of transmission </a:t>
            </a:r>
            <a:r>
              <a:rPr lang="en-US" sz="2600" dirty="0"/>
              <a:t>to another </a:t>
            </a:r>
            <a:r>
              <a:rPr lang="en-US" sz="2600" dirty="0" smtClean="0"/>
              <a:t>person is </a:t>
            </a:r>
            <a:r>
              <a:rPr lang="en-US" sz="2600" dirty="0"/>
              <a:t>thought to occur 1 of 3 ways: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From </a:t>
            </a:r>
            <a:r>
              <a:rPr lang="en-US" sz="2400" dirty="0"/>
              <a:t>a health care worker with </a:t>
            </a:r>
            <a:r>
              <a:rPr lang="en-US" sz="2400" dirty="0" smtClean="0"/>
              <a:t>contaminated hands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Through </a:t>
            </a:r>
            <a:r>
              <a:rPr lang="en-US" sz="2400" dirty="0"/>
              <a:t>contact with contaminated fomites (</a:t>
            </a:r>
            <a:r>
              <a:rPr lang="en-US" sz="2400" dirty="0" smtClean="0"/>
              <a:t>eg, positioning </a:t>
            </a:r>
            <a:r>
              <a:rPr lang="en-US" sz="2400" dirty="0"/>
              <a:t>aides, blood pressure cuffs, </a:t>
            </a:r>
            <a:r>
              <a:rPr lang="en-US" sz="2400" dirty="0" smtClean="0"/>
              <a:t>image receptors</a:t>
            </a:r>
            <a:r>
              <a:rPr lang="en-US" sz="2400" dirty="0"/>
              <a:t>, and radiography tables).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By </a:t>
            </a:r>
            <a:r>
              <a:rPr lang="en-US" sz="2400" dirty="0"/>
              <a:t>direct contact with an infected person’s feces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The portal of entry for </a:t>
            </a:r>
            <a:r>
              <a:rPr lang="en-US" sz="2600" i="1" dirty="0"/>
              <a:t>C diff </a:t>
            </a:r>
            <a:r>
              <a:rPr lang="en-US" sz="2600" dirty="0"/>
              <a:t>is the mouth; however, the contact does not have to be direct. For example, if a patient’s leg touches a contaminated imaging plate, she then touches her leg where the imaging plate was, and then touches her mouth to cover a cough.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Precautions</a:t>
            </a:r>
            <a:endParaRPr lang="en-US" dirty="0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/>
          <a:lstStyle/>
          <a:p>
            <a:r>
              <a:rPr lang="en-US" sz="2600" dirty="0" smtClean="0"/>
              <a:t>Contact precautions require </a:t>
            </a:r>
            <a:r>
              <a:rPr lang="en-US" sz="2600" dirty="0"/>
              <a:t>the use of gloves and gowns when a </a:t>
            </a:r>
            <a:r>
              <a:rPr lang="en-US" sz="2600" dirty="0" smtClean="0"/>
              <a:t>health care </a:t>
            </a:r>
            <a:r>
              <a:rPr lang="en-US" sz="2600" dirty="0"/>
              <a:t>worker will be coming in contact with a patient </a:t>
            </a:r>
            <a:r>
              <a:rPr lang="en-US" sz="2600" dirty="0" smtClean="0"/>
              <a:t>or objects </a:t>
            </a:r>
            <a:r>
              <a:rPr lang="en-US" sz="2600" dirty="0"/>
              <a:t>in a </a:t>
            </a:r>
            <a:r>
              <a:rPr lang="en-US" sz="2600" dirty="0" smtClean="0"/>
              <a:t>patient’s environment </a:t>
            </a:r>
            <a:r>
              <a:rPr lang="en-US" sz="2600" dirty="0"/>
              <a:t>that may be </a:t>
            </a:r>
            <a:r>
              <a:rPr lang="en-US" sz="2600" dirty="0" smtClean="0"/>
              <a:t>contaminated with this pathogen. Alcohol-based hand rubs </a:t>
            </a:r>
            <a:r>
              <a:rPr lang="en-US" sz="2600" dirty="0"/>
              <a:t>are ineffective against this pathogen</a:t>
            </a:r>
            <a:r>
              <a:rPr lang="en-US" sz="2600" dirty="0" smtClean="0"/>
              <a:t>. Health </a:t>
            </a:r>
            <a:r>
              <a:rPr lang="en-US" sz="2600" dirty="0"/>
              <a:t>care workers should wash their </a:t>
            </a:r>
            <a:r>
              <a:rPr lang="en-US" sz="2600" dirty="0" smtClean="0"/>
              <a:t>hands with </a:t>
            </a:r>
            <a:r>
              <a:rPr lang="en-US" sz="2600" dirty="0"/>
              <a:t>soap and water </a:t>
            </a:r>
            <a:r>
              <a:rPr lang="en-US" sz="2600" dirty="0" smtClean="0"/>
              <a:t>after working </a:t>
            </a:r>
            <a:r>
              <a:rPr lang="en-US" sz="2600" dirty="0"/>
              <a:t>with a patient </a:t>
            </a:r>
            <a:r>
              <a:rPr lang="en-US" sz="2600" dirty="0" smtClean="0"/>
              <a:t>known to </a:t>
            </a:r>
            <a:r>
              <a:rPr lang="en-US" sz="2600" dirty="0"/>
              <a:t>be infected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When the examination is complete, the </a:t>
            </a:r>
            <a:r>
              <a:rPr lang="en-US" sz="2600" dirty="0" smtClean="0"/>
              <a:t>radiology suite must </a:t>
            </a:r>
            <a:r>
              <a:rPr lang="en-US" sz="2600" dirty="0"/>
              <a:t>be cleaned thoroughly with a </a:t>
            </a:r>
            <a:r>
              <a:rPr lang="en-US" sz="2600" dirty="0" smtClean="0"/>
              <a:t>chlorine containing cleaner </a:t>
            </a:r>
            <a:r>
              <a:rPr lang="en-US" sz="2600" dirty="0"/>
              <a:t>or another sporicidal </a:t>
            </a:r>
            <a:r>
              <a:rPr lang="en-US" sz="2600" dirty="0" smtClean="0"/>
              <a:t>agent. No other examinations </a:t>
            </a:r>
            <a:r>
              <a:rPr lang="en-US" sz="2600" dirty="0"/>
              <a:t>should be performed in the </a:t>
            </a:r>
            <a:r>
              <a:rPr lang="en-US" sz="2600" dirty="0" smtClean="0"/>
              <a:t>radiology suite </a:t>
            </a:r>
            <a:r>
              <a:rPr lang="en-US" sz="2600" dirty="0"/>
              <a:t>until proper cleaning is </a:t>
            </a:r>
            <a:r>
              <a:rPr lang="en-US" sz="2600" dirty="0" smtClean="0"/>
              <a:t>completed.</a:t>
            </a:r>
          </a:p>
        </p:txBody>
      </p:sp>
    </p:spTree>
    <p:extLst>
      <p:ext uri="{BB962C8B-B14F-4D97-AF65-F5344CB8AC3E}">
        <p14:creationId xmlns:p14="http://schemas.microsoft.com/office/powerpoint/2010/main" val="5926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12Classrm_Template">
  <a:themeElements>
    <a:clrScheme name="Custom 2">
      <a:dk1>
        <a:sysClr val="windowText" lastClr="000000"/>
      </a:dk1>
      <a:lt1>
        <a:sysClr val="window" lastClr="FFFFFF"/>
      </a:lt1>
      <a:dk2>
        <a:srgbClr val="275CA1"/>
      </a:dk2>
      <a:lt2>
        <a:srgbClr val="C8E9E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275CA1"/>
      </a:dk2>
      <a:lt2>
        <a:srgbClr val="C8E9E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DR12Classrm_Template</Template>
  <TotalTime>336</TotalTime>
  <Words>3706</Words>
  <Application>Microsoft Office PowerPoint</Application>
  <PresentationFormat>On-screen Show (4:3)</PresentationFormat>
  <Paragraphs>145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DR12Classrm_Template</vt:lpstr>
      <vt:lpstr>1_Office Theme</vt:lpstr>
      <vt:lpstr>Stopping the Chain of Infection</vt:lpstr>
      <vt:lpstr>Instructions:</vt:lpstr>
      <vt:lpstr>Introduction</vt:lpstr>
      <vt:lpstr>Chain of Infection</vt:lpstr>
      <vt:lpstr>Hospital-acquired Infections</vt:lpstr>
      <vt:lpstr>Clostridium difficile</vt:lpstr>
      <vt:lpstr>Clostridium difficile</vt:lpstr>
      <vt:lpstr>Clostridium difficile</vt:lpstr>
      <vt:lpstr>Contact Precautions</vt:lpstr>
      <vt:lpstr>Influenza</vt:lpstr>
      <vt:lpstr>Flu Transmission</vt:lpstr>
      <vt:lpstr>Flu Transmission</vt:lpstr>
      <vt:lpstr>Measles</vt:lpstr>
      <vt:lpstr>Measles</vt:lpstr>
      <vt:lpstr>Measles</vt:lpstr>
      <vt:lpstr>Mumps</vt:lpstr>
      <vt:lpstr>Mumps</vt:lpstr>
      <vt:lpstr>Mumps</vt:lpstr>
      <vt:lpstr>Rubella</vt:lpstr>
      <vt:lpstr>Rubella</vt:lpstr>
      <vt:lpstr>Pertussis</vt:lpstr>
      <vt:lpstr>Pertussis</vt:lpstr>
      <vt:lpstr>Varicella</vt:lpstr>
      <vt:lpstr>Varicella</vt:lpstr>
      <vt:lpstr>Varicella</vt:lpstr>
      <vt:lpstr>Hepatitis B</vt:lpstr>
      <vt:lpstr>Hepatitis B</vt:lpstr>
      <vt:lpstr>Hepatitis B</vt:lpstr>
      <vt:lpstr>Standard Precautions</vt:lpstr>
      <vt:lpstr>Standard Precautions</vt:lpstr>
      <vt:lpstr>Equipment</vt:lpstr>
      <vt:lpstr>Hand Hygiene</vt:lpstr>
      <vt:lpstr>Hand Washing</vt:lpstr>
      <vt:lpstr>Hand Washing</vt:lpstr>
      <vt:lpstr>Hand Rub</vt:lpstr>
      <vt:lpstr>Contact Precautions</vt:lpstr>
      <vt:lpstr>Precaution Recommendation</vt:lpstr>
      <vt:lpstr>Vaccination</vt:lpstr>
      <vt:lpstr>Vaccine Characteristics</vt:lpstr>
      <vt:lpstr>Vaccination</vt:lpstr>
      <vt:lpstr>Recommended Vaccinations</vt:lpstr>
      <vt:lpstr>Conclusion</vt:lpstr>
      <vt:lpstr>Discussion Questions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Krein</dc:creator>
  <cp:lastModifiedBy>Sharon Krein</cp:lastModifiedBy>
  <cp:revision>19</cp:revision>
  <dcterms:created xsi:type="dcterms:W3CDTF">2012-06-14T20:52:08Z</dcterms:created>
  <dcterms:modified xsi:type="dcterms:W3CDTF">2012-08-14T14:10:03Z</dcterms:modified>
</cp:coreProperties>
</file>