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0"/>
  </p:notesMasterIdLst>
  <p:sldIdLst>
    <p:sldId id="256" r:id="rId3"/>
    <p:sldId id="258" r:id="rId4"/>
    <p:sldId id="257" r:id="rId5"/>
    <p:sldId id="261"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80" r:id="rId23"/>
    <p:sldId id="279" r:id="rId24"/>
    <p:sldId id="281" r:id="rId25"/>
    <p:sldId id="282" r:id="rId26"/>
    <p:sldId id="283" r:id="rId27"/>
    <p:sldId id="259" r:id="rId28"/>
    <p:sldId id="260"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77" autoAdjust="0"/>
    <p:restoredTop sz="94660"/>
  </p:normalViewPr>
  <p:slideViewPr>
    <p:cSldViewPr>
      <p:cViewPr>
        <p:scale>
          <a:sx n="100" d="100"/>
          <a:sy n="100" d="100"/>
        </p:scale>
        <p:origin x="-882" y="-21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108F9C24-085F-1F40-BCD7-32AF9AC3FDC2}" type="datetimeFigureOut">
              <a:rPr lang="en-US"/>
              <a:pPr>
                <a:defRPr/>
              </a:pPr>
              <a:t>7/10/2012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9701DBF0-8114-B642-B234-A12A57A9B9A9}" type="slidenum">
              <a:rPr lang="en-US"/>
              <a:pPr>
                <a:defRPr/>
              </a:pPr>
              <a:t>‹#›</a:t>
            </a:fld>
            <a:endParaRPr lang="en-US" dirty="0"/>
          </a:p>
        </p:txBody>
      </p:sp>
    </p:spTree>
    <p:extLst>
      <p:ext uri="{BB962C8B-B14F-4D97-AF65-F5344CB8AC3E}">
        <p14:creationId xmlns:p14="http://schemas.microsoft.com/office/powerpoint/2010/main" val="367699441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fontAlgn="base">
      <a:spcBef>
        <a:spcPct val="30000"/>
      </a:spcBef>
      <a:spcAft>
        <a:spcPct val="0"/>
      </a:spcAft>
      <a:defRPr sz="1200" kern="1200">
        <a:solidFill>
          <a:schemeClr val="tx1"/>
        </a:solidFill>
        <a:latin typeface="+mn-lt"/>
        <a:ea typeface="ＭＳ Ｐゴシック" charset="0"/>
        <a:cs typeface="+mn-cs"/>
      </a:defRPr>
    </a:lvl2pPr>
    <a:lvl3pPr marL="914400" algn="l" rtl="0" fontAlgn="base">
      <a:spcBef>
        <a:spcPct val="30000"/>
      </a:spcBef>
      <a:spcAft>
        <a:spcPct val="0"/>
      </a:spcAft>
      <a:defRPr sz="1200" kern="1200">
        <a:solidFill>
          <a:schemeClr val="tx1"/>
        </a:solidFill>
        <a:latin typeface="+mn-lt"/>
        <a:ea typeface="ＭＳ Ｐゴシック" charset="0"/>
        <a:cs typeface="+mn-cs"/>
      </a:defRPr>
    </a:lvl3pPr>
    <a:lvl4pPr marL="1371600" algn="l" rtl="0" fontAlgn="base">
      <a:spcBef>
        <a:spcPct val="30000"/>
      </a:spcBef>
      <a:spcAft>
        <a:spcPct val="0"/>
      </a:spcAft>
      <a:defRPr sz="1200" kern="1200">
        <a:solidFill>
          <a:schemeClr val="tx1"/>
        </a:solidFill>
        <a:latin typeface="+mn-lt"/>
        <a:ea typeface="ＭＳ Ｐゴシック" charset="0"/>
        <a:cs typeface="+mn-cs"/>
      </a:defRPr>
    </a:lvl4pPr>
    <a:lvl5pPr marL="1828800" algn="l" rtl="0" fontAlgn="base">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DC67DA-C671-4241-8953-B45CD257F48E}" type="slidenum">
              <a:rPr lang="en-US"/>
              <a:pPr/>
              <a:t>2</a:t>
            </a:fld>
            <a:endParaRPr lang="en-US" dirty="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DC67DA-C671-4241-8953-B45CD257F48E}" type="slidenum">
              <a:rPr lang="en-US"/>
              <a:pPr/>
              <a:t>26</a:t>
            </a:fld>
            <a:endParaRPr lang="en-US" dirty="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5410200" cy="2209800"/>
          </a:xfrm>
        </p:spPr>
        <p:txBody>
          <a:bodyPr>
            <a:noAutofit/>
          </a:bodyPr>
          <a:lstStyle>
            <a:lvl1pPr>
              <a:defRPr sz="6000" b="1">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267200"/>
            <a:ext cx="5410200" cy="1752600"/>
          </a:xfrm>
        </p:spPr>
        <p:txBody>
          <a:bodyPr/>
          <a:lstStyle>
            <a:lvl1pPr marL="0" indent="0" algn="ctr">
              <a:buNone/>
              <a:defRPr>
                <a:solidFill>
                  <a:srgbClr val="7F7F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17354671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A279C21-7482-7047-B65B-8E33D2433AA7}" type="datetimeFigureOut">
              <a:rPr lang="en-US"/>
              <a:pPr>
                <a:defRPr/>
              </a:pPr>
              <a:t>7/10/2012</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40F2088-9650-5942-B21E-21ABBDCF76AD}" type="slidenum">
              <a:rPr lang="en-US"/>
              <a:pPr>
                <a:defRPr/>
              </a:pPr>
              <a:t>‹#›</a:t>
            </a:fld>
            <a:endParaRPr lang="en-US" dirty="0"/>
          </a:p>
        </p:txBody>
      </p:sp>
    </p:spTree>
    <p:extLst>
      <p:ext uri="{BB962C8B-B14F-4D97-AF65-F5344CB8AC3E}">
        <p14:creationId xmlns:p14="http://schemas.microsoft.com/office/powerpoint/2010/main" val="585584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3F1C837-53F8-CF41-9E27-24D2DDB7F399}" type="datetimeFigureOut">
              <a:rPr lang="en-US"/>
              <a:pPr>
                <a:defRPr/>
              </a:pPr>
              <a:t>7/10/2012</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9E38B83-24F6-4C4B-BAA7-DE8D43C47947}" type="slidenum">
              <a:rPr lang="en-US"/>
              <a:pPr>
                <a:defRPr/>
              </a:pPr>
              <a:t>‹#›</a:t>
            </a:fld>
            <a:endParaRPr lang="en-US" dirty="0"/>
          </a:p>
        </p:txBody>
      </p:sp>
    </p:spTree>
    <p:extLst>
      <p:ext uri="{BB962C8B-B14F-4D97-AF65-F5344CB8AC3E}">
        <p14:creationId xmlns:p14="http://schemas.microsoft.com/office/powerpoint/2010/main" val="181101963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descr="EssentialEd_ASRT_wav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04800" y="5791200"/>
            <a:ext cx="3505200"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828800"/>
            <a:ext cx="7772400" cy="1828800"/>
          </a:xfrm>
        </p:spPr>
        <p:txBody>
          <a:bodyPr>
            <a:noAutofit/>
          </a:bodyPr>
          <a:lstStyle>
            <a:lvl1pPr>
              <a:defRPr sz="6000" b="1">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7F7F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5318962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4C8DE79-7648-4E47-8400-5FCF8CC1A41F}" type="datetimeFigureOut">
              <a:rPr lang="en-US"/>
              <a:pPr>
                <a:defRPr/>
              </a:pPr>
              <a:t>7/10/2012</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7ADE439-3F96-0749-AA2D-471BB6901BBD}" type="slidenum">
              <a:rPr lang="en-US"/>
              <a:pPr>
                <a:defRPr/>
              </a:pPr>
              <a:t>‹#›</a:t>
            </a:fld>
            <a:endParaRPr lang="en-US" dirty="0"/>
          </a:p>
        </p:txBody>
      </p:sp>
    </p:spTree>
    <p:extLst>
      <p:ext uri="{BB962C8B-B14F-4D97-AF65-F5344CB8AC3E}">
        <p14:creationId xmlns:p14="http://schemas.microsoft.com/office/powerpoint/2010/main" val="351685528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06BADF9-CCE5-3749-8D7E-301D535F854E}" type="datetimeFigureOut">
              <a:rPr lang="en-US"/>
              <a:pPr>
                <a:defRPr/>
              </a:pPr>
              <a:t>7/10/2012</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D03E963-F064-FB4B-A0A1-75C8F775819F}" type="slidenum">
              <a:rPr lang="en-US"/>
              <a:pPr>
                <a:defRPr/>
              </a:pPr>
              <a:t>‹#›</a:t>
            </a:fld>
            <a:endParaRPr lang="en-US" dirty="0"/>
          </a:p>
        </p:txBody>
      </p:sp>
    </p:spTree>
    <p:extLst>
      <p:ext uri="{BB962C8B-B14F-4D97-AF65-F5344CB8AC3E}">
        <p14:creationId xmlns:p14="http://schemas.microsoft.com/office/powerpoint/2010/main" val="177915413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C985046E-6FD2-1641-A09E-C597D0DD7903}" type="datetimeFigureOut">
              <a:rPr lang="en-US"/>
              <a:pPr>
                <a:defRPr/>
              </a:pPr>
              <a:t>7/10/2012</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C3A0507A-8288-1943-ACF3-4927BD9143C4}" type="slidenum">
              <a:rPr lang="en-US"/>
              <a:pPr>
                <a:defRPr/>
              </a:pPr>
              <a:t>‹#›</a:t>
            </a:fld>
            <a:endParaRPr lang="en-US" dirty="0"/>
          </a:p>
        </p:txBody>
      </p:sp>
    </p:spTree>
    <p:extLst>
      <p:ext uri="{BB962C8B-B14F-4D97-AF65-F5344CB8AC3E}">
        <p14:creationId xmlns:p14="http://schemas.microsoft.com/office/powerpoint/2010/main" val="124148085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1E09BC49-70B0-F341-AE0D-61DFC73AA0FD}" type="datetimeFigureOut">
              <a:rPr lang="en-US"/>
              <a:pPr>
                <a:defRPr/>
              </a:pPr>
              <a:t>7/10/2012</a:t>
            </a:fld>
            <a:endParaRPr lang="en-US" dirty="0"/>
          </a:p>
        </p:txBody>
      </p:sp>
      <p:sp>
        <p:nvSpPr>
          <p:cNvPr id="8" name="Footer Placeholder 7"/>
          <p:cNvSpPr>
            <a:spLocks noGrp="1"/>
          </p:cNvSpPr>
          <p:nvPr>
            <p:ph type="ftr" sz="quarter" idx="11"/>
          </p:nvPr>
        </p:nvSpPr>
        <p:spPr/>
        <p:txBody>
          <a:bodyPr/>
          <a:lstStyle>
            <a:lvl1pPr>
              <a:defRPr i="0"/>
            </a:lvl1pPr>
          </a:lstStyle>
          <a:p>
            <a:pPr>
              <a:defRPr/>
            </a:pPr>
            <a:endParaRPr lang="en-US" dirty="0"/>
          </a:p>
        </p:txBody>
      </p:sp>
      <p:sp>
        <p:nvSpPr>
          <p:cNvPr id="9" name="Slide Number Placeholder 8"/>
          <p:cNvSpPr>
            <a:spLocks noGrp="1"/>
          </p:cNvSpPr>
          <p:nvPr>
            <p:ph type="sldNum" sz="quarter" idx="12"/>
          </p:nvPr>
        </p:nvSpPr>
        <p:spPr/>
        <p:txBody>
          <a:bodyPr/>
          <a:lstStyle>
            <a:lvl1pPr>
              <a:defRPr/>
            </a:lvl1pPr>
          </a:lstStyle>
          <a:p>
            <a:pPr>
              <a:defRPr/>
            </a:pPr>
            <a:fld id="{CED0FE98-894B-8E47-BAC2-C1B537CF3875}" type="slidenum">
              <a:rPr lang="en-US"/>
              <a:pPr>
                <a:defRPr/>
              </a:pPr>
              <a:t>‹#›</a:t>
            </a:fld>
            <a:endParaRPr lang="en-US" dirty="0"/>
          </a:p>
        </p:txBody>
      </p:sp>
    </p:spTree>
    <p:extLst>
      <p:ext uri="{BB962C8B-B14F-4D97-AF65-F5344CB8AC3E}">
        <p14:creationId xmlns:p14="http://schemas.microsoft.com/office/powerpoint/2010/main" val="373982076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E20FB47A-403B-C146-808C-93DC922DB8D0}" type="datetimeFigureOut">
              <a:rPr lang="en-US"/>
              <a:pPr>
                <a:defRPr/>
              </a:pPr>
              <a:t>7/10/2012</a:t>
            </a:fld>
            <a:endParaRPr lang="en-US" dirty="0"/>
          </a:p>
        </p:txBody>
      </p:sp>
      <p:sp>
        <p:nvSpPr>
          <p:cNvPr id="4" name="Footer Placeholder 3"/>
          <p:cNvSpPr>
            <a:spLocks noGrp="1"/>
          </p:cNvSpPr>
          <p:nvPr>
            <p:ph type="ftr" sz="quarter" idx="11"/>
          </p:nvPr>
        </p:nvSpPr>
        <p:spPr/>
        <p:txBody>
          <a:bodyPr/>
          <a:lstStyle>
            <a:lvl1pPr>
              <a:defRPr i="0"/>
            </a:lvl1pPr>
          </a:lstStyle>
          <a:p>
            <a:pPr>
              <a:defRPr/>
            </a:pP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EE2431D7-C6F9-DD4F-BC46-765332900D33}" type="slidenum">
              <a:rPr lang="en-US"/>
              <a:pPr>
                <a:defRPr/>
              </a:pPr>
              <a:t>‹#›</a:t>
            </a:fld>
            <a:endParaRPr lang="en-US" dirty="0"/>
          </a:p>
        </p:txBody>
      </p:sp>
    </p:spTree>
    <p:extLst>
      <p:ext uri="{BB962C8B-B14F-4D97-AF65-F5344CB8AC3E}">
        <p14:creationId xmlns:p14="http://schemas.microsoft.com/office/powerpoint/2010/main" val="221990417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D671A2DD-5E3E-314C-B3EE-FD63AD4EDBFC}" type="datetimeFigureOut">
              <a:rPr lang="en-US"/>
              <a:pPr>
                <a:defRPr/>
              </a:pPr>
              <a:t>7/10/2012</a:t>
            </a:fld>
            <a:endParaRPr lang="en-US" dirty="0"/>
          </a:p>
        </p:txBody>
      </p:sp>
      <p:sp>
        <p:nvSpPr>
          <p:cNvPr id="3" name="Footer Placeholder 2"/>
          <p:cNvSpPr>
            <a:spLocks noGrp="1"/>
          </p:cNvSpPr>
          <p:nvPr>
            <p:ph type="ftr" sz="quarter" idx="11"/>
          </p:nvPr>
        </p:nvSpPr>
        <p:spPr/>
        <p:txBody>
          <a:bodyPr/>
          <a:lstStyle>
            <a:lvl1pPr>
              <a:defRPr i="0"/>
            </a:lvl1pPr>
          </a:lstStyle>
          <a:p>
            <a:pPr>
              <a:defRPr/>
            </a:pPr>
            <a:endParaRPr lang="en-US" dirty="0"/>
          </a:p>
        </p:txBody>
      </p:sp>
      <p:sp>
        <p:nvSpPr>
          <p:cNvPr id="4" name="Slide Number Placeholder 3"/>
          <p:cNvSpPr>
            <a:spLocks noGrp="1"/>
          </p:cNvSpPr>
          <p:nvPr>
            <p:ph type="sldNum" sz="quarter" idx="12"/>
          </p:nvPr>
        </p:nvSpPr>
        <p:spPr/>
        <p:txBody>
          <a:bodyPr/>
          <a:lstStyle>
            <a:lvl1pPr>
              <a:defRPr/>
            </a:lvl1pPr>
          </a:lstStyle>
          <a:p>
            <a:pPr>
              <a:defRPr/>
            </a:pPr>
            <a:fld id="{D1648980-ADB2-3D4B-86DD-10C2E4232E3F}" type="slidenum">
              <a:rPr lang="en-US"/>
              <a:pPr>
                <a:defRPr/>
              </a:pPr>
              <a:t>‹#›</a:t>
            </a:fld>
            <a:endParaRPr lang="en-US" dirty="0"/>
          </a:p>
        </p:txBody>
      </p:sp>
    </p:spTree>
    <p:extLst>
      <p:ext uri="{BB962C8B-B14F-4D97-AF65-F5344CB8AC3E}">
        <p14:creationId xmlns:p14="http://schemas.microsoft.com/office/powerpoint/2010/main" val="1773181376"/>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9251CDD5-2650-814B-A45C-4FDAEB2E2200}" type="datetimeFigureOut">
              <a:rPr lang="en-US"/>
              <a:pPr>
                <a:defRPr/>
              </a:pPr>
              <a:t>7/10/2012</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AFEE1EF0-C0B0-BF47-B763-122936D34674}" type="slidenum">
              <a:rPr lang="en-US"/>
              <a:pPr>
                <a:defRPr/>
              </a:pPr>
              <a:t>‹#›</a:t>
            </a:fld>
            <a:endParaRPr lang="en-US" dirty="0"/>
          </a:p>
        </p:txBody>
      </p:sp>
    </p:spTree>
    <p:extLst>
      <p:ext uri="{BB962C8B-B14F-4D97-AF65-F5344CB8AC3E}">
        <p14:creationId xmlns:p14="http://schemas.microsoft.com/office/powerpoint/2010/main" val="16776196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CC3C1F2-55BB-8B4F-9C32-7436659741CD}" type="datetimeFigureOut">
              <a:rPr lang="en-US"/>
              <a:pPr>
                <a:defRPr/>
              </a:pPr>
              <a:t>7/10/2012</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136C50D-4DB1-954D-BA62-D57345C96120}" type="slidenum">
              <a:rPr lang="en-US"/>
              <a:pPr>
                <a:defRPr/>
              </a:pPr>
              <a:t>‹#›</a:t>
            </a:fld>
            <a:endParaRPr lang="en-US" dirty="0"/>
          </a:p>
        </p:txBody>
      </p:sp>
    </p:spTree>
    <p:extLst>
      <p:ext uri="{BB962C8B-B14F-4D97-AF65-F5344CB8AC3E}">
        <p14:creationId xmlns:p14="http://schemas.microsoft.com/office/powerpoint/2010/main" val="244655878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198E292D-569C-9E4B-B4F0-16E41F4F55A8}" type="datetimeFigureOut">
              <a:rPr lang="en-US"/>
              <a:pPr>
                <a:defRPr/>
              </a:pPr>
              <a:t>7/10/2012</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AF275A96-9717-424E-821B-624577F1082D}" type="slidenum">
              <a:rPr lang="en-US"/>
              <a:pPr>
                <a:defRPr/>
              </a:pPr>
              <a:t>‹#›</a:t>
            </a:fld>
            <a:endParaRPr lang="en-US" dirty="0"/>
          </a:p>
        </p:txBody>
      </p:sp>
    </p:spTree>
    <p:extLst>
      <p:ext uri="{BB962C8B-B14F-4D97-AF65-F5344CB8AC3E}">
        <p14:creationId xmlns:p14="http://schemas.microsoft.com/office/powerpoint/2010/main" val="53233825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08A003C-0666-A044-AE65-CDF5EA5B071E}" type="datetimeFigureOut">
              <a:rPr lang="en-US"/>
              <a:pPr>
                <a:defRPr/>
              </a:pPr>
              <a:t>7/10/2012</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9861682-73A0-F942-9872-528F56E93762}" type="slidenum">
              <a:rPr lang="en-US"/>
              <a:pPr>
                <a:defRPr/>
              </a:pPr>
              <a:t>‹#›</a:t>
            </a:fld>
            <a:endParaRPr lang="en-US" dirty="0"/>
          </a:p>
        </p:txBody>
      </p:sp>
    </p:spTree>
    <p:extLst>
      <p:ext uri="{BB962C8B-B14F-4D97-AF65-F5344CB8AC3E}">
        <p14:creationId xmlns:p14="http://schemas.microsoft.com/office/powerpoint/2010/main" val="278937555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90CBE0C-A064-3E49-998E-91BD1A28550C}" type="datetimeFigureOut">
              <a:rPr lang="en-US"/>
              <a:pPr>
                <a:defRPr/>
              </a:pPr>
              <a:t>7/10/2012</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EB7617D-EA24-D84C-83BA-F1EE48CA0AA5}" type="slidenum">
              <a:rPr lang="en-US"/>
              <a:pPr>
                <a:defRPr/>
              </a:pPr>
              <a:t>‹#›</a:t>
            </a:fld>
            <a:endParaRPr lang="en-US" dirty="0"/>
          </a:p>
        </p:txBody>
      </p:sp>
    </p:spTree>
    <p:extLst>
      <p:ext uri="{BB962C8B-B14F-4D97-AF65-F5344CB8AC3E}">
        <p14:creationId xmlns:p14="http://schemas.microsoft.com/office/powerpoint/2010/main" val="740762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B21427E-07DB-0E44-B0F4-0E92A843D788}" type="datetimeFigureOut">
              <a:rPr lang="en-US"/>
              <a:pPr>
                <a:defRPr/>
              </a:pPr>
              <a:t>7/10/2012</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047B3AF-D156-8C4E-A9BB-0F1EDE1F7B1B}" type="slidenum">
              <a:rPr lang="en-US"/>
              <a:pPr>
                <a:defRPr/>
              </a:pPr>
              <a:t>‹#›</a:t>
            </a:fld>
            <a:endParaRPr lang="en-US" dirty="0"/>
          </a:p>
        </p:txBody>
      </p:sp>
    </p:spTree>
    <p:extLst>
      <p:ext uri="{BB962C8B-B14F-4D97-AF65-F5344CB8AC3E}">
        <p14:creationId xmlns:p14="http://schemas.microsoft.com/office/powerpoint/2010/main" val="8768769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905000"/>
            <a:ext cx="4038600" cy="4525963"/>
          </a:xfrm>
        </p:spPr>
        <p:txBody>
          <a:bodyPr/>
          <a:lstStyle>
            <a:lvl1pPr marL="164592">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fld id="{75231731-ADF9-8343-8CEB-0878BE5AADCE}" type="datetimeFigureOut">
              <a:rPr lang="en-US"/>
              <a:pPr>
                <a:defRPr/>
              </a:pPr>
              <a:t>7/10/2012</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38C73369-0438-104C-B9B7-1F73E5712FC5}" type="slidenum">
              <a:rPr lang="en-US"/>
              <a:pPr>
                <a:defRPr/>
              </a:pPr>
              <a:t>‹#›</a:t>
            </a:fld>
            <a:endParaRPr lang="en-US" dirty="0"/>
          </a:p>
        </p:txBody>
      </p:sp>
    </p:spTree>
    <p:extLst>
      <p:ext uri="{BB962C8B-B14F-4D97-AF65-F5344CB8AC3E}">
        <p14:creationId xmlns:p14="http://schemas.microsoft.com/office/powerpoint/2010/main" val="85285228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CB5837E0-ECC0-F54F-8F5A-E761F4FA8654}" type="datetimeFigureOut">
              <a:rPr lang="en-US"/>
              <a:pPr>
                <a:defRPr/>
              </a:pPr>
              <a:t>7/10/2012</a:t>
            </a:fld>
            <a:endParaRPr lang="en-US" dirty="0"/>
          </a:p>
        </p:txBody>
      </p:sp>
      <p:sp>
        <p:nvSpPr>
          <p:cNvPr id="8" name="Footer Placeholder 7"/>
          <p:cNvSpPr>
            <a:spLocks noGrp="1"/>
          </p:cNvSpPr>
          <p:nvPr>
            <p:ph type="ftr" sz="quarter" idx="11"/>
          </p:nvPr>
        </p:nvSpPr>
        <p:spPr/>
        <p:txBody>
          <a:bodyPr/>
          <a:lstStyle>
            <a:lvl1pPr>
              <a:defRPr i="0"/>
            </a:lvl1pPr>
          </a:lstStyle>
          <a:p>
            <a:pPr>
              <a:defRPr/>
            </a:pPr>
            <a:endParaRPr lang="en-US" dirty="0"/>
          </a:p>
        </p:txBody>
      </p:sp>
      <p:sp>
        <p:nvSpPr>
          <p:cNvPr id="9" name="Slide Number Placeholder 8"/>
          <p:cNvSpPr>
            <a:spLocks noGrp="1"/>
          </p:cNvSpPr>
          <p:nvPr>
            <p:ph type="sldNum" sz="quarter" idx="12"/>
          </p:nvPr>
        </p:nvSpPr>
        <p:spPr/>
        <p:txBody>
          <a:bodyPr/>
          <a:lstStyle>
            <a:lvl1pPr>
              <a:defRPr/>
            </a:lvl1pPr>
          </a:lstStyle>
          <a:p>
            <a:pPr>
              <a:defRPr/>
            </a:pPr>
            <a:fld id="{46675A43-1489-EF49-B17E-C68F54A2C9EE}" type="slidenum">
              <a:rPr lang="en-US"/>
              <a:pPr>
                <a:defRPr/>
              </a:pPr>
              <a:t>‹#›</a:t>
            </a:fld>
            <a:endParaRPr lang="en-US" dirty="0"/>
          </a:p>
        </p:txBody>
      </p:sp>
    </p:spTree>
    <p:extLst>
      <p:ext uri="{BB962C8B-B14F-4D97-AF65-F5344CB8AC3E}">
        <p14:creationId xmlns:p14="http://schemas.microsoft.com/office/powerpoint/2010/main" val="545534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29D9B046-D724-F842-A7FD-4CD16E3EDB44}" type="datetimeFigureOut">
              <a:rPr lang="en-US"/>
              <a:pPr>
                <a:defRPr/>
              </a:pPr>
              <a:t>7/10/2012</a:t>
            </a:fld>
            <a:endParaRPr lang="en-US" dirty="0"/>
          </a:p>
        </p:txBody>
      </p:sp>
      <p:sp>
        <p:nvSpPr>
          <p:cNvPr id="4" name="Footer Placeholder 3"/>
          <p:cNvSpPr>
            <a:spLocks noGrp="1"/>
          </p:cNvSpPr>
          <p:nvPr>
            <p:ph type="ftr" sz="quarter" idx="11"/>
          </p:nvPr>
        </p:nvSpPr>
        <p:spPr/>
        <p:txBody>
          <a:bodyPr/>
          <a:lstStyle>
            <a:lvl1pPr>
              <a:defRPr i="0"/>
            </a:lvl1pPr>
          </a:lstStyle>
          <a:p>
            <a:pPr>
              <a:defRPr/>
            </a:pP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651CA60D-CCBB-A542-8D21-8B1D29278E07}" type="slidenum">
              <a:rPr lang="en-US"/>
              <a:pPr>
                <a:defRPr/>
              </a:pPr>
              <a:t>‹#›</a:t>
            </a:fld>
            <a:endParaRPr lang="en-US" dirty="0"/>
          </a:p>
        </p:txBody>
      </p:sp>
    </p:spTree>
    <p:extLst>
      <p:ext uri="{BB962C8B-B14F-4D97-AF65-F5344CB8AC3E}">
        <p14:creationId xmlns:p14="http://schemas.microsoft.com/office/powerpoint/2010/main" val="3662186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DD02CDED-2AB4-264A-8E73-C769283ECBE3}" type="datetimeFigureOut">
              <a:rPr lang="en-US"/>
              <a:pPr>
                <a:defRPr/>
              </a:pPr>
              <a:t>7/10/2012</a:t>
            </a:fld>
            <a:endParaRPr lang="en-US" dirty="0"/>
          </a:p>
        </p:txBody>
      </p:sp>
      <p:sp>
        <p:nvSpPr>
          <p:cNvPr id="3" name="Footer Placeholder 2"/>
          <p:cNvSpPr>
            <a:spLocks noGrp="1"/>
          </p:cNvSpPr>
          <p:nvPr>
            <p:ph type="ftr" sz="quarter" idx="11"/>
          </p:nvPr>
        </p:nvSpPr>
        <p:spPr/>
        <p:txBody>
          <a:bodyPr/>
          <a:lstStyle>
            <a:lvl1pPr>
              <a:defRPr i="0"/>
            </a:lvl1pPr>
          </a:lstStyle>
          <a:p>
            <a:pPr>
              <a:defRPr/>
            </a:pPr>
            <a:endParaRPr lang="en-US" dirty="0"/>
          </a:p>
        </p:txBody>
      </p:sp>
      <p:sp>
        <p:nvSpPr>
          <p:cNvPr id="4" name="Slide Number Placeholder 3"/>
          <p:cNvSpPr>
            <a:spLocks noGrp="1"/>
          </p:cNvSpPr>
          <p:nvPr>
            <p:ph type="sldNum" sz="quarter" idx="12"/>
          </p:nvPr>
        </p:nvSpPr>
        <p:spPr/>
        <p:txBody>
          <a:bodyPr/>
          <a:lstStyle>
            <a:lvl1pPr>
              <a:defRPr/>
            </a:lvl1pPr>
          </a:lstStyle>
          <a:p>
            <a:pPr>
              <a:defRPr/>
            </a:pPr>
            <a:fld id="{F2C6EF92-5056-AB4D-99B5-A8F68BB238AF}" type="slidenum">
              <a:rPr lang="en-US"/>
              <a:pPr>
                <a:defRPr/>
              </a:pPr>
              <a:t>‹#›</a:t>
            </a:fld>
            <a:endParaRPr lang="en-US" dirty="0"/>
          </a:p>
        </p:txBody>
      </p:sp>
    </p:spTree>
    <p:extLst>
      <p:ext uri="{BB962C8B-B14F-4D97-AF65-F5344CB8AC3E}">
        <p14:creationId xmlns:p14="http://schemas.microsoft.com/office/powerpoint/2010/main" val="3048758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FC84FEAB-5E70-4842-BA41-277231472199}" type="datetimeFigureOut">
              <a:rPr lang="en-US"/>
              <a:pPr>
                <a:defRPr/>
              </a:pPr>
              <a:t>7/10/2012</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7E66BDD9-16D4-0043-B1C3-6E2843874D94}" type="slidenum">
              <a:rPr lang="en-US"/>
              <a:pPr>
                <a:defRPr/>
              </a:pPr>
              <a:t>‹#›</a:t>
            </a:fld>
            <a:endParaRPr lang="en-US" dirty="0"/>
          </a:p>
        </p:txBody>
      </p:sp>
    </p:spTree>
    <p:extLst>
      <p:ext uri="{BB962C8B-B14F-4D97-AF65-F5344CB8AC3E}">
        <p14:creationId xmlns:p14="http://schemas.microsoft.com/office/powerpoint/2010/main" val="2660647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56693FFF-8C95-9C41-B928-205BD291B4A5}" type="datetimeFigureOut">
              <a:rPr lang="en-US"/>
              <a:pPr>
                <a:defRPr/>
              </a:pPr>
              <a:t>7/10/2012</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E457865D-DFD7-314E-9AAF-91057BED88ED}" type="slidenum">
              <a:rPr lang="en-US"/>
              <a:pPr>
                <a:defRPr/>
              </a:pPr>
              <a:t>‹#›</a:t>
            </a:fld>
            <a:endParaRPr lang="en-US" dirty="0"/>
          </a:p>
        </p:txBody>
      </p:sp>
    </p:spTree>
    <p:extLst>
      <p:ext uri="{BB962C8B-B14F-4D97-AF65-F5344CB8AC3E}">
        <p14:creationId xmlns:p14="http://schemas.microsoft.com/office/powerpoint/2010/main" val="4054372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pic>
        <p:nvPicPr>
          <p:cNvPr id="3" name="Picture 2" descr="PD12_DRinClassrm_body.jpg"/>
          <p:cNvPicPr>
            <a:picLocks noChangeAspect="1"/>
          </p:cNvPicPr>
          <p:nvPr/>
        </p:nvPicPr>
        <p:blipFill>
          <a:blip r:embed="rId14"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27" name="Title Placeholder 1"/>
          <p:cNvSpPr>
            <a:spLocks noGrp="1"/>
          </p:cNvSpPr>
          <p:nvPr>
            <p:ph type="title"/>
          </p:nvPr>
        </p:nvSpPr>
        <p:spPr bwMode="auto">
          <a:xfrm>
            <a:off x="457200" y="7016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28" name="Text Placeholder 2"/>
          <p:cNvSpPr>
            <a:spLocks noGrp="1"/>
          </p:cNvSpPr>
          <p:nvPr>
            <p:ph type="body" idx="1"/>
          </p:nvPr>
        </p:nvSpPr>
        <p:spPr bwMode="auto">
          <a:xfrm>
            <a:off x="457200" y="2027238"/>
            <a:ext cx="8229600" cy="422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000" dirty="0" smtClean="0">
                <a:solidFill>
                  <a:schemeClr val="tx1">
                    <a:tint val="75000"/>
                  </a:schemeClr>
                </a:solidFill>
                <a:latin typeface="+mn-lt"/>
                <a:ea typeface="+mn-ea"/>
                <a:cs typeface="+mn-cs"/>
              </a:defRPr>
            </a:lvl1pPr>
          </a:lstStyle>
          <a:p>
            <a:pPr>
              <a:defRPr/>
            </a:pPr>
            <a:r>
              <a:rPr lang="en-US" dirty="0"/>
              <a:t>©2012 ASRT. All rights reserved.</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i="1" dirty="0" smtClean="0">
                <a:solidFill>
                  <a:schemeClr val="tx1">
                    <a:tint val="75000"/>
                  </a:schemeClr>
                </a:solidFill>
                <a:latin typeface="+mn-lt"/>
                <a:ea typeface="+mn-ea"/>
                <a:cs typeface="+mn-cs"/>
              </a:defRPr>
            </a:lvl1pPr>
          </a:lstStyle>
          <a:p>
            <a:pPr>
              <a:defRPr/>
            </a:pPr>
            <a:r>
              <a:rPr lang="en-US" dirty="0"/>
              <a:t>Radiologic Technology  </a:t>
            </a:r>
            <a:r>
              <a:rPr lang="en-US" i="0" dirty="0"/>
              <a:t>in the Classroom</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dirty="0"/>
              <a:t>Title of Directed Reading</a:t>
            </a:r>
          </a:p>
        </p:txBody>
      </p:sp>
      <p:pic>
        <p:nvPicPr>
          <p:cNvPr id="2" name="Picture 1"/>
          <p:cNvPicPr>
            <a:picLocks noChangeAspect="1"/>
          </p:cNvPicPr>
          <p:nvPr/>
        </p:nvPicPr>
        <p:blipFill>
          <a:blip r:embed="rId15" cstate="email">
            <a:extLst>
              <a:ext uri="{28A0092B-C50C-407E-A947-70E740481C1C}">
                <a14:useLocalDpi xmlns:a14="http://schemas.microsoft.com/office/drawing/2010/main" val="0"/>
              </a:ext>
            </a:extLst>
          </a:blip>
          <a:stretch>
            <a:fillRect/>
          </a:stretch>
        </p:blipFill>
        <p:spPr>
          <a:xfrm>
            <a:off x="73152" y="0"/>
            <a:ext cx="9070848" cy="800100"/>
          </a:xfrm>
          <a:prstGeom prst="rect">
            <a:avLst/>
          </a:prstGeom>
        </p:spPr>
      </p:pic>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iming>
    <p:tnLst>
      <p:par>
        <p:cTn id="1" dur="indefinite" restart="never" nodeType="tmRoot"/>
      </p:par>
    </p:tnLst>
  </p:timing>
  <p:txStyles>
    <p:titleStyle>
      <a:lvl1pPr algn="ctr" rtl="0" eaLnBrk="1" fontAlgn="base" hangingPunct="1">
        <a:spcBef>
          <a:spcPct val="0"/>
        </a:spcBef>
        <a:spcAft>
          <a:spcPct val="0"/>
        </a:spcAft>
        <a:defRPr sz="4400" b="1" kern="1200">
          <a:solidFill>
            <a:srgbClr val="376092"/>
          </a:solidFill>
          <a:latin typeface="+mj-lt"/>
          <a:ea typeface="ＭＳ Ｐゴシック" charset="0"/>
          <a:cs typeface="ＭＳ Ｐゴシック" charset="0"/>
        </a:defRPr>
      </a:lvl1pPr>
      <a:lvl2pPr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2pPr>
      <a:lvl3pPr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3pPr>
      <a:lvl4pPr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4pPr>
      <a:lvl5pPr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5pPr>
      <a:lvl6pPr marL="4572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6pPr>
      <a:lvl7pPr marL="9144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7pPr>
      <a:lvl8pPr marL="13716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8pPr>
      <a:lvl9pPr marL="18288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9pPr>
    </p:titleStyle>
    <p:bodyStyle>
      <a:lvl1pPr algn="l" rtl="0" eaLnBrk="1" fontAlgn="base" hangingPunct="1">
        <a:spcBef>
          <a:spcPts val="1363"/>
        </a:spcBef>
        <a:spcAft>
          <a:spcPct val="0"/>
        </a:spcAft>
        <a:defRPr sz="3200" kern="1200">
          <a:solidFill>
            <a:srgbClr val="7F7F7F"/>
          </a:solidFill>
          <a:latin typeface="+mn-lt"/>
          <a:ea typeface="ＭＳ Ｐゴシック" charset="0"/>
          <a:cs typeface="ＭＳ Ｐゴシック" charset="0"/>
        </a:defRPr>
      </a:lvl1pPr>
      <a:lvl2pPr marL="971550" indent="-514350" algn="l" rtl="0" eaLnBrk="1" fontAlgn="base" hangingPunct="1">
        <a:spcBef>
          <a:spcPct val="20000"/>
        </a:spcBef>
        <a:spcAft>
          <a:spcPct val="0"/>
        </a:spcAft>
        <a:defRPr sz="2800" kern="1200">
          <a:solidFill>
            <a:srgbClr val="7F7F7F"/>
          </a:solidFill>
          <a:latin typeface="+mn-lt"/>
          <a:ea typeface="ＭＳ Ｐゴシック" charset="0"/>
          <a:cs typeface="+mn-cs"/>
        </a:defRPr>
      </a:lvl2pPr>
      <a:lvl3pPr marL="1371600" indent="-457200" algn="l" rtl="0" eaLnBrk="1" fontAlgn="base" hangingPunct="1">
        <a:spcBef>
          <a:spcPct val="20000"/>
        </a:spcBef>
        <a:spcAft>
          <a:spcPct val="0"/>
        </a:spcAft>
        <a:defRPr sz="2400" kern="1200">
          <a:solidFill>
            <a:srgbClr val="7F7F7F"/>
          </a:solidFill>
          <a:latin typeface="+mn-lt"/>
          <a:ea typeface="ＭＳ Ｐゴシック" charset="0"/>
          <a:cs typeface="+mn-cs"/>
        </a:defRPr>
      </a:lvl3pPr>
      <a:lvl4pPr marL="1828800" indent="-457200" algn="l" rtl="0" eaLnBrk="1" fontAlgn="base" hangingPunct="1">
        <a:spcBef>
          <a:spcPct val="20000"/>
        </a:spcBef>
        <a:spcAft>
          <a:spcPct val="0"/>
        </a:spcAft>
        <a:defRPr sz="2000" kern="1200">
          <a:solidFill>
            <a:srgbClr val="7F7F7F"/>
          </a:solidFill>
          <a:latin typeface="+mn-lt"/>
          <a:ea typeface="ＭＳ Ｐゴシック" charset="0"/>
          <a:cs typeface="+mn-cs"/>
        </a:defRPr>
      </a:lvl4pPr>
      <a:lvl5pPr marL="2286000" indent="-457200" algn="l" rtl="0" eaLnBrk="1" fontAlgn="base" hangingPunct="1">
        <a:spcBef>
          <a:spcPct val="20000"/>
        </a:spcBef>
        <a:spcAft>
          <a:spcPct val="0"/>
        </a:spcAft>
        <a:defRPr sz="2000" kern="1200">
          <a:solidFill>
            <a:srgbClr val="7F7F7F"/>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pic>
        <p:nvPicPr>
          <p:cNvPr id="2050" name="Picture 6" descr="PD12_DRinClassrm_body.jpg"/>
          <p:cNvPicPr>
            <a:picLocks noChangeAspect="1"/>
          </p:cNvPicPr>
          <p:nvPr/>
        </p:nvPicPr>
        <p:blipFill>
          <a:blip r:embed="rId14" cstate="email">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itle Placeholder 1"/>
          <p:cNvSpPr>
            <a:spLocks noGrp="1"/>
          </p:cNvSpPr>
          <p:nvPr>
            <p:ph type="title"/>
          </p:nvPr>
        </p:nvSpPr>
        <p:spPr bwMode="auto">
          <a:xfrm>
            <a:off x="457200" y="7016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2" name="Text Placeholder 2"/>
          <p:cNvSpPr>
            <a:spLocks noGrp="1"/>
          </p:cNvSpPr>
          <p:nvPr>
            <p:ph type="body" idx="1"/>
          </p:nvPr>
        </p:nvSpPr>
        <p:spPr bwMode="auto">
          <a:xfrm>
            <a:off x="457200" y="2027238"/>
            <a:ext cx="8229600" cy="422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000" dirty="0" smtClean="0">
                <a:solidFill>
                  <a:schemeClr val="tx1">
                    <a:tint val="75000"/>
                  </a:schemeClr>
                </a:solidFill>
                <a:latin typeface="+mn-lt"/>
                <a:ea typeface="+mn-ea"/>
                <a:cs typeface="+mn-cs"/>
              </a:defRPr>
            </a:lvl1pPr>
          </a:lstStyle>
          <a:p>
            <a:pPr>
              <a:defRPr/>
            </a:pPr>
            <a:r>
              <a:rPr lang="en-US" dirty="0"/>
              <a:t>©2012 ASRT. All rights reserved.</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i="1" dirty="0" smtClean="0">
                <a:solidFill>
                  <a:schemeClr val="tx1">
                    <a:tint val="75000"/>
                  </a:schemeClr>
                </a:solidFill>
                <a:latin typeface="+mn-lt"/>
                <a:ea typeface="+mn-ea"/>
                <a:cs typeface="+mn-cs"/>
              </a:defRPr>
            </a:lvl1pPr>
          </a:lstStyle>
          <a:p>
            <a:pPr>
              <a:defRPr/>
            </a:pPr>
            <a:r>
              <a:rPr lang="en-US" dirty="0"/>
              <a:t>Radiologic Technology  </a:t>
            </a:r>
            <a:r>
              <a:rPr lang="en-US" i="0" dirty="0"/>
              <a:t>in the Classroom</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dirty="0"/>
              <a:t>Title of Directed Reading</a:t>
            </a:r>
          </a:p>
        </p:txBody>
      </p:sp>
    </p:spTree>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iming>
    <p:tnLst>
      <p:par>
        <p:cTn id="1" dur="indefinite" restart="never" nodeType="tmRoot"/>
      </p:par>
    </p:tnLst>
  </p:timing>
  <p:txStyles>
    <p:titleStyle>
      <a:lvl1pPr algn="ctr" rtl="0" fontAlgn="base">
        <a:spcBef>
          <a:spcPct val="0"/>
        </a:spcBef>
        <a:spcAft>
          <a:spcPct val="0"/>
        </a:spcAft>
        <a:defRPr sz="4400" kern="1200">
          <a:solidFill>
            <a:srgbClr val="376092"/>
          </a:solidFill>
          <a:latin typeface="+mj-lt"/>
          <a:ea typeface="ＭＳ Ｐゴシック" charset="0"/>
          <a:cs typeface="ＭＳ Ｐゴシック" charset="0"/>
        </a:defRPr>
      </a:lvl1pPr>
      <a:lvl2pPr algn="ctr" rtl="0" fontAlgn="base">
        <a:spcBef>
          <a:spcPct val="0"/>
        </a:spcBef>
        <a:spcAft>
          <a:spcPct val="0"/>
        </a:spcAft>
        <a:defRPr sz="4400">
          <a:solidFill>
            <a:srgbClr val="376092"/>
          </a:solidFill>
          <a:latin typeface="Calibri" charset="0"/>
          <a:ea typeface="ＭＳ Ｐゴシック" charset="0"/>
          <a:cs typeface="ＭＳ Ｐゴシック" charset="0"/>
        </a:defRPr>
      </a:lvl2pPr>
      <a:lvl3pPr algn="ctr" rtl="0" fontAlgn="base">
        <a:spcBef>
          <a:spcPct val="0"/>
        </a:spcBef>
        <a:spcAft>
          <a:spcPct val="0"/>
        </a:spcAft>
        <a:defRPr sz="4400">
          <a:solidFill>
            <a:srgbClr val="376092"/>
          </a:solidFill>
          <a:latin typeface="Calibri" charset="0"/>
          <a:ea typeface="ＭＳ Ｐゴシック" charset="0"/>
          <a:cs typeface="ＭＳ Ｐゴシック" charset="0"/>
        </a:defRPr>
      </a:lvl3pPr>
      <a:lvl4pPr algn="ctr" rtl="0" fontAlgn="base">
        <a:spcBef>
          <a:spcPct val="0"/>
        </a:spcBef>
        <a:spcAft>
          <a:spcPct val="0"/>
        </a:spcAft>
        <a:defRPr sz="4400">
          <a:solidFill>
            <a:srgbClr val="376092"/>
          </a:solidFill>
          <a:latin typeface="Calibri" charset="0"/>
          <a:ea typeface="ＭＳ Ｐゴシック" charset="0"/>
          <a:cs typeface="ＭＳ Ｐゴシック" charset="0"/>
        </a:defRPr>
      </a:lvl4pPr>
      <a:lvl5pPr algn="ctr" rtl="0" fontAlgn="base">
        <a:spcBef>
          <a:spcPct val="0"/>
        </a:spcBef>
        <a:spcAft>
          <a:spcPct val="0"/>
        </a:spcAft>
        <a:defRPr sz="4400">
          <a:solidFill>
            <a:srgbClr val="376092"/>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rgbClr val="376092"/>
          </a:solidFill>
          <a:latin typeface="Calibri" charset="0"/>
          <a:ea typeface="ＭＳ Ｐゴシック" charset="0"/>
          <a:cs typeface="ＭＳ Ｐゴシック" charset="0"/>
        </a:defRPr>
      </a:lvl6pPr>
      <a:lvl7pPr marL="914400" algn="ctr" rtl="0" fontAlgn="base">
        <a:spcBef>
          <a:spcPct val="0"/>
        </a:spcBef>
        <a:spcAft>
          <a:spcPct val="0"/>
        </a:spcAft>
        <a:defRPr sz="4400">
          <a:solidFill>
            <a:srgbClr val="376092"/>
          </a:solidFill>
          <a:latin typeface="Calibri" charset="0"/>
          <a:ea typeface="ＭＳ Ｐゴシック" charset="0"/>
          <a:cs typeface="ＭＳ Ｐゴシック" charset="0"/>
        </a:defRPr>
      </a:lvl7pPr>
      <a:lvl8pPr marL="1371600" algn="ctr" rtl="0" fontAlgn="base">
        <a:spcBef>
          <a:spcPct val="0"/>
        </a:spcBef>
        <a:spcAft>
          <a:spcPct val="0"/>
        </a:spcAft>
        <a:defRPr sz="4400">
          <a:solidFill>
            <a:srgbClr val="376092"/>
          </a:solidFill>
          <a:latin typeface="Calibri" charset="0"/>
          <a:ea typeface="ＭＳ Ｐゴシック" charset="0"/>
          <a:cs typeface="ＭＳ Ｐゴシック" charset="0"/>
        </a:defRPr>
      </a:lvl8pPr>
      <a:lvl9pPr marL="1828800" algn="ctr" rtl="0" fontAlgn="base">
        <a:spcBef>
          <a:spcPct val="0"/>
        </a:spcBef>
        <a:spcAft>
          <a:spcPct val="0"/>
        </a:spcAft>
        <a:defRPr sz="4400">
          <a:solidFill>
            <a:srgbClr val="376092"/>
          </a:solidFill>
          <a:latin typeface="Calibri" charset="0"/>
          <a:ea typeface="ＭＳ Ｐゴシック" charset="0"/>
          <a:cs typeface="ＭＳ Ｐゴシック" charset="0"/>
        </a:defRPr>
      </a:lvl9pPr>
    </p:titleStyle>
    <p:bodyStyle>
      <a:lvl1pPr marL="342900" indent="-342900" algn="l" rtl="0" fontAlgn="base">
        <a:spcBef>
          <a:spcPct val="20000"/>
        </a:spcBef>
        <a:spcAft>
          <a:spcPct val="0"/>
        </a:spcAft>
        <a:defRPr sz="3200" kern="1200">
          <a:solidFill>
            <a:srgbClr val="7F7F7F"/>
          </a:solidFill>
          <a:latin typeface="+mn-lt"/>
          <a:ea typeface="ＭＳ Ｐゴシック" charset="0"/>
          <a:cs typeface="ＭＳ Ｐゴシック" charset="0"/>
        </a:defRPr>
      </a:lvl1pPr>
      <a:lvl2pPr marL="971550" indent="-514350" algn="l" rtl="0" fontAlgn="base">
        <a:spcBef>
          <a:spcPct val="20000"/>
        </a:spcBef>
        <a:spcAft>
          <a:spcPct val="0"/>
        </a:spcAft>
        <a:defRPr sz="2800" kern="1200">
          <a:solidFill>
            <a:srgbClr val="7F7F7F"/>
          </a:solidFill>
          <a:latin typeface="+mn-lt"/>
          <a:ea typeface="ＭＳ Ｐゴシック" charset="0"/>
          <a:cs typeface="+mn-cs"/>
        </a:defRPr>
      </a:lvl2pPr>
      <a:lvl3pPr marL="1371600" indent="-457200" algn="l" rtl="0" fontAlgn="base">
        <a:spcBef>
          <a:spcPct val="20000"/>
        </a:spcBef>
        <a:spcAft>
          <a:spcPct val="0"/>
        </a:spcAft>
        <a:defRPr sz="2400" kern="1200">
          <a:solidFill>
            <a:srgbClr val="7F7F7F"/>
          </a:solidFill>
          <a:latin typeface="+mn-lt"/>
          <a:ea typeface="ＭＳ Ｐゴシック" charset="0"/>
          <a:cs typeface="+mn-cs"/>
        </a:defRPr>
      </a:lvl3pPr>
      <a:lvl4pPr marL="1828800" indent="-457200" algn="l" rtl="0" fontAlgn="base">
        <a:spcBef>
          <a:spcPct val="20000"/>
        </a:spcBef>
        <a:spcAft>
          <a:spcPct val="0"/>
        </a:spcAft>
        <a:defRPr sz="2000" kern="1200">
          <a:solidFill>
            <a:srgbClr val="7F7F7F"/>
          </a:solidFill>
          <a:latin typeface="+mn-lt"/>
          <a:ea typeface="ＭＳ Ｐゴシック" charset="0"/>
          <a:cs typeface="+mn-cs"/>
        </a:defRPr>
      </a:lvl4pPr>
      <a:lvl5pPr marL="2286000" indent="-457200" algn="l" rtl="0" fontAlgn="base">
        <a:spcBef>
          <a:spcPct val="20000"/>
        </a:spcBef>
        <a:spcAft>
          <a:spcPct val="0"/>
        </a:spcAft>
        <a:defRPr sz="2000" kern="1200">
          <a:solidFill>
            <a:srgbClr val="7F7F7F"/>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600200"/>
            <a:ext cx="5867400" cy="2209800"/>
          </a:xfrm>
        </p:spPr>
        <p:txBody>
          <a:bodyPr rtlCol="0"/>
          <a:lstStyle/>
          <a:p>
            <a:pPr fontAlgn="auto">
              <a:spcAft>
                <a:spcPts val="0"/>
              </a:spcAft>
              <a:defRPr/>
            </a:pPr>
            <a:r>
              <a:rPr lang="en-US" sz="3200" dirty="0" smtClean="0">
                <a:ea typeface="+mj-ea"/>
                <a:cs typeface="+mj-cs"/>
              </a:rPr>
              <a:t/>
            </a:r>
            <a:br>
              <a:rPr lang="en-US" sz="3200" dirty="0" smtClean="0">
                <a:ea typeface="+mj-ea"/>
                <a:cs typeface="+mj-cs"/>
              </a:rPr>
            </a:br>
            <a:r>
              <a:rPr lang="en-US" sz="3200" dirty="0" smtClean="0">
                <a:ea typeface="+mj-ea"/>
                <a:cs typeface="+mj-cs"/>
              </a:rPr>
              <a:t>Imaging </a:t>
            </a:r>
            <a:r>
              <a:rPr lang="en-US" sz="3200" dirty="0">
                <a:ea typeface="+mj-ea"/>
                <a:cs typeface="+mj-cs"/>
              </a:rPr>
              <a:t>Sleep and Sleep Disorders </a:t>
            </a:r>
            <a:br>
              <a:rPr lang="en-US" sz="3200" dirty="0">
                <a:ea typeface="+mj-ea"/>
                <a:cs typeface="+mj-cs"/>
              </a:rPr>
            </a:br>
            <a:r>
              <a:rPr lang="en-US" sz="1800" b="0" dirty="0">
                <a:solidFill>
                  <a:schemeClr val="bg1">
                    <a:lumMod val="50000"/>
                  </a:schemeClr>
                </a:solidFill>
                <a:latin typeface="+mn-lt"/>
                <a:ea typeface="+mj-ea"/>
                <a:cs typeface="+mj-cs"/>
              </a:rPr>
              <a:t>July/August 2012 issue of </a:t>
            </a:r>
            <a:r>
              <a:rPr lang="en-US" sz="1800" b="0" i="1" dirty="0">
                <a:solidFill>
                  <a:schemeClr val="bg1">
                    <a:lumMod val="50000"/>
                  </a:schemeClr>
                </a:solidFill>
                <a:latin typeface="+mn-lt"/>
                <a:ea typeface="+mj-ea"/>
                <a:cs typeface="+mj-cs"/>
              </a:rPr>
              <a:t>Radiologic Technology</a:t>
            </a:r>
            <a:r>
              <a:rPr lang="en-US" sz="1800" b="0" dirty="0">
                <a:solidFill>
                  <a:schemeClr val="bg1">
                    <a:lumMod val="50000"/>
                  </a:schemeClr>
                </a:solidFill>
                <a:latin typeface="+mn-lt"/>
                <a:ea typeface="+mj-ea"/>
                <a:cs typeface="+mj-cs"/>
              </a:rPr>
              <a:t>.</a:t>
            </a:r>
            <a:r>
              <a:rPr lang="en-US" sz="3200" dirty="0">
                <a:ea typeface="+mj-ea"/>
                <a:cs typeface="+mj-cs"/>
              </a:rPr>
              <a:t/>
            </a:r>
            <a:br>
              <a:rPr lang="en-US" sz="3200" dirty="0">
                <a:ea typeface="+mj-ea"/>
                <a:cs typeface="+mj-cs"/>
              </a:rPr>
            </a:br>
            <a:endParaRPr lang="en-US" sz="3200" dirty="0">
              <a:ea typeface="+mj-ea"/>
              <a:cs typeface="+mj-cs"/>
            </a:endParaRPr>
          </a:p>
        </p:txBody>
      </p:sp>
      <p:pic>
        <p:nvPicPr>
          <p:cNvPr id="4" name="Picture 3" descr="RADT12_MarApr150x197.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8400" y="2286000"/>
            <a:ext cx="2286000" cy="3001963"/>
          </a:xfrm>
          <a:prstGeom prst="rect">
            <a:avLst/>
          </a:prstGeom>
          <a:effectLst>
            <a:outerShdw blurRad="222250" dist="139700" dir="2700000" algn="tl" rotWithShape="0">
              <a:srgbClr val="000000">
                <a:alpha val="17000"/>
              </a:srgbClr>
            </a:outerShdw>
          </a:effectLst>
        </p:spPr>
      </p:pic>
      <p:sp>
        <p:nvSpPr>
          <p:cNvPr id="5" name="Subtitle 2"/>
          <p:cNvSpPr>
            <a:spLocks noGrp="1"/>
          </p:cNvSpPr>
          <p:nvPr>
            <p:ph type="subTitle" idx="1"/>
          </p:nvPr>
        </p:nvSpPr>
        <p:spPr/>
        <p:txBody>
          <a:bodyPr/>
          <a:lstStyle/>
          <a:p>
            <a:r>
              <a:rPr lang="en-US" dirty="0"/>
              <a:t>Directed Readings </a:t>
            </a:r>
            <a:br>
              <a:rPr lang="en-US" dirty="0"/>
            </a:br>
            <a:r>
              <a:rPr lang="en-US" dirty="0"/>
              <a:t>In the Classroom</a:t>
            </a:r>
          </a:p>
          <a:p>
            <a:endParaRPr lang="en-US" dirty="0">
              <a:latin typeface="Calibri"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Dreams</a:t>
            </a:r>
            <a:endParaRPr lang="en-US" dirty="0"/>
          </a:p>
        </p:txBody>
      </p:sp>
      <p:sp>
        <p:nvSpPr>
          <p:cNvPr id="3" name="Content Placeholder 2"/>
          <p:cNvSpPr>
            <a:spLocks noGrp="1"/>
          </p:cNvSpPr>
          <p:nvPr>
            <p:ph idx="1"/>
          </p:nvPr>
        </p:nvSpPr>
        <p:spPr>
          <a:xfrm>
            <a:off x="457200" y="1676400"/>
            <a:ext cx="8229600" cy="4572000"/>
          </a:xfrm>
        </p:spPr>
        <p:txBody>
          <a:bodyPr/>
          <a:lstStyle/>
          <a:p>
            <a:r>
              <a:rPr lang="en-US" sz="2800" dirty="0"/>
              <a:t>Dreams are prominent during REM sleep, which </a:t>
            </a:r>
            <a:r>
              <a:rPr lang="en-US" sz="2800" dirty="0" smtClean="0"/>
              <a:t>consumes between </a:t>
            </a:r>
            <a:r>
              <a:rPr lang="en-US" sz="2800" dirty="0"/>
              <a:t>18% and 22% of total sleep time; </a:t>
            </a:r>
            <a:r>
              <a:rPr lang="en-US" sz="2800" dirty="0" smtClean="0"/>
              <a:t>however, REM </a:t>
            </a:r>
            <a:r>
              <a:rPr lang="en-US" sz="2800" dirty="0"/>
              <a:t>sleep duration decreases slightly as we </a:t>
            </a:r>
            <a:r>
              <a:rPr lang="en-US" sz="2800" dirty="0" smtClean="0"/>
              <a:t>age. We </a:t>
            </a:r>
            <a:r>
              <a:rPr lang="en-US" sz="2800" dirty="0"/>
              <a:t>experience the most REM sleep toward the end </a:t>
            </a:r>
            <a:r>
              <a:rPr lang="en-US" sz="2800" dirty="0" smtClean="0"/>
              <a:t>of sleep</a:t>
            </a:r>
            <a:r>
              <a:rPr lang="en-US" sz="2800" dirty="0"/>
              <a:t>, in the morning, because of circadian rhythm controls</a:t>
            </a:r>
            <a:r>
              <a:rPr lang="en-US" sz="2800" dirty="0" smtClean="0"/>
              <a:t>.</a:t>
            </a:r>
            <a:endParaRPr lang="en-US" sz="2800" dirty="0"/>
          </a:p>
        </p:txBody>
      </p:sp>
    </p:spTree>
    <p:extLst>
      <p:ext uri="{BB962C8B-B14F-4D97-AF65-F5344CB8AC3E}">
        <p14:creationId xmlns:p14="http://schemas.microsoft.com/office/powerpoint/2010/main" val="507458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Sleep Imaging</a:t>
            </a:r>
            <a:endParaRPr lang="en-US" dirty="0"/>
          </a:p>
        </p:txBody>
      </p:sp>
      <p:sp>
        <p:nvSpPr>
          <p:cNvPr id="3" name="Content Placeholder 2"/>
          <p:cNvSpPr>
            <a:spLocks noGrp="1"/>
          </p:cNvSpPr>
          <p:nvPr>
            <p:ph idx="1"/>
          </p:nvPr>
        </p:nvSpPr>
        <p:spPr>
          <a:xfrm>
            <a:off x="457200" y="1676400"/>
            <a:ext cx="8305800" cy="4572000"/>
          </a:xfrm>
        </p:spPr>
        <p:txBody>
          <a:bodyPr/>
          <a:lstStyle/>
          <a:p>
            <a:r>
              <a:rPr lang="en-US" sz="2800" dirty="0"/>
              <a:t>All stages of sleep and wakefulness have been </a:t>
            </a:r>
            <a:r>
              <a:rPr lang="en-US" sz="2800" dirty="0" smtClean="0"/>
              <a:t>examined using </a:t>
            </a:r>
            <a:r>
              <a:rPr lang="en-US" sz="2800" dirty="0"/>
              <a:t>fMR imaging, which can reveal </a:t>
            </a:r>
            <a:r>
              <a:rPr lang="en-US" sz="2800" dirty="0" smtClean="0"/>
              <a:t>fluctuations in </a:t>
            </a:r>
            <a:r>
              <a:rPr lang="en-US" sz="2800" dirty="0"/>
              <a:t>blood oxygenation level-dependent (BOLD) </a:t>
            </a:r>
            <a:r>
              <a:rPr lang="en-US" sz="2800" dirty="0" smtClean="0"/>
              <a:t>signal. It </a:t>
            </a:r>
            <a:r>
              <a:rPr lang="en-US" sz="2800" dirty="0"/>
              <a:t>permits comparison of the varied engagement of </a:t>
            </a:r>
            <a:r>
              <a:rPr lang="en-US" sz="2800" dirty="0" smtClean="0"/>
              <a:t>different brain </a:t>
            </a:r>
            <a:r>
              <a:rPr lang="en-US" sz="2800" dirty="0"/>
              <a:t>areas and networks in wakefulness, </a:t>
            </a:r>
            <a:r>
              <a:rPr lang="en-US" sz="2800" dirty="0" smtClean="0"/>
              <a:t>light sleep</a:t>
            </a:r>
            <a:r>
              <a:rPr lang="en-US" sz="2800" dirty="0"/>
              <a:t>, children, anesthetized and comatose </a:t>
            </a:r>
            <a:r>
              <a:rPr lang="en-US" sz="2800" dirty="0" smtClean="0"/>
              <a:t>individuals, and primates. For </a:t>
            </a:r>
            <a:r>
              <a:rPr lang="en-US" sz="2800" dirty="0"/>
              <a:t>example, rapid eye movements </a:t>
            </a:r>
            <a:r>
              <a:rPr lang="en-US" sz="2800" dirty="0" smtClean="0"/>
              <a:t>that take </a:t>
            </a:r>
            <a:r>
              <a:rPr lang="en-US" sz="2800" dirty="0"/>
              <a:t>place at the start of REM sleep appear to </a:t>
            </a:r>
            <a:r>
              <a:rPr lang="en-US" sz="2800" dirty="0" smtClean="0"/>
              <a:t>activate the </a:t>
            </a:r>
            <a:r>
              <a:rPr lang="en-US" sz="2800" dirty="0"/>
              <a:t>prefrontal cortex, which is likely connected to </a:t>
            </a:r>
            <a:r>
              <a:rPr lang="en-US" sz="2800" dirty="0" smtClean="0"/>
              <a:t>the dream </a:t>
            </a:r>
            <a:r>
              <a:rPr lang="en-US" sz="2800" dirty="0"/>
              <a:t>state, although study results differ with </a:t>
            </a:r>
            <a:r>
              <a:rPr lang="en-US" sz="2800" dirty="0" smtClean="0"/>
              <a:t>respect to </a:t>
            </a:r>
            <a:r>
              <a:rPr lang="en-US" sz="2800" dirty="0"/>
              <a:t>activation of this brain region</a:t>
            </a:r>
            <a:r>
              <a:rPr lang="en-US" sz="2800" dirty="0" smtClean="0"/>
              <a:t>.</a:t>
            </a:r>
            <a:endParaRPr lang="en-US" sz="2800" dirty="0"/>
          </a:p>
        </p:txBody>
      </p:sp>
    </p:spTree>
    <p:extLst>
      <p:ext uri="{BB962C8B-B14F-4D97-AF65-F5344CB8AC3E}">
        <p14:creationId xmlns:p14="http://schemas.microsoft.com/office/powerpoint/2010/main" val="2195795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Imaging and Sleep Architecture</a:t>
            </a:r>
            <a:endParaRPr lang="en-US" dirty="0"/>
          </a:p>
        </p:txBody>
      </p:sp>
      <p:sp>
        <p:nvSpPr>
          <p:cNvPr id="3" name="Content Placeholder 2"/>
          <p:cNvSpPr>
            <a:spLocks noGrp="1"/>
          </p:cNvSpPr>
          <p:nvPr>
            <p:ph idx="1"/>
          </p:nvPr>
        </p:nvSpPr>
        <p:spPr>
          <a:xfrm>
            <a:off x="457200" y="1676400"/>
            <a:ext cx="8305800" cy="4572000"/>
          </a:xfrm>
        </p:spPr>
        <p:txBody>
          <a:bodyPr/>
          <a:lstStyle/>
          <a:p>
            <a:r>
              <a:rPr lang="en-US" sz="2800" dirty="0"/>
              <a:t>PET has proved a </a:t>
            </a:r>
            <a:r>
              <a:rPr lang="en-US" sz="2800" dirty="0" smtClean="0"/>
              <a:t>noninvasive technique </a:t>
            </a:r>
            <a:r>
              <a:rPr lang="en-US" sz="2800" dirty="0"/>
              <a:t>capable of revealing information </a:t>
            </a:r>
            <a:r>
              <a:rPr lang="en-US" sz="2800" dirty="0" smtClean="0"/>
              <a:t>about functional </a:t>
            </a:r>
            <a:r>
              <a:rPr lang="en-US" sz="2800" dirty="0"/>
              <a:t>activity across all regions of the brain </a:t>
            </a:r>
            <a:r>
              <a:rPr lang="en-US" sz="2800" dirty="0" smtClean="0"/>
              <a:t>during sleep</a:t>
            </a:r>
            <a:r>
              <a:rPr lang="en-US" sz="2800" dirty="0"/>
              <a:t>. Using PET across the entire sleep-wake </a:t>
            </a:r>
            <a:r>
              <a:rPr lang="en-US" sz="2800" dirty="0" smtClean="0"/>
              <a:t>cycle, researchers </a:t>
            </a:r>
            <a:r>
              <a:rPr lang="en-US" sz="2800" dirty="0"/>
              <a:t>can investigate associated metabolic </a:t>
            </a:r>
            <a:r>
              <a:rPr lang="en-US" sz="2800" dirty="0" smtClean="0"/>
              <a:t>and biochemical </a:t>
            </a:r>
            <a:r>
              <a:rPr lang="en-US" sz="2800" dirty="0"/>
              <a:t>processes both to visualize and </a:t>
            </a:r>
            <a:r>
              <a:rPr lang="en-US" sz="2800" dirty="0" smtClean="0"/>
              <a:t>quantify functional </a:t>
            </a:r>
            <a:r>
              <a:rPr lang="en-US" sz="2800" dirty="0"/>
              <a:t>activity in all brain </a:t>
            </a:r>
            <a:r>
              <a:rPr lang="en-US" sz="2800" dirty="0" smtClean="0"/>
              <a:t>regions. </a:t>
            </a:r>
            <a:endParaRPr lang="en-US" sz="2800" dirty="0"/>
          </a:p>
        </p:txBody>
      </p:sp>
    </p:spTree>
    <p:extLst>
      <p:ext uri="{BB962C8B-B14F-4D97-AF65-F5344CB8AC3E}">
        <p14:creationId xmlns:p14="http://schemas.microsoft.com/office/powerpoint/2010/main" val="2818503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MR vs PET</a:t>
            </a:r>
            <a:endParaRPr lang="en-US" dirty="0"/>
          </a:p>
        </p:txBody>
      </p:sp>
      <p:sp>
        <p:nvSpPr>
          <p:cNvPr id="3" name="Content Placeholder 2"/>
          <p:cNvSpPr>
            <a:spLocks noGrp="1"/>
          </p:cNvSpPr>
          <p:nvPr>
            <p:ph idx="1"/>
          </p:nvPr>
        </p:nvSpPr>
        <p:spPr>
          <a:xfrm>
            <a:off x="457200" y="1676400"/>
            <a:ext cx="8305800" cy="4572000"/>
          </a:xfrm>
        </p:spPr>
        <p:txBody>
          <a:bodyPr/>
          <a:lstStyle/>
          <a:p>
            <a:r>
              <a:rPr lang="en-US" sz="2800" dirty="0"/>
              <a:t>In comparison with MR, PET has the advantage of producing a low level of noise, thus permitting more natural sleep for research subjects. </a:t>
            </a:r>
            <a:endParaRPr lang="en-US" sz="2800" dirty="0" smtClean="0"/>
          </a:p>
          <a:p>
            <a:r>
              <a:rPr lang="en-US" sz="2800" dirty="0" smtClean="0"/>
              <a:t>Compared </a:t>
            </a:r>
            <a:r>
              <a:rPr lang="en-US" sz="2800" dirty="0"/>
              <a:t>to PET, fMR provides improved spatial and temporal resolution and it does not require the injection of radioactive agents. Still, the scanner is an uncomfortable, noisy environment that is not conducive to sleep.</a:t>
            </a:r>
          </a:p>
        </p:txBody>
      </p:sp>
    </p:spTree>
    <p:extLst>
      <p:ext uri="{BB962C8B-B14F-4D97-AF65-F5344CB8AC3E}">
        <p14:creationId xmlns:p14="http://schemas.microsoft.com/office/powerpoint/2010/main" val="1412878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Functions of Sleep</a:t>
            </a:r>
          </a:p>
        </p:txBody>
      </p:sp>
      <p:sp>
        <p:nvSpPr>
          <p:cNvPr id="3" name="Content Placeholder 2"/>
          <p:cNvSpPr>
            <a:spLocks noGrp="1"/>
          </p:cNvSpPr>
          <p:nvPr>
            <p:ph idx="1"/>
          </p:nvPr>
        </p:nvSpPr>
        <p:spPr>
          <a:xfrm>
            <a:off x="457200" y="1676400"/>
            <a:ext cx="8305800" cy="4572000"/>
          </a:xfrm>
        </p:spPr>
        <p:txBody>
          <a:bodyPr/>
          <a:lstStyle/>
          <a:p>
            <a:r>
              <a:rPr lang="en-US" sz="2800" dirty="0" smtClean="0"/>
              <a:t>Experts </a:t>
            </a:r>
            <a:r>
              <a:rPr lang="en-US" sz="2800" dirty="0"/>
              <a:t>characterize sleep as a dynamic time for </a:t>
            </a:r>
            <a:r>
              <a:rPr lang="en-US" sz="2800" dirty="0" smtClean="0"/>
              <a:t>various brain </a:t>
            </a:r>
            <a:r>
              <a:rPr lang="en-US" sz="2800" dirty="0"/>
              <a:t>functions that promote memory and </a:t>
            </a:r>
            <a:r>
              <a:rPr lang="en-US" sz="2800" dirty="0" smtClean="0"/>
              <a:t>cognition, attention</a:t>
            </a:r>
            <a:r>
              <a:rPr lang="en-US" sz="2800" dirty="0"/>
              <a:t>, emotional processing, and </a:t>
            </a:r>
            <a:r>
              <a:rPr lang="en-US" sz="2800" dirty="0" smtClean="0"/>
              <a:t>physiological repair </a:t>
            </a:r>
            <a:r>
              <a:rPr lang="en-US" sz="2800" dirty="0"/>
              <a:t>and renewal of the </a:t>
            </a:r>
            <a:r>
              <a:rPr lang="en-US" sz="2800" dirty="0" smtClean="0"/>
              <a:t>body. </a:t>
            </a:r>
            <a:r>
              <a:rPr lang="en-US" sz="2800" dirty="0"/>
              <a:t>All stages of </a:t>
            </a:r>
            <a:r>
              <a:rPr lang="en-US" sz="2800" dirty="0" smtClean="0"/>
              <a:t>sleep involve </a:t>
            </a:r>
            <a:r>
              <a:rPr lang="en-US" sz="2800" dirty="0"/>
              <a:t>some degree of brain activity and </a:t>
            </a:r>
            <a:r>
              <a:rPr lang="en-US" sz="2800" dirty="0" smtClean="0"/>
              <a:t>spontaneous firing </a:t>
            </a:r>
            <a:r>
              <a:rPr lang="en-US" sz="2800" dirty="0"/>
              <a:t>of </a:t>
            </a:r>
            <a:r>
              <a:rPr lang="en-US" sz="2800" dirty="0" smtClean="0"/>
              <a:t>neurons. We </a:t>
            </a:r>
            <a:r>
              <a:rPr lang="en-US" sz="2800" dirty="0"/>
              <a:t>also know that sleep </a:t>
            </a:r>
            <a:r>
              <a:rPr lang="en-US" sz="2800" dirty="0" smtClean="0"/>
              <a:t>deprivation can </a:t>
            </a:r>
            <a:r>
              <a:rPr lang="en-US" sz="2800" dirty="0"/>
              <a:t>lead to or even be symptomatic of various </a:t>
            </a:r>
            <a:r>
              <a:rPr lang="en-US" sz="2800" dirty="0" smtClean="0"/>
              <a:t>comorbid disease conditions.</a:t>
            </a:r>
            <a:endParaRPr lang="en-US" sz="2800" dirty="0"/>
          </a:p>
        </p:txBody>
      </p:sp>
    </p:spTree>
    <p:extLst>
      <p:ext uri="{BB962C8B-B14F-4D97-AF65-F5344CB8AC3E}">
        <p14:creationId xmlns:p14="http://schemas.microsoft.com/office/powerpoint/2010/main" val="111449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Restoration and Renewal</a:t>
            </a:r>
          </a:p>
        </p:txBody>
      </p:sp>
      <p:sp>
        <p:nvSpPr>
          <p:cNvPr id="3" name="Content Placeholder 2"/>
          <p:cNvSpPr>
            <a:spLocks noGrp="1"/>
          </p:cNvSpPr>
          <p:nvPr>
            <p:ph idx="1"/>
          </p:nvPr>
        </p:nvSpPr>
        <p:spPr>
          <a:xfrm>
            <a:off x="457200" y="1676400"/>
            <a:ext cx="8305800" cy="4572000"/>
          </a:xfrm>
        </p:spPr>
        <p:txBody>
          <a:bodyPr/>
          <a:lstStyle/>
          <a:p>
            <a:r>
              <a:rPr lang="en-US" sz="2800" dirty="0"/>
              <a:t>PET, near infrared spectroscopy, and fMR imaging </a:t>
            </a:r>
            <a:r>
              <a:rPr lang="en-US" sz="2800" dirty="0" smtClean="0"/>
              <a:t>have revealed </a:t>
            </a:r>
            <a:r>
              <a:rPr lang="en-US" sz="2800" dirty="0"/>
              <a:t>that when the brain’s neurons fire they </a:t>
            </a:r>
            <a:r>
              <a:rPr lang="en-US" sz="2800" dirty="0" smtClean="0"/>
              <a:t>summon blood </a:t>
            </a:r>
            <a:r>
              <a:rPr lang="en-US" sz="2800" dirty="0"/>
              <a:t>and metabolites, and the blood vessels stretch </a:t>
            </a:r>
            <a:r>
              <a:rPr lang="en-US" sz="2800" dirty="0" smtClean="0"/>
              <a:t>and become </a:t>
            </a:r>
            <a:r>
              <a:rPr lang="en-US" sz="2800" dirty="0"/>
              <a:t>less </a:t>
            </a:r>
            <a:r>
              <a:rPr lang="en-US" sz="2800" dirty="0" smtClean="0"/>
              <a:t>compliant. During sleep, when </a:t>
            </a:r>
            <a:r>
              <a:rPr lang="en-US" sz="2800" dirty="0"/>
              <a:t>the metabolic demand is reduced, vessels </a:t>
            </a:r>
            <a:r>
              <a:rPr lang="en-US" sz="2800" dirty="0" smtClean="0"/>
              <a:t>relax, allowing </a:t>
            </a:r>
            <a:r>
              <a:rPr lang="en-US" sz="2800" dirty="0"/>
              <a:t>for repair and a continued ability to </a:t>
            </a:r>
            <a:r>
              <a:rPr lang="en-US" sz="2800" dirty="0" smtClean="0"/>
              <a:t>deliver </a:t>
            </a:r>
            <a:r>
              <a:rPr lang="en-US" sz="2800" dirty="0"/>
              <a:t>blood the next day. </a:t>
            </a:r>
            <a:endParaRPr lang="en-US" sz="2800" dirty="0" smtClean="0"/>
          </a:p>
          <a:p>
            <a:r>
              <a:rPr lang="en-US" sz="2800" dirty="0" smtClean="0"/>
              <a:t>Sleep </a:t>
            </a:r>
            <a:r>
              <a:rPr lang="en-US" sz="2800" dirty="0"/>
              <a:t>promotes the brain’s ability </a:t>
            </a:r>
            <a:r>
              <a:rPr lang="en-US" sz="2800" dirty="0" smtClean="0"/>
              <a:t>to repair </a:t>
            </a:r>
            <a:r>
              <a:rPr lang="en-US" sz="2800" dirty="0"/>
              <a:t>and refresh neural synapses and to engage </a:t>
            </a:r>
            <a:r>
              <a:rPr lang="en-US" sz="2800" dirty="0" smtClean="0"/>
              <a:t>in synaptic </a:t>
            </a:r>
            <a:r>
              <a:rPr lang="en-US" sz="2800" dirty="0"/>
              <a:t>remodeling.</a:t>
            </a:r>
          </a:p>
        </p:txBody>
      </p:sp>
    </p:spTree>
    <p:extLst>
      <p:ext uri="{BB962C8B-B14F-4D97-AF65-F5344CB8AC3E}">
        <p14:creationId xmlns:p14="http://schemas.microsoft.com/office/powerpoint/2010/main" val="2868331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Emotional Processing</a:t>
            </a:r>
          </a:p>
        </p:txBody>
      </p:sp>
      <p:sp>
        <p:nvSpPr>
          <p:cNvPr id="3" name="Content Placeholder 2"/>
          <p:cNvSpPr>
            <a:spLocks noGrp="1"/>
          </p:cNvSpPr>
          <p:nvPr>
            <p:ph idx="1"/>
          </p:nvPr>
        </p:nvSpPr>
        <p:spPr>
          <a:xfrm>
            <a:off x="457200" y="1676400"/>
            <a:ext cx="8305800" cy="4572000"/>
          </a:xfrm>
        </p:spPr>
        <p:txBody>
          <a:bodyPr/>
          <a:lstStyle/>
          <a:p>
            <a:r>
              <a:rPr lang="en-US" sz="2800" dirty="0"/>
              <a:t>Sleep profoundly affects the consolidation of </a:t>
            </a:r>
            <a:r>
              <a:rPr lang="en-US" sz="2800" dirty="0" smtClean="0"/>
              <a:t>emotional memories. </a:t>
            </a:r>
            <a:r>
              <a:rPr lang="en-US" sz="2800" dirty="0"/>
              <a:t>dysfunctional processing of events </a:t>
            </a:r>
            <a:r>
              <a:rPr lang="en-US" sz="2800" dirty="0" smtClean="0"/>
              <a:t>can lead </a:t>
            </a:r>
            <a:r>
              <a:rPr lang="en-US" sz="2800" dirty="0"/>
              <a:t>to inappropriate risk-taking behaviors such as </a:t>
            </a:r>
            <a:r>
              <a:rPr lang="en-US" sz="2800" dirty="0" smtClean="0"/>
              <a:t>addiction and </a:t>
            </a:r>
            <a:r>
              <a:rPr lang="en-US" sz="2800" dirty="0"/>
              <a:t>emotional imbalances or mood disorders</a:t>
            </a:r>
            <a:r>
              <a:rPr lang="en-US" sz="2800" dirty="0" smtClean="0"/>
              <a:t>. </a:t>
            </a:r>
            <a:r>
              <a:rPr lang="en-US" sz="2800" dirty="0"/>
              <a:t>Chronic sleep deprivation increases mood </a:t>
            </a:r>
            <a:r>
              <a:rPr lang="en-US" sz="2800" dirty="0" smtClean="0"/>
              <a:t>disturbance and heightens </a:t>
            </a:r>
            <a:r>
              <a:rPr lang="en-US" sz="2800" dirty="0"/>
              <a:t>the incidence of emotional difficulties</a:t>
            </a:r>
            <a:r>
              <a:rPr lang="en-US" sz="2800" dirty="0" smtClean="0"/>
              <a:t>.</a:t>
            </a:r>
          </a:p>
          <a:p>
            <a:r>
              <a:rPr lang="en-US" sz="2800" dirty="0" smtClean="0"/>
              <a:t>Sleep </a:t>
            </a:r>
            <a:r>
              <a:rPr lang="en-US" sz="2800" dirty="0"/>
              <a:t>deprivation also disrupts the processing of negative emotional memories, when we are sleep deprived, we find it hard to “get over” insults or painful events.</a:t>
            </a:r>
          </a:p>
          <a:p>
            <a:endParaRPr lang="en-US" sz="2800" dirty="0"/>
          </a:p>
        </p:txBody>
      </p:sp>
    </p:spTree>
    <p:extLst>
      <p:ext uri="{BB962C8B-B14F-4D97-AF65-F5344CB8AC3E}">
        <p14:creationId xmlns:p14="http://schemas.microsoft.com/office/powerpoint/2010/main" val="1198685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Emotional Processing</a:t>
            </a:r>
          </a:p>
        </p:txBody>
      </p:sp>
      <p:sp>
        <p:nvSpPr>
          <p:cNvPr id="3" name="Content Placeholder 2"/>
          <p:cNvSpPr>
            <a:spLocks noGrp="1"/>
          </p:cNvSpPr>
          <p:nvPr>
            <p:ph idx="1"/>
          </p:nvPr>
        </p:nvSpPr>
        <p:spPr>
          <a:xfrm>
            <a:off x="457200" y="1524000"/>
            <a:ext cx="8305800" cy="4572000"/>
          </a:xfrm>
        </p:spPr>
        <p:txBody>
          <a:bodyPr/>
          <a:lstStyle/>
          <a:p>
            <a:r>
              <a:rPr lang="en-US" sz="2800" dirty="0"/>
              <a:t>Lack of sleep also may be associated with </a:t>
            </a:r>
            <a:r>
              <a:rPr lang="en-US" sz="2800" dirty="0" smtClean="0"/>
              <a:t>an increased </a:t>
            </a:r>
            <a:r>
              <a:rPr lang="en-US" sz="2800" dirty="0"/>
              <a:t>neural reactivity to positive emotional </a:t>
            </a:r>
            <a:r>
              <a:rPr lang="en-US" sz="2800" dirty="0" smtClean="0"/>
              <a:t>experiences. In </a:t>
            </a:r>
            <a:r>
              <a:rPr lang="en-US" sz="2800" dirty="0"/>
              <a:t>an experiment </a:t>
            </a:r>
            <a:r>
              <a:rPr lang="en-US" sz="2800" dirty="0" smtClean="0"/>
              <a:t>conducted at the Sleep </a:t>
            </a:r>
            <a:r>
              <a:rPr lang="en-US" sz="2800" dirty="0"/>
              <a:t>and </a:t>
            </a:r>
            <a:r>
              <a:rPr lang="en-US" sz="2800" dirty="0" smtClean="0"/>
              <a:t>Neuroimaging </a:t>
            </a:r>
            <a:r>
              <a:rPr lang="en-US" sz="2800" dirty="0"/>
              <a:t>Laboratory at the </a:t>
            </a:r>
            <a:r>
              <a:rPr lang="en-US" sz="2800" dirty="0" smtClean="0"/>
              <a:t>University of </a:t>
            </a:r>
            <a:r>
              <a:rPr lang="en-US" sz="2800" dirty="0"/>
              <a:t>California, Berkeley</a:t>
            </a:r>
            <a:r>
              <a:rPr lang="en-US" sz="2800" dirty="0" smtClean="0"/>
              <a:t>, </a:t>
            </a:r>
            <a:r>
              <a:rPr lang="en-US" sz="2800" dirty="0"/>
              <a:t>p</a:t>
            </a:r>
            <a:r>
              <a:rPr lang="en-US" sz="2800" dirty="0" smtClean="0"/>
              <a:t>articipants </a:t>
            </a:r>
            <a:r>
              <a:rPr lang="en-US" sz="2800" dirty="0"/>
              <a:t>underwent fMR scanning while </a:t>
            </a:r>
            <a:r>
              <a:rPr lang="en-US" sz="2800" dirty="0" smtClean="0"/>
              <a:t>viewing emotionally </a:t>
            </a:r>
            <a:r>
              <a:rPr lang="en-US" sz="2800" dirty="0"/>
              <a:t>neutral to increasingly pleasant images </a:t>
            </a:r>
            <a:r>
              <a:rPr lang="en-US" sz="2800" dirty="0" smtClean="0"/>
              <a:t>and were </a:t>
            </a:r>
            <a:r>
              <a:rPr lang="en-US" sz="2800" dirty="0"/>
              <a:t>asked to categorize images as either pleasant </a:t>
            </a:r>
            <a:r>
              <a:rPr lang="en-US" sz="2800" dirty="0" smtClean="0"/>
              <a:t>or neutral</a:t>
            </a:r>
            <a:r>
              <a:rPr lang="en-US" sz="2800" dirty="0"/>
              <a:t>. Sleep-deprived individuals rated </a:t>
            </a:r>
            <a:r>
              <a:rPr lang="en-US" sz="2800" dirty="0" smtClean="0"/>
              <a:t>significantly more </a:t>
            </a:r>
            <a:r>
              <a:rPr lang="en-US" sz="2800" dirty="0"/>
              <a:t>images as pleasant and significantly fewer </a:t>
            </a:r>
            <a:r>
              <a:rPr lang="en-US" sz="2800" dirty="0" smtClean="0"/>
              <a:t>images as </a:t>
            </a:r>
            <a:r>
              <a:rPr lang="en-US" sz="2800" dirty="0"/>
              <a:t>neutral. </a:t>
            </a:r>
            <a:r>
              <a:rPr lang="en-US" sz="2800" dirty="0" smtClean="0"/>
              <a:t>In the sleep-control group, there was no difference between the subjects’ ratings of positive and neutral images.</a:t>
            </a:r>
            <a:endParaRPr lang="en-US" sz="2800" dirty="0"/>
          </a:p>
        </p:txBody>
      </p:sp>
    </p:spTree>
    <p:extLst>
      <p:ext uri="{BB962C8B-B14F-4D97-AF65-F5344CB8AC3E}">
        <p14:creationId xmlns:p14="http://schemas.microsoft.com/office/powerpoint/2010/main" val="9631569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Memory and Cognition</a:t>
            </a:r>
          </a:p>
        </p:txBody>
      </p:sp>
      <p:sp>
        <p:nvSpPr>
          <p:cNvPr id="3" name="Content Placeholder 2"/>
          <p:cNvSpPr>
            <a:spLocks noGrp="1"/>
          </p:cNvSpPr>
          <p:nvPr>
            <p:ph idx="1"/>
          </p:nvPr>
        </p:nvSpPr>
        <p:spPr>
          <a:xfrm>
            <a:off x="457200" y="1600200"/>
            <a:ext cx="8305800" cy="4572000"/>
          </a:xfrm>
        </p:spPr>
        <p:txBody>
          <a:bodyPr/>
          <a:lstStyle/>
          <a:p>
            <a:r>
              <a:rPr lang="en-US" sz="2800" dirty="0"/>
              <a:t>Sleep plays a powerful role in memory and perception of events observed and learned. Acute sleep deprivation has been shown to create false memories and memory distortion. Studies have demonstrated that sleep deprivation modulates short-time perception in humans. Lack of a single night of sleep can lead to an inability to maintain sustained attention and to slow cognitive processing. PET and </a:t>
            </a:r>
            <a:r>
              <a:rPr lang="en-US" sz="2800" dirty="0" smtClean="0"/>
              <a:t>fMR studies </a:t>
            </a:r>
            <a:r>
              <a:rPr lang="en-US" sz="2800" dirty="0"/>
              <a:t>have led experts to conclude that NREM </a:t>
            </a:r>
            <a:r>
              <a:rPr lang="en-US" sz="2800" dirty="0" smtClean="0"/>
              <a:t>and REM </a:t>
            </a:r>
            <a:r>
              <a:rPr lang="en-US" sz="2800" dirty="0"/>
              <a:t>sleep </a:t>
            </a:r>
            <a:r>
              <a:rPr lang="en-US" sz="2800" dirty="0" smtClean="0"/>
              <a:t>differentially </a:t>
            </a:r>
            <a:r>
              <a:rPr lang="en-US" sz="2800" dirty="0"/>
              <a:t>promote the consolidation </a:t>
            </a:r>
            <a:r>
              <a:rPr lang="en-US" sz="2800" dirty="0" smtClean="0"/>
              <a:t>of memories.</a:t>
            </a:r>
            <a:endParaRPr lang="en-US" sz="2800" dirty="0"/>
          </a:p>
        </p:txBody>
      </p:sp>
    </p:spTree>
    <p:extLst>
      <p:ext uri="{BB962C8B-B14F-4D97-AF65-F5344CB8AC3E}">
        <p14:creationId xmlns:p14="http://schemas.microsoft.com/office/powerpoint/2010/main" val="760792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Sleep Disorders</a:t>
            </a:r>
          </a:p>
        </p:txBody>
      </p:sp>
      <p:sp>
        <p:nvSpPr>
          <p:cNvPr id="3" name="Content Placeholder 2"/>
          <p:cNvSpPr>
            <a:spLocks noGrp="1"/>
          </p:cNvSpPr>
          <p:nvPr>
            <p:ph idx="1"/>
          </p:nvPr>
        </p:nvSpPr>
        <p:spPr>
          <a:xfrm>
            <a:off x="457200" y="1600200"/>
            <a:ext cx="8305800" cy="4572000"/>
          </a:xfrm>
        </p:spPr>
        <p:txBody>
          <a:bodyPr/>
          <a:lstStyle/>
          <a:p>
            <a:r>
              <a:rPr lang="en-US" sz="2800" dirty="0" smtClean="0"/>
              <a:t>Experts have </a:t>
            </a:r>
            <a:r>
              <a:rPr lang="en-US" sz="2800" dirty="0"/>
              <a:t>identified more than 90 sleep disorders, and </a:t>
            </a:r>
            <a:r>
              <a:rPr lang="en-US" sz="2800" dirty="0" smtClean="0"/>
              <a:t>some occupations </a:t>
            </a:r>
            <a:r>
              <a:rPr lang="en-US" sz="2800" dirty="0"/>
              <a:t>such as shift work render workers </a:t>
            </a:r>
            <a:r>
              <a:rPr lang="en-US" sz="2800" dirty="0" smtClean="0"/>
              <a:t>particularly susceptible </a:t>
            </a:r>
            <a:r>
              <a:rPr lang="en-US" sz="2800" dirty="0"/>
              <a:t>to sleep </a:t>
            </a:r>
            <a:r>
              <a:rPr lang="en-US" sz="2800" dirty="0" smtClean="0"/>
              <a:t>disturbances.</a:t>
            </a:r>
          </a:p>
          <a:p>
            <a:r>
              <a:rPr lang="en-US" sz="2800" dirty="0"/>
              <a:t>Sleep disorders often are the result of </a:t>
            </a:r>
            <a:r>
              <a:rPr lang="en-US" sz="2800" dirty="0" smtClean="0"/>
              <a:t>complex interactions </a:t>
            </a:r>
            <a:r>
              <a:rPr lang="en-US" sz="2800" dirty="0"/>
              <a:t>between genetic predispositions </a:t>
            </a:r>
            <a:r>
              <a:rPr lang="en-US" sz="2800" dirty="0" smtClean="0"/>
              <a:t>and environmental </a:t>
            </a:r>
            <a:r>
              <a:rPr lang="en-US" sz="2800" dirty="0"/>
              <a:t>factors, such as lack of exercise </a:t>
            </a:r>
            <a:r>
              <a:rPr lang="en-US" sz="2800" dirty="0" smtClean="0"/>
              <a:t>and unhealthy </a:t>
            </a:r>
            <a:r>
              <a:rPr lang="en-US" sz="2800" dirty="0"/>
              <a:t>food </a:t>
            </a:r>
            <a:r>
              <a:rPr lang="en-US" sz="2800" dirty="0" smtClean="0"/>
              <a:t>habits.</a:t>
            </a:r>
            <a:endParaRPr lang="en-US" sz="2800" dirty="0"/>
          </a:p>
        </p:txBody>
      </p:sp>
    </p:spTree>
    <p:extLst>
      <p:ext uri="{BB962C8B-B14F-4D97-AF65-F5344CB8AC3E}">
        <p14:creationId xmlns:p14="http://schemas.microsoft.com/office/powerpoint/2010/main" val="29197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a:xfrm>
            <a:off x="0" y="2286000"/>
            <a:ext cx="9144000" cy="41910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Titre 1"/>
          <p:cNvSpPr>
            <a:spLocks noGrp="1"/>
          </p:cNvSpPr>
          <p:nvPr>
            <p:ph type="title"/>
          </p:nvPr>
        </p:nvSpPr>
        <p:spPr/>
        <p:txBody>
          <a:bodyPr/>
          <a:lstStyle/>
          <a:p>
            <a:pPr algn="l"/>
            <a:r>
              <a:rPr lang="fr-CA" dirty="0" smtClean="0"/>
              <a:t>Instructions:</a:t>
            </a:r>
          </a:p>
        </p:txBody>
      </p:sp>
      <p:sp>
        <p:nvSpPr>
          <p:cNvPr id="2" name="Content Placeholder 1"/>
          <p:cNvSpPr>
            <a:spLocks noGrp="1"/>
          </p:cNvSpPr>
          <p:nvPr>
            <p:ph idx="1"/>
          </p:nvPr>
        </p:nvSpPr>
        <p:spPr>
          <a:xfrm>
            <a:off x="457200" y="1752600"/>
            <a:ext cx="8229600" cy="4221163"/>
          </a:xfrm>
        </p:spPr>
        <p:txBody>
          <a:bodyPr>
            <a:normAutofit fontScale="92500" lnSpcReduction="10000"/>
          </a:bodyPr>
          <a:lstStyle/>
          <a:p>
            <a:pPr marL="0">
              <a:spcBef>
                <a:spcPts val="1320"/>
              </a:spcBef>
            </a:pPr>
            <a:r>
              <a:rPr lang="en-US" sz="3000" dirty="0" smtClean="0"/>
              <a:t>This presentation provides a framework for educators and students to use Directed Reading content published in </a:t>
            </a:r>
            <a:r>
              <a:rPr lang="en-US" sz="3000" i="1" dirty="0" smtClean="0"/>
              <a:t>Radiologic Technology</a:t>
            </a:r>
            <a:r>
              <a:rPr lang="en-US" sz="3000" dirty="0" smtClean="0"/>
              <a:t>. </a:t>
            </a:r>
            <a:r>
              <a:rPr lang="en-US" sz="3000" u="sng" dirty="0" smtClean="0"/>
              <a:t>This information should be modified</a:t>
            </a:r>
            <a:r>
              <a:rPr lang="en-US" sz="3000" dirty="0" smtClean="0"/>
              <a:t> to:</a:t>
            </a:r>
          </a:p>
          <a:p>
            <a:pPr marL="628650" lvl="1">
              <a:spcBef>
                <a:spcPts val="1320"/>
              </a:spcBef>
              <a:buFont typeface="+mj-lt"/>
              <a:buAutoNum type="arabicPeriod"/>
            </a:pPr>
            <a:r>
              <a:rPr lang="en-US" sz="2400" dirty="0" smtClean="0"/>
              <a:t>Meet the educational level of the audience.</a:t>
            </a:r>
          </a:p>
          <a:p>
            <a:pPr marL="628650" lvl="1">
              <a:spcBef>
                <a:spcPts val="1320"/>
              </a:spcBef>
              <a:buFont typeface="+mj-lt"/>
              <a:buAutoNum type="arabicPeriod"/>
            </a:pPr>
            <a:r>
              <a:rPr lang="en-US" sz="2400" dirty="0" smtClean="0"/>
              <a:t>Highlight the points in an instructor’s discussion or presentation. </a:t>
            </a:r>
          </a:p>
          <a:p>
            <a:pPr marL="0" indent="0">
              <a:spcBef>
                <a:spcPts val="1320"/>
              </a:spcBef>
            </a:pPr>
            <a:r>
              <a:rPr lang="en-US" sz="3000" dirty="0" smtClean="0"/>
              <a:t>The images are provided to enhance the learning experience and should not be reproduced for other purposes. </a:t>
            </a:r>
          </a:p>
          <a:p>
            <a:pPr marL="0"/>
            <a:endParaRPr lang="en-US" dirty="0"/>
          </a:p>
        </p:txBody>
      </p:sp>
      <p:pic>
        <p:nvPicPr>
          <p:cNvPr id="5" name="Picture 2" descr="O:\Academic\DRs in the Classroom\PtInfo_header.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3152" y="0"/>
            <a:ext cx="9070848" cy="80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0664103"/>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Obstructive Sleep Apnea</a:t>
            </a:r>
          </a:p>
        </p:txBody>
      </p:sp>
      <p:sp>
        <p:nvSpPr>
          <p:cNvPr id="3" name="Content Placeholder 2"/>
          <p:cNvSpPr>
            <a:spLocks noGrp="1"/>
          </p:cNvSpPr>
          <p:nvPr>
            <p:ph idx="1"/>
          </p:nvPr>
        </p:nvSpPr>
        <p:spPr>
          <a:xfrm>
            <a:off x="457200" y="1600200"/>
            <a:ext cx="8305800" cy="4572000"/>
          </a:xfrm>
        </p:spPr>
        <p:txBody>
          <a:bodyPr/>
          <a:lstStyle/>
          <a:p>
            <a:r>
              <a:rPr lang="en-US" sz="2800" dirty="0"/>
              <a:t>Obesity is strongly associated with the </a:t>
            </a:r>
            <a:r>
              <a:rPr lang="en-US" sz="2800" dirty="0" smtClean="0"/>
              <a:t>prevalence of </a:t>
            </a:r>
            <a:r>
              <a:rPr lang="en-US" sz="2800" dirty="0"/>
              <a:t>obstructive sleep apnea (OSA</a:t>
            </a:r>
            <a:r>
              <a:rPr lang="en-US" sz="2800" dirty="0" smtClean="0"/>
              <a:t>).OSA </a:t>
            </a:r>
            <a:r>
              <a:rPr lang="en-US" sz="2800" dirty="0"/>
              <a:t>is </a:t>
            </a:r>
            <a:r>
              <a:rPr lang="en-US" sz="2800" dirty="0" smtClean="0"/>
              <a:t>characterized by </a:t>
            </a:r>
            <a:r>
              <a:rPr lang="en-US" sz="2800" dirty="0"/>
              <a:t>anatomical and functional abnormalities in </a:t>
            </a:r>
            <a:r>
              <a:rPr lang="en-US" sz="2800" dirty="0" smtClean="0"/>
              <a:t>the upper </a:t>
            </a:r>
            <a:r>
              <a:rPr lang="en-US" sz="2800" dirty="0"/>
              <a:t>airway that cause breathing irregularities (</a:t>
            </a:r>
            <a:r>
              <a:rPr lang="en-US" sz="2800" dirty="0" smtClean="0"/>
              <a:t>intermittent hypoxia</a:t>
            </a:r>
            <a:r>
              <a:rPr lang="en-US" sz="2800" dirty="0"/>
              <a:t>) and affect blood flow and </a:t>
            </a:r>
            <a:r>
              <a:rPr lang="en-US" sz="2800" dirty="0" smtClean="0"/>
              <a:t>oxygen to </a:t>
            </a:r>
            <a:r>
              <a:rPr lang="en-US" sz="2800" dirty="0"/>
              <a:t>the </a:t>
            </a:r>
            <a:r>
              <a:rPr lang="en-US" sz="2800" dirty="0" smtClean="0"/>
              <a:t>brain. Snoring </a:t>
            </a:r>
            <a:r>
              <a:rPr lang="en-US" sz="2800" dirty="0"/>
              <a:t>can be a symptom of </a:t>
            </a:r>
            <a:r>
              <a:rPr lang="en-US" sz="2800" dirty="0" smtClean="0"/>
              <a:t>OSA, and </a:t>
            </a:r>
            <a:r>
              <a:rPr lang="en-US" sz="2800" dirty="0"/>
              <a:t>imaging studies have revealed evidence of </a:t>
            </a:r>
            <a:r>
              <a:rPr lang="en-US" sz="2800" dirty="0" smtClean="0"/>
              <a:t>brain morphological </a:t>
            </a:r>
            <a:r>
              <a:rPr lang="en-US" sz="2800" dirty="0"/>
              <a:t>changes resulting from OSA, </a:t>
            </a:r>
            <a:r>
              <a:rPr lang="en-US" sz="2800" dirty="0" smtClean="0"/>
              <a:t>including loss </a:t>
            </a:r>
            <a:r>
              <a:rPr lang="en-US" sz="2800" dirty="0"/>
              <a:t>of gray matter and reduced brain </a:t>
            </a:r>
            <a:r>
              <a:rPr lang="en-US" sz="2800" dirty="0" smtClean="0"/>
              <a:t>metabolism.</a:t>
            </a:r>
            <a:endParaRPr lang="en-US" sz="2800" dirty="0"/>
          </a:p>
        </p:txBody>
      </p:sp>
    </p:spTree>
    <p:extLst>
      <p:ext uri="{BB962C8B-B14F-4D97-AF65-F5344CB8AC3E}">
        <p14:creationId xmlns:p14="http://schemas.microsoft.com/office/powerpoint/2010/main" val="30417693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Childhood OSA</a:t>
            </a:r>
            <a:endParaRPr lang="en-US" dirty="0"/>
          </a:p>
        </p:txBody>
      </p:sp>
      <p:sp>
        <p:nvSpPr>
          <p:cNvPr id="3" name="Content Placeholder 2"/>
          <p:cNvSpPr>
            <a:spLocks noGrp="1"/>
          </p:cNvSpPr>
          <p:nvPr>
            <p:ph idx="1"/>
          </p:nvPr>
        </p:nvSpPr>
        <p:spPr>
          <a:xfrm>
            <a:off x="457200" y="1600200"/>
            <a:ext cx="8305800" cy="4572000"/>
          </a:xfrm>
        </p:spPr>
        <p:txBody>
          <a:bodyPr/>
          <a:lstStyle/>
          <a:p>
            <a:r>
              <a:rPr lang="en-US" sz="2800" dirty="0"/>
              <a:t>A study using MR spectroscopy examined </a:t>
            </a:r>
            <a:r>
              <a:rPr lang="en-US" sz="2800" dirty="0" smtClean="0"/>
              <a:t>whether childhood </a:t>
            </a:r>
            <a:r>
              <a:rPr lang="en-US" sz="2800" dirty="0"/>
              <a:t>OSA could be associated with dysfunction </a:t>
            </a:r>
            <a:r>
              <a:rPr lang="en-US" sz="2800" dirty="0" smtClean="0"/>
              <a:t>in neuropsychological performance. </a:t>
            </a:r>
            <a:r>
              <a:rPr lang="en-US" sz="2800" dirty="0"/>
              <a:t>In a study comparing sleep apnea pediatric patients </a:t>
            </a:r>
            <a:r>
              <a:rPr lang="en-US" sz="2800" dirty="0" smtClean="0"/>
              <a:t>to children </a:t>
            </a:r>
            <a:r>
              <a:rPr lang="en-US" sz="2800" dirty="0"/>
              <a:t>subjects in the control group, MR findings </a:t>
            </a:r>
            <a:r>
              <a:rPr lang="en-US" sz="2800" dirty="0" smtClean="0"/>
              <a:t>indicated children </a:t>
            </a:r>
            <a:r>
              <a:rPr lang="en-US" sz="2800" dirty="0"/>
              <a:t>with OSA had possible neuronal injury </a:t>
            </a:r>
            <a:r>
              <a:rPr lang="en-US" sz="2800" dirty="0" smtClean="0"/>
              <a:t>in the </a:t>
            </a:r>
            <a:r>
              <a:rPr lang="en-US" sz="2800" dirty="0"/>
              <a:t>hippocampus and right frontal cortex. The </a:t>
            </a:r>
            <a:r>
              <a:rPr lang="en-US" sz="2800" dirty="0" smtClean="0"/>
              <a:t>children with </a:t>
            </a:r>
            <a:r>
              <a:rPr lang="en-US" sz="2800" dirty="0"/>
              <a:t>OSA also had significantly lower intelligence </a:t>
            </a:r>
            <a:r>
              <a:rPr lang="en-US" sz="2800" dirty="0" smtClean="0"/>
              <a:t>quotients and </a:t>
            </a:r>
            <a:r>
              <a:rPr lang="en-US" sz="2800" dirty="0"/>
              <a:t>executive control </a:t>
            </a:r>
            <a:r>
              <a:rPr lang="en-US" sz="2800" dirty="0" smtClean="0"/>
              <a:t>functions.</a:t>
            </a:r>
            <a:endParaRPr lang="en-US" sz="2800" dirty="0"/>
          </a:p>
        </p:txBody>
      </p:sp>
    </p:spTree>
    <p:extLst>
      <p:ext uri="{BB962C8B-B14F-4D97-AF65-F5344CB8AC3E}">
        <p14:creationId xmlns:p14="http://schemas.microsoft.com/office/powerpoint/2010/main" val="12584077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Insomnia</a:t>
            </a:r>
          </a:p>
        </p:txBody>
      </p:sp>
      <p:sp>
        <p:nvSpPr>
          <p:cNvPr id="3" name="Content Placeholder 2"/>
          <p:cNvSpPr>
            <a:spLocks noGrp="1"/>
          </p:cNvSpPr>
          <p:nvPr>
            <p:ph idx="1"/>
          </p:nvPr>
        </p:nvSpPr>
        <p:spPr>
          <a:xfrm>
            <a:off x="457200" y="1600200"/>
            <a:ext cx="8305800" cy="4572000"/>
          </a:xfrm>
        </p:spPr>
        <p:txBody>
          <a:bodyPr/>
          <a:lstStyle/>
          <a:p>
            <a:r>
              <a:rPr lang="en-US" sz="2800" dirty="0"/>
              <a:t>Insomnia is the most commonly reported </a:t>
            </a:r>
            <a:r>
              <a:rPr lang="en-US" sz="2800" dirty="0" smtClean="0"/>
              <a:t>sleep problem </a:t>
            </a:r>
            <a:r>
              <a:rPr lang="en-US" sz="2800" dirty="0"/>
              <a:t>worldwide, with prevalence falling </a:t>
            </a:r>
            <a:r>
              <a:rPr lang="en-US" sz="2800" dirty="0" smtClean="0"/>
              <a:t>between 10</a:t>
            </a:r>
            <a:r>
              <a:rPr lang="en-US" sz="2800" dirty="0"/>
              <a:t>% and 35% of adults</a:t>
            </a:r>
            <a:r>
              <a:rPr lang="en-US" sz="2800" dirty="0" smtClean="0"/>
              <a:t>. Patients </a:t>
            </a:r>
            <a:r>
              <a:rPr lang="en-US" sz="2800" dirty="0"/>
              <a:t>have trouble falling to or </a:t>
            </a:r>
            <a:r>
              <a:rPr lang="en-US" sz="2800" dirty="0" smtClean="0"/>
              <a:t>maintaining </a:t>
            </a:r>
            <a:r>
              <a:rPr lang="en-US" sz="2800" dirty="0"/>
              <a:t>sleep, </a:t>
            </a:r>
            <a:r>
              <a:rPr lang="en-US" sz="2800" dirty="0" smtClean="0"/>
              <a:t>wake up </a:t>
            </a:r>
            <a:r>
              <a:rPr lang="en-US" sz="2800" dirty="0"/>
              <a:t>too early, or </a:t>
            </a:r>
            <a:r>
              <a:rPr lang="en-US" sz="2800" dirty="0" smtClean="0"/>
              <a:t>have relentlessly </a:t>
            </a:r>
            <a:r>
              <a:rPr lang="en-US" sz="2800" dirty="0"/>
              <a:t>poor and </a:t>
            </a:r>
            <a:r>
              <a:rPr lang="en-US" sz="2800" dirty="0" smtClean="0"/>
              <a:t>nonrestorative sleep. </a:t>
            </a:r>
          </a:p>
          <a:p>
            <a:r>
              <a:rPr lang="en-US" sz="2800" dirty="0" smtClean="0"/>
              <a:t>SPECT </a:t>
            </a:r>
            <a:r>
              <a:rPr lang="en-US" sz="2800" dirty="0"/>
              <a:t>and PET studies of patients </a:t>
            </a:r>
            <a:r>
              <a:rPr lang="en-US" sz="2800" dirty="0" smtClean="0"/>
              <a:t>with insomnia </a:t>
            </a:r>
            <a:r>
              <a:rPr lang="en-US" sz="2800" dirty="0"/>
              <a:t>during sleep and wakefulness support </a:t>
            </a:r>
            <a:r>
              <a:rPr lang="en-US" sz="2800" dirty="0" smtClean="0"/>
              <a:t>autonomic nervous system hyperarousal </a:t>
            </a:r>
            <a:r>
              <a:rPr lang="en-US" sz="2800" dirty="0"/>
              <a:t>as the most </a:t>
            </a:r>
            <a:r>
              <a:rPr lang="en-US" sz="2800" dirty="0" smtClean="0"/>
              <a:t>compelling explanation </a:t>
            </a:r>
            <a:r>
              <a:rPr lang="en-US" sz="2800" dirty="0"/>
              <a:t>for </a:t>
            </a:r>
            <a:r>
              <a:rPr lang="en-US" sz="2800" dirty="0" smtClean="0"/>
              <a:t>insomnia. </a:t>
            </a:r>
            <a:endParaRPr lang="en-US" sz="2800" dirty="0"/>
          </a:p>
        </p:txBody>
      </p:sp>
    </p:spTree>
    <p:extLst>
      <p:ext uri="{BB962C8B-B14F-4D97-AF65-F5344CB8AC3E}">
        <p14:creationId xmlns:p14="http://schemas.microsoft.com/office/powerpoint/2010/main" val="28568740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127125"/>
          </a:xfrm>
        </p:spPr>
        <p:txBody>
          <a:bodyPr/>
          <a:lstStyle/>
          <a:p>
            <a:r>
              <a:rPr lang="en-US" sz="4000" dirty="0"/>
              <a:t>Sleep Disorders and Health Care Workers</a:t>
            </a:r>
          </a:p>
        </p:txBody>
      </p:sp>
      <p:sp>
        <p:nvSpPr>
          <p:cNvPr id="3" name="Content Placeholder 2"/>
          <p:cNvSpPr>
            <a:spLocks noGrp="1"/>
          </p:cNvSpPr>
          <p:nvPr>
            <p:ph idx="1"/>
          </p:nvPr>
        </p:nvSpPr>
        <p:spPr>
          <a:xfrm>
            <a:off x="457200" y="1600200"/>
            <a:ext cx="8305800" cy="4572000"/>
          </a:xfrm>
        </p:spPr>
        <p:txBody>
          <a:bodyPr/>
          <a:lstStyle/>
          <a:p>
            <a:r>
              <a:rPr lang="en-US" sz="2800" dirty="0"/>
              <a:t>Professional burnout is possible in all jobs, </a:t>
            </a:r>
            <a:r>
              <a:rPr lang="en-US" sz="2800" dirty="0" smtClean="0"/>
              <a:t>and warning </a:t>
            </a:r>
            <a:r>
              <a:rPr lang="en-US" sz="2800" dirty="0"/>
              <a:t>signs are important to note. The </a:t>
            </a:r>
            <a:r>
              <a:rPr lang="en-US" sz="2800" dirty="0" smtClean="0"/>
              <a:t>American College </a:t>
            </a:r>
            <a:r>
              <a:rPr lang="en-US" sz="2800" dirty="0"/>
              <a:t>of Radiology listed “clinical indicators” of </a:t>
            </a:r>
            <a:r>
              <a:rPr lang="en-US" sz="2800" dirty="0" smtClean="0"/>
              <a:t>burnout as cynicism</a:t>
            </a:r>
            <a:r>
              <a:rPr lang="en-US" sz="2800" dirty="0"/>
              <a:t>, anger, irritability, sleep </a:t>
            </a:r>
            <a:r>
              <a:rPr lang="en-US" sz="2800" dirty="0" smtClean="0"/>
              <a:t>disturbances, exhaustion</a:t>
            </a:r>
            <a:r>
              <a:rPr lang="en-US" sz="2800" dirty="0"/>
              <a:t>, and a reduced sense of </a:t>
            </a:r>
            <a:r>
              <a:rPr lang="en-US" sz="2800" dirty="0" smtClean="0"/>
              <a:t>personal accomplishment. </a:t>
            </a:r>
          </a:p>
          <a:p>
            <a:r>
              <a:rPr lang="en-US" sz="2800" dirty="0" smtClean="0"/>
              <a:t>The </a:t>
            </a:r>
            <a:r>
              <a:rPr lang="en-US" sz="2800" dirty="0"/>
              <a:t>organization emphasized the </a:t>
            </a:r>
            <a:r>
              <a:rPr lang="en-US" sz="2800" dirty="0" smtClean="0"/>
              <a:t>need to </a:t>
            </a:r>
            <a:r>
              <a:rPr lang="en-US" sz="2800" dirty="0"/>
              <a:t>eat well, exercise, rest, and “not skimp on sleep” </a:t>
            </a:r>
            <a:r>
              <a:rPr lang="en-US" sz="2800" dirty="0" smtClean="0"/>
              <a:t>to prevent </a:t>
            </a:r>
            <a:r>
              <a:rPr lang="en-US" sz="2800" dirty="0"/>
              <a:t>or reduce burnout.</a:t>
            </a:r>
          </a:p>
        </p:txBody>
      </p:sp>
    </p:spTree>
    <p:extLst>
      <p:ext uri="{BB962C8B-B14F-4D97-AF65-F5344CB8AC3E}">
        <p14:creationId xmlns:p14="http://schemas.microsoft.com/office/powerpoint/2010/main" val="26682733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124712"/>
          </a:xfrm>
        </p:spPr>
        <p:txBody>
          <a:bodyPr/>
          <a:lstStyle/>
          <a:p>
            <a:r>
              <a:rPr lang="en-US" sz="4000" dirty="0"/>
              <a:t>Sleep Disorders and Health Care Workers</a:t>
            </a:r>
          </a:p>
        </p:txBody>
      </p:sp>
      <p:sp>
        <p:nvSpPr>
          <p:cNvPr id="3" name="Content Placeholder 2"/>
          <p:cNvSpPr>
            <a:spLocks noGrp="1"/>
          </p:cNvSpPr>
          <p:nvPr>
            <p:ph idx="1"/>
          </p:nvPr>
        </p:nvSpPr>
        <p:spPr>
          <a:xfrm>
            <a:off x="457200" y="1600200"/>
            <a:ext cx="8305800" cy="4572000"/>
          </a:xfrm>
        </p:spPr>
        <p:txBody>
          <a:bodyPr/>
          <a:lstStyle/>
          <a:p>
            <a:pPr>
              <a:spcBef>
                <a:spcPts val="0"/>
              </a:spcBef>
            </a:pPr>
            <a:r>
              <a:rPr lang="en-US" sz="2800" dirty="0"/>
              <a:t>Finding a healthy </a:t>
            </a:r>
            <a:r>
              <a:rPr lang="en-US" sz="2800" dirty="0" smtClean="0"/>
              <a:t>balance between </a:t>
            </a:r>
            <a:r>
              <a:rPr lang="en-US" sz="2800" dirty="0"/>
              <a:t>work and personal life might mean </a:t>
            </a:r>
            <a:r>
              <a:rPr lang="en-US" sz="2800" dirty="0" smtClean="0"/>
              <a:t>making less </a:t>
            </a:r>
            <a:r>
              <a:rPr lang="en-US" sz="2800" dirty="0"/>
              <a:t>money and working less, and also might include:</a:t>
            </a:r>
          </a:p>
          <a:p>
            <a:pPr marL="457200" indent="-457200">
              <a:spcBef>
                <a:spcPts val="0"/>
              </a:spcBef>
              <a:buFont typeface="Arial" pitchFamily="34" charset="0"/>
              <a:buChar char="•"/>
            </a:pPr>
            <a:r>
              <a:rPr lang="en-US" sz="2600" dirty="0" smtClean="0"/>
              <a:t>Spending </a:t>
            </a:r>
            <a:r>
              <a:rPr lang="en-US" sz="2600" dirty="0"/>
              <a:t>more time with supportive friends </a:t>
            </a:r>
            <a:r>
              <a:rPr lang="en-US" sz="2600" dirty="0" smtClean="0"/>
              <a:t>and family.</a:t>
            </a:r>
          </a:p>
          <a:p>
            <a:pPr marL="457200" indent="-457200">
              <a:spcBef>
                <a:spcPts val="0"/>
              </a:spcBef>
              <a:buFont typeface="Arial" pitchFamily="34" charset="0"/>
              <a:buChar char="•"/>
            </a:pPr>
            <a:r>
              <a:rPr lang="en-US" sz="2600" dirty="0" smtClean="0"/>
              <a:t>Engaging </a:t>
            </a:r>
            <a:r>
              <a:rPr lang="en-US" sz="2600" dirty="0"/>
              <a:t>in religious or spiritual </a:t>
            </a:r>
            <a:r>
              <a:rPr lang="en-US" sz="2600" dirty="0" smtClean="0"/>
              <a:t>activities.</a:t>
            </a:r>
          </a:p>
          <a:p>
            <a:pPr marL="457200" indent="-457200">
              <a:spcBef>
                <a:spcPts val="0"/>
              </a:spcBef>
              <a:buFont typeface="Arial" pitchFamily="34" charset="0"/>
              <a:buChar char="•"/>
            </a:pPr>
            <a:r>
              <a:rPr lang="en-US" sz="2600" dirty="0" smtClean="0"/>
              <a:t>Focusing </a:t>
            </a:r>
            <a:r>
              <a:rPr lang="en-US" sz="2600" dirty="0"/>
              <a:t>on success, not problems.</a:t>
            </a:r>
          </a:p>
          <a:p>
            <a:pPr marL="457200" indent="-457200">
              <a:spcBef>
                <a:spcPts val="0"/>
              </a:spcBef>
              <a:buFont typeface="Arial" pitchFamily="34" charset="0"/>
              <a:buChar char="•"/>
            </a:pPr>
            <a:r>
              <a:rPr lang="en-US" sz="2600" dirty="0" smtClean="0"/>
              <a:t>Having </a:t>
            </a:r>
            <a:r>
              <a:rPr lang="en-US" sz="2600" dirty="0"/>
              <a:t>adequate administrative support </a:t>
            </a:r>
            <a:r>
              <a:rPr lang="en-US" sz="2600" dirty="0" smtClean="0"/>
              <a:t>and understanding.</a:t>
            </a:r>
          </a:p>
          <a:p>
            <a:pPr marL="457200" indent="-457200">
              <a:spcBef>
                <a:spcPts val="0"/>
              </a:spcBef>
              <a:buFont typeface="Arial" pitchFamily="34" charset="0"/>
              <a:buChar char="•"/>
            </a:pPr>
            <a:r>
              <a:rPr lang="en-US" sz="2600" dirty="0" smtClean="0"/>
              <a:t>Being </a:t>
            </a:r>
            <a:r>
              <a:rPr lang="en-US" sz="2600" dirty="0"/>
              <a:t>in a workplace that emphasizes </a:t>
            </a:r>
            <a:r>
              <a:rPr lang="en-US" sz="2600" dirty="0" smtClean="0"/>
              <a:t>balance between </a:t>
            </a:r>
            <a:r>
              <a:rPr lang="en-US" sz="2600" dirty="0"/>
              <a:t>work and personal </a:t>
            </a:r>
            <a:r>
              <a:rPr lang="en-US" sz="2600" dirty="0" smtClean="0"/>
              <a:t>lives.</a:t>
            </a:r>
          </a:p>
          <a:p>
            <a:pPr marL="457200" indent="-457200">
              <a:spcBef>
                <a:spcPts val="0"/>
              </a:spcBef>
              <a:buFont typeface="Arial" pitchFamily="34" charset="0"/>
              <a:buChar char="•"/>
            </a:pPr>
            <a:r>
              <a:rPr lang="en-US" sz="2600" dirty="0" smtClean="0"/>
              <a:t>Maintaining </a:t>
            </a:r>
            <a:r>
              <a:rPr lang="en-US" sz="2600" dirty="0"/>
              <a:t>good nutrition and exercise.</a:t>
            </a:r>
          </a:p>
        </p:txBody>
      </p:sp>
    </p:spTree>
    <p:extLst>
      <p:ext uri="{BB962C8B-B14F-4D97-AF65-F5344CB8AC3E}">
        <p14:creationId xmlns:p14="http://schemas.microsoft.com/office/powerpoint/2010/main" val="12600264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124712"/>
          </a:xfrm>
        </p:spPr>
        <p:txBody>
          <a:bodyPr/>
          <a:lstStyle/>
          <a:p>
            <a:r>
              <a:rPr lang="en-US" dirty="0" smtClean="0"/>
              <a:t>Conclusion</a:t>
            </a:r>
            <a:endParaRPr lang="en-US" dirty="0"/>
          </a:p>
        </p:txBody>
      </p:sp>
      <p:sp>
        <p:nvSpPr>
          <p:cNvPr id="3" name="Content Placeholder 2"/>
          <p:cNvSpPr>
            <a:spLocks noGrp="1"/>
          </p:cNvSpPr>
          <p:nvPr>
            <p:ph idx="1"/>
          </p:nvPr>
        </p:nvSpPr>
        <p:spPr>
          <a:xfrm>
            <a:off x="457200" y="1524000"/>
            <a:ext cx="8305800" cy="4572000"/>
          </a:xfrm>
        </p:spPr>
        <p:txBody>
          <a:bodyPr/>
          <a:lstStyle/>
          <a:p>
            <a:r>
              <a:rPr lang="en-US" sz="2800" dirty="0"/>
              <a:t>At this point, it appears that we only can see the tip </a:t>
            </a:r>
            <a:r>
              <a:rPr lang="en-US" sz="2800" dirty="0" smtClean="0"/>
              <a:t>of the </a:t>
            </a:r>
            <a:r>
              <a:rPr lang="en-US" sz="2800" dirty="0"/>
              <a:t>iceberg in terms of what sleep means to us and </a:t>
            </a:r>
            <a:r>
              <a:rPr lang="en-US" sz="2800" dirty="0" smtClean="0"/>
              <a:t>what it accomplishes </a:t>
            </a:r>
            <a:r>
              <a:rPr lang="en-US" sz="2800" dirty="0"/>
              <a:t>for our mental and physical </a:t>
            </a:r>
            <a:r>
              <a:rPr lang="en-US" sz="2800" dirty="0" smtClean="0"/>
              <a:t>well-being. Researchers </a:t>
            </a:r>
            <a:r>
              <a:rPr lang="en-US" sz="2800" dirty="0"/>
              <a:t>will continue to use imaging to </a:t>
            </a:r>
            <a:r>
              <a:rPr lang="en-US" sz="2800" dirty="0" smtClean="0"/>
              <a:t>decipher the </a:t>
            </a:r>
            <a:r>
              <a:rPr lang="en-US" sz="2800" dirty="0"/>
              <a:t>implications of sleep and help us to achieve </a:t>
            </a:r>
            <a:r>
              <a:rPr lang="en-US" sz="2800" dirty="0" smtClean="0"/>
              <a:t>more healthful</a:t>
            </a:r>
            <a:r>
              <a:rPr lang="en-US" sz="2800" dirty="0"/>
              <a:t>, full, and restorative sleep. In the </a:t>
            </a:r>
            <a:r>
              <a:rPr lang="en-US" sz="2800" dirty="0" smtClean="0"/>
              <a:t>meantime, the </a:t>
            </a:r>
            <a:r>
              <a:rPr lang="en-US" sz="2800" dirty="0"/>
              <a:t>message is clear: Sleep is vital, and we possess </a:t>
            </a:r>
            <a:r>
              <a:rPr lang="en-US" sz="2800" dirty="0" smtClean="0"/>
              <a:t>many tools </a:t>
            </a:r>
            <a:r>
              <a:rPr lang="en-US" sz="2800" dirty="0"/>
              <a:t>that can help us create better </a:t>
            </a:r>
            <a:r>
              <a:rPr lang="en-US" sz="2800" dirty="0" smtClean="0"/>
              <a:t>sleep experiences</a:t>
            </a:r>
            <a:r>
              <a:rPr lang="en-US" sz="2800" dirty="0"/>
              <a:t>. </a:t>
            </a:r>
            <a:r>
              <a:rPr lang="en-US" sz="2800" dirty="0" smtClean="0"/>
              <a:t>As individuals </a:t>
            </a:r>
            <a:r>
              <a:rPr lang="en-US" sz="2800" dirty="0"/>
              <a:t>and as a culture, we can emphasize </a:t>
            </a:r>
            <a:r>
              <a:rPr lang="en-US" sz="2800" dirty="0" smtClean="0"/>
              <a:t>exercise, weight </a:t>
            </a:r>
            <a:r>
              <a:rPr lang="en-US" sz="2800" dirty="0"/>
              <a:t>control, a more measured use of technology, </a:t>
            </a:r>
            <a:r>
              <a:rPr lang="en-US" sz="2800" dirty="0" smtClean="0"/>
              <a:t>and a </a:t>
            </a:r>
            <a:r>
              <a:rPr lang="en-US" sz="2800" dirty="0"/>
              <a:t>good balance between work and play.</a:t>
            </a:r>
          </a:p>
        </p:txBody>
      </p:sp>
    </p:spTree>
    <p:extLst>
      <p:ext uri="{BB962C8B-B14F-4D97-AF65-F5344CB8AC3E}">
        <p14:creationId xmlns:p14="http://schemas.microsoft.com/office/powerpoint/2010/main" val="32174243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a:xfrm>
            <a:off x="0" y="2286000"/>
            <a:ext cx="9144000" cy="41910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Titre 1"/>
          <p:cNvSpPr>
            <a:spLocks noGrp="1"/>
          </p:cNvSpPr>
          <p:nvPr>
            <p:ph type="title"/>
          </p:nvPr>
        </p:nvSpPr>
        <p:spPr/>
        <p:txBody>
          <a:bodyPr/>
          <a:lstStyle/>
          <a:p>
            <a:r>
              <a:rPr lang="en-US" dirty="0" smtClean="0"/>
              <a:t>Discussion Questions</a:t>
            </a:r>
            <a:endParaRPr lang="fr-CA" dirty="0" smtClean="0"/>
          </a:p>
        </p:txBody>
      </p:sp>
      <p:sp>
        <p:nvSpPr>
          <p:cNvPr id="2" name="Content Placeholder 1"/>
          <p:cNvSpPr>
            <a:spLocks noGrp="1"/>
          </p:cNvSpPr>
          <p:nvPr>
            <p:ph idx="1"/>
          </p:nvPr>
        </p:nvSpPr>
        <p:spPr>
          <a:xfrm>
            <a:off x="457200" y="1828800"/>
            <a:ext cx="8229600" cy="4221162"/>
          </a:xfrm>
        </p:spPr>
        <p:txBody>
          <a:bodyPr>
            <a:normAutofit/>
          </a:bodyPr>
          <a:lstStyle/>
          <a:p>
            <a:pPr marL="0">
              <a:spcBef>
                <a:spcPts val="1920"/>
              </a:spcBef>
            </a:pPr>
            <a:r>
              <a:rPr lang="en-US" sz="2800" dirty="0" smtClean="0"/>
              <a:t>Thinking about </a:t>
            </a:r>
            <a:r>
              <a:rPr lang="en-US" sz="2800" smtClean="0"/>
              <a:t>the </a:t>
            </a:r>
            <a:r>
              <a:rPr lang="en-US" sz="2800" smtClean="0"/>
              <a:t>different options </a:t>
            </a:r>
            <a:r>
              <a:rPr lang="en-US" sz="2800" dirty="0" smtClean="0"/>
              <a:t>used </a:t>
            </a:r>
            <a:r>
              <a:rPr lang="en-US" sz="2800" dirty="0" smtClean="0"/>
              <a:t>to image sleep disorders, </a:t>
            </a:r>
            <a:r>
              <a:rPr lang="en-US" sz="2800" dirty="0" smtClean="0"/>
              <a:t>what are the pros and cons of each option?</a:t>
            </a:r>
          </a:p>
          <a:p>
            <a:pPr marL="0">
              <a:spcBef>
                <a:spcPts val="1920"/>
              </a:spcBef>
            </a:pPr>
            <a:r>
              <a:rPr lang="en-US" sz="2800" dirty="0" smtClean="0"/>
              <a:t>Discuss some of the effects insufficient sleep can have on children. </a:t>
            </a:r>
          </a:p>
          <a:p>
            <a:pPr marL="0">
              <a:spcBef>
                <a:spcPts val="1920"/>
              </a:spcBef>
            </a:pPr>
            <a:r>
              <a:rPr lang="en-US" sz="2800" dirty="0" smtClean="0"/>
              <a:t>Discuss ways health </a:t>
            </a:r>
            <a:r>
              <a:rPr lang="en-US" sz="2800" dirty="0"/>
              <a:t>c</a:t>
            </a:r>
            <a:r>
              <a:rPr lang="en-US" sz="2800" dirty="0" smtClean="0"/>
              <a:t>are workers can avoid burnout.</a:t>
            </a:r>
          </a:p>
        </p:txBody>
      </p:sp>
      <p:pic>
        <p:nvPicPr>
          <p:cNvPr id="5" name="Picture 2" descr="O:\Academic\DRs in the Classroom\PtInfo_header.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3152" y="9525"/>
            <a:ext cx="9070848" cy="80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8248489"/>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Resources</a:t>
            </a:r>
            <a:endParaRPr lang="en-US" dirty="0"/>
          </a:p>
        </p:txBody>
      </p:sp>
      <p:sp>
        <p:nvSpPr>
          <p:cNvPr id="3" name="Content Placeholder 2"/>
          <p:cNvSpPr>
            <a:spLocks noGrp="1"/>
          </p:cNvSpPr>
          <p:nvPr>
            <p:ph idx="1"/>
          </p:nvPr>
        </p:nvSpPr>
        <p:spPr/>
        <p:txBody>
          <a:bodyPr/>
          <a:lstStyle/>
          <a:p>
            <a:r>
              <a:rPr lang="en-US" dirty="0" smtClean="0"/>
              <a:t>Visit </a:t>
            </a:r>
            <a:r>
              <a:rPr lang="en-US" u="sng" dirty="0" smtClean="0">
                <a:solidFill>
                  <a:schemeClr val="tx2">
                    <a:lumMod val="75000"/>
                  </a:schemeClr>
                </a:solidFill>
              </a:rPr>
              <a:t>www.asrt.org/students </a:t>
            </a:r>
            <a:r>
              <a:rPr lang="en-US" dirty="0" smtClean="0"/>
              <a:t>to find information and resources that will be valuable in </a:t>
            </a:r>
            <a:r>
              <a:rPr lang="en-US" dirty="0"/>
              <a:t>your radiologic </a:t>
            </a:r>
            <a:r>
              <a:rPr lang="en-US" dirty="0" smtClean="0"/>
              <a:t>technology education.</a:t>
            </a:r>
          </a:p>
        </p:txBody>
      </p:sp>
      <p:pic>
        <p:nvPicPr>
          <p:cNvPr id="4" name="Picture 2" descr="O:\Academic\DRs in the Classroom\PtInfo_header.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3152" y="0"/>
            <a:ext cx="9070848" cy="80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28672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fr-CA" b="0" dirty="0"/>
              <a:t>Objectives</a:t>
            </a:r>
            <a:endParaRPr lang="en-US" dirty="0">
              <a:latin typeface="Calibri" charset="0"/>
            </a:endParaRPr>
          </a:p>
        </p:txBody>
      </p:sp>
      <p:sp>
        <p:nvSpPr>
          <p:cNvPr id="26626" name="Content Placeholder 2"/>
          <p:cNvSpPr>
            <a:spLocks noGrp="1"/>
          </p:cNvSpPr>
          <p:nvPr>
            <p:ph idx="1"/>
          </p:nvPr>
        </p:nvSpPr>
        <p:spPr>
          <a:xfrm>
            <a:off x="457200" y="1600200"/>
            <a:ext cx="8229600" cy="4648200"/>
          </a:xfrm>
        </p:spPr>
        <p:txBody>
          <a:bodyPr/>
          <a:lstStyle/>
          <a:p>
            <a:pPr marL="457200" indent="-457200">
              <a:spcBef>
                <a:spcPts val="0"/>
              </a:spcBef>
              <a:buFont typeface="Arial" pitchFamily="34" charset="0"/>
              <a:buChar char="•"/>
            </a:pPr>
            <a:r>
              <a:rPr lang="en-US" sz="2800" dirty="0"/>
              <a:t>Explain the importance of sleep, including what it achieves in terms of physical and mental well-being.</a:t>
            </a:r>
          </a:p>
          <a:p>
            <a:pPr marL="457200" lvl="0" indent="-457200">
              <a:spcBef>
                <a:spcPts val="0"/>
              </a:spcBef>
              <a:buFont typeface="Arial" pitchFamily="34" charset="0"/>
              <a:buChar char="•"/>
            </a:pPr>
            <a:r>
              <a:rPr lang="en-US" sz="2800" dirty="0"/>
              <a:t>Identify the components of sleep.</a:t>
            </a:r>
          </a:p>
          <a:p>
            <a:pPr marL="457200" lvl="0" indent="-457200">
              <a:spcBef>
                <a:spcPts val="0"/>
              </a:spcBef>
              <a:buFont typeface="Arial" pitchFamily="34" charset="0"/>
              <a:buChar char="•"/>
            </a:pPr>
            <a:r>
              <a:rPr lang="en-US" sz="2800" dirty="0"/>
              <a:t>Describe how imaging helps experts dissect sleep and understand the genesis and effect of sleep disorders.</a:t>
            </a:r>
          </a:p>
          <a:p>
            <a:pPr marL="457200" lvl="0" indent="-457200">
              <a:spcBef>
                <a:spcPts val="0"/>
              </a:spcBef>
              <a:buFont typeface="Arial" pitchFamily="34" charset="0"/>
              <a:buChar char="•"/>
            </a:pPr>
            <a:r>
              <a:rPr lang="en-US" sz="2800" dirty="0"/>
              <a:t>Explain how sleep deprivation relates to other physical and mental diseases and disorders.</a:t>
            </a:r>
          </a:p>
          <a:p>
            <a:pPr marL="457200" lvl="0" indent="-457200">
              <a:spcBef>
                <a:spcPts val="0"/>
              </a:spcBef>
              <a:buFont typeface="Arial" pitchFamily="34" charset="0"/>
              <a:buChar char="•"/>
            </a:pPr>
            <a:r>
              <a:rPr lang="en-US" sz="2800" dirty="0"/>
              <a:t>Promote greater awareness among health care professionals of the dangers of sleep deprivation.</a:t>
            </a:r>
          </a:p>
          <a:p>
            <a:endParaRPr lang="en-US" dirty="0">
              <a:latin typeface="Calibri"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Sleep?</a:t>
            </a:r>
          </a:p>
        </p:txBody>
      </p:sp>
      <p:sp>
        <p:nvSpPr>
          <p:cNvPr id="3" name="Content Placeholder 2"/>
          <p:cNvSpPr>
            <a:spLocks noGrp="1"/>
          </p:cNvSpPr>
          <p:nvPr>
            <p:ph idx="1"/>
          </p:nvPr>
        </p:nvSpPr>
        <p:spPr>
          <a:xfrm>
            <a:off x="457200" y="1676400"/>
            <a:ext cx="8229600" cy="4572000"/>
          </a:xfrm>
        </p:spPr>
        <p:txBody>
          <a:bodyPr/>
          <a:lstStyle/>
          <a:p>
            <a:r>
              <a:rPr lang="en-US" sz="2800" dirty="0"/>
              <a:t>Sleep is “a period of rest for the body and mind, during which volition and consciousness are in partial or complete abeyance and the bodily functions partially suspended</a:t>
            </a:r>
            <a:r>
              <a:rPr lang="en-US" sz="2800" dirty="0" smtClean="0"/>
              <a:t>.” It </a:t>
            </a:r>
            <a:r>
              <a:rPr lang="en-US" sz="2800" dirty="0"/>
              <a:t>also is described as part of a homeostatic regulation of the </a:t>
            </a:r>
            <a:r>
              <a:rPr lang="en-US" sz="2800" dirty="0" smtClean="0"/>
              <a:t>body. The </a:t>
            </a:r>
            <a:r>
              <a:rPr lang="en-US" sz="2800" dirty="0"/>
              <a:t>homeostatic regulation of neurons, glial cells (the supporting structure of nervous tissue), and brain vasculature that occurs during sleep is vital to the maintenance of health, adaptability, and cognitive </a:t>
            </a:r>
            <a:r>
              <a:rPr lang="en-US" sz="2800" dirty="0" smtClean="0"/>
              <a:t>performance. </a:t>
            </a:r>
            <a:endParaRPr lang="en-US" dirty="0"/>
          </a:p>
        </p:txBody>
      </p:sp>
    </p:spTree>
    <p:extLst>
      <p:ext uri="{BB962C8B-B14F-4D97-AF65-F5344CB8AC3E}">
        <p14:creationId xmlns:p14="http://schemas.microsoft.com/office/powerpoint/2010/main" val="2060670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Sleeplessness</a:t>
            </a:r>
            <a:endParaRPr lang="en-US" dirty="0"/>
          </a:p>
        </p:txBody>
      </p:sp>
      <p:sp>
        <p:nvSpPr>
          <p:cNvPr id="3" name="Content Placeholder 2"/>
          <p:cNvSpPr>
            <a:spLocks noGrp="1"/>
          </p:cNvSpPr>
          <p:nvPr>
            <p:ph idx="1"/>
          </p:nvPr>
        </p:nvSpPr>
        <p:spPr>
          <a:xfrm>
            <a:off x="457200" y="1676400"/>
            <a:ext cx="8229600" cy="4572000"/>
          </a:xfrm>
        </p:spPr>
        <p:txBody>
          <a:bodyPr/>
          <a:lstStyle/>
          <a:p>
            <a:r>
              <a:rPr lang="en-US" sz="2800" dirty="0" smtClean="0"/>
              <a:t>Sleeplessness </a:t>
            </a:r>
            <a:r>
              <a:rPr lang="en-US" sz="2800" dirty="0"/>
              <a:t>can severely diminish the quality of one’s life and also can affect his or her family life. When sleep is disrupted or eliminated, we suffer on more than the visible, everyday level. </a:t>
            </a:r>
          </a:p>
          <a:p>
            <a:endParaRPr lang="en-US" dirty="0"/>
          </a:p>
        </p:txBody>
      </p:sp>
    </p:spTree>
    <p:extLst>
      <p:ext uri="{BB962C8B-B14F-4D97-AF65-F5344CB8AC3E}">
        <p14:creationId xmlns:p14="http://schemas.microsoft.com/office/powerpoint/2010/main" val="1409815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Circadian Rhythms</a:t>
            </a:r>
          </a:p>
        </p:txBody>
      </p:sp>
      <p:sp>
        <p:nvSpPr>
          <p:cNvPr id="3" name="Content Placeholder 2"/>
          <p:cNvSpPr>
            <a:spLocks noGrp="1"/>
          </p:cNvSpPr>
          <p:nvPr>
            <p:ph idx="1"/>
          </p:nvPr>
        </p:nvSpPr>
        <p:spPr>
          <a:xfrm>
            <a:off x="457200" y="1676400"/>
            <a:ext cx="8229600" cy="4572000"/>
          </a:xfrm>
        </p:spPr>
        <p:txBody>
          <a:bodyPr/>
          <a:lstStyle/>
          <a:p>
            <a:r>
              <a:rPr lang="en-US" sz="2800" dirty="0"/>
              <a:t>Our bodies maintain sleep and resting, healing properties by means of circadian rhythms. Circadian rhythms are a form of internalized body regulation — a 24-hour clock that creates a predictable schedule of sleepiness. Day to day, we naturally, </a:t>
            </a:r>
            <a:r>
              <a:rPr lang="en-US" sz="2800" dirty="0" smtClean="0"/>
              <a:t>rhythmically become </a:t>
            </a:r>
            <a:r>
              <a:rPr lang="en-US" sz="2800" dirty="0"/>
              <a:t>fatigued, and that fatigue triggers changes </a:t>
            </a:r>
            <a:r>
              <a:rPr lang="en-US" sz="2800" dirty="0" smtClean="0"/>
              <a:t>that help </a:t>
            </a:r>
            <a:r>
              <a:rPr lang="en-US" sz="2800" dirty="0"/>
              <a:t>us to fall and stay </a:t>
            </a:r>
            <a:r>
              <a:rPr lang="en-US" sz="2800" dirty="0" smtClean="0"/>
              <a:t>asleep.</a:t>
            </a:r>
            <a:endParaRPr lang="en-US" sz="2800" dirty="0"/>
          </a:p>
        </p:txBody>
      </p:sp>
    </p:spTree>
    <p:extLst>
      <p:ext uri="{BB962C8B-B14F-4D97-AF65-F5344CB8AC3E}">
        <p14:creationId xmlns:p14="http://schemas.microsoft.com/office/powerpoint/2010/main" val="2469239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Circadian </a:t>
            </a:r>
            <a:r>
              <a:rPr lang="en-US" dirty="0" smtClean="0"/>
              <a:t>Rhythms</a:t>
            </a:r>
            <a:endParaRPr lang="en-US" dirty="0"/>
          </a:p>
        </p:txBody>
      </p:sp>
      <p:sp>
        <p:nvSpPr>
          <p:cNvPr id="3" name="Content Placeholder 2"/>
          <p:cNvSpPr>
            <a:spLocks noGrp="1"/>
          </p:cNvSpPr>
          <p:nvPr>
            <p:ph idx="1"/>
          </p:nvPr>
        </p:nvSpPr>
        <p:spPr>
          <a:xfrm>
            <a:off x="457200" y="1676400"/>
            <a:ext cx="8229600" cy="2286000"/>
          </a:xfrm>
        </p:spPr>
        <p:txBody>
          <a:bodyPr/>
          <a:lstStyle/>
          <a:p>
            <a:r>
              <a:rPr lang="en-US" sz="2800" dirty="0"/>
              <a:t>Circadian rhythms play a part in regulating </a:t>
            </a:r>
            <a:r>
              <a:rPr lang="en-US" sz="2800" dirty="0" smtClean="0"/>
              <a:t>core body </a:t>
            </a:r>
            <a:r>
              <a:rPr lang="en-US" sz="2800" dirty="0"/>
              <a:t>temperature, urine output, hormones, </a:t>
            </a:r>
            <a:r>
              <a:rPr lang="en-US" sz="2800" dirty="0" smtClean="0"/>
              <a:t>learning, and memory. </a:t>
            </a:r>
            <a:r>
              <a:rPr lang="en-US" sz="2800" dirty="0"/>
              <a:t>Disruption in the control </a:t>
            </a:r>
            <a:r>
              <a:rPr lang="en-US" sz="2800" dirty="0" smtClean="0"/>
              <a:t>mechanisms of homeostasis </a:t>
            </a:r>
            <a:r>
              <a:rPr lang="en-US" sz="2800" dirty="0"/>
              <a:t>and circadian rhythms can have </a:t>
            </a:r>
            <a:r>
              <a:rPr lang="en-US" sz="2800" dirty="0" smtClean="0"/>
              <a:t>a deleterious </a:t>
            </a:r>
            <a:r>
              <a:rPr lang="en-US" sz="2800" dirty="0"/>
              <a:t>effect on sleep and sleep quality.</a:t>
            </a:r>
          </a:p>
        </p:txBody>
      </p:sp>
    </p:spTree>
    <p:extLst>
      <p:ext uri="{BB962C8B-B14F-4D97-AF65-F5344CB8AC3E}">
        <p14:creationId xmlns:p14="http://schemas.microsoft.com/office/powerpoint/2010/main" val="693465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Sleep Architecture</a:t>
            </a:r>
          </a:p>
        </p:txBody>
      </p:sp>
      <p:sp>
        <p:nvSpPr>
          <p:cNvPr id="3" name="Content Placeholder 2"/>
          <p:cNvSpPr>
            <a:spLocks noGrp="1"/>
          </p:cNvSpPr>
          <p:nvPr>
            <p:ph idx="1"/>
          </p:nvPr>
        </p:nvSpPr>
        <p:spPr>
          <a:xfrm>
            <a:off x="457200" y="1676400"/>
            <a:ext cx="8229600" cy="4572000"/>
          </a:xfrm>
        </p:spPr>
        <p:txBody>
          <a:bodyPr/>
          <a:lstStyle/>
          <a:p>
            <a:r>
              <a:rPr lang="en-US" sz="2800" dirty="0" smtClean="0"/>
              <a:t>Sleep </a:t>
            </a:r>
            <a:r>
              <a:rPr lang="en-US" sz="2800" dirty="0"/>
              <a:t>architecture, or the structure of sleep, is composed of the cyclical stages of sleep. When we fall asleep, we dissociate ourselves from the external world. Alpha brain waves, which signal a relaxed wakefulness, diminish in amplitude as we approach the onset of sleep. The practices of meditation and yoga, and the relaxation brought on by alcohol consumption, also may produce alpha waves — we are awake, but relaxed. The power of alpha waves fluctuates throughout the night and corresponds with the depth of </a:t>
            </a:r>
            <a:r>
              <a:rPr lang="en-US" sz="2800" dirty="0" smtClean="0"/>
              <a:t>sleep.</a:t>
            </a:r>
            <a:endParaRPr lang="en-US" sz="2800" dirty="0"/>
          </a:p>
          <a:p>
            <a:endParaRPr lang="en-US" dirty="0"/>
          </a:p>
        </p:txBody>
      </p:sp>
    </p:spTree>
    <p:extLst>
      <p:ext uri="{BB962C8B-B14F-4D97-AF65-F5344CB8AC3E}">
        <p14:creationId xmlns:p14="http://schemas.microsoft.com/office/powerpoint/2010/main" val="2714339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Sleep Stages</a:t>
            </a:r>
            <a:endParaRPr lang="en-US" dirty="0"/>
          </a:p>
        </p:txBody>
      </p:sp>
      <p:sp>
        <p:nvSpPr>
          <p:cNvPr id="3" name="Content Placeholder 2"/>
          <p:cNvSpPr>
            <a:spLocks noGrp="1"/>
          </p:cNvSpPr>
          <p:nvPr>
            <p:ph idx="1"/>
          </p:nvPr>
        </p:nvSpPr>
        <p:spPr>
          <a:xfrm>
            <a:off x="457200" y="1676400"/>
            <a:ext cx="8229600" cy="4572000"/>
          </a:xfrm>
        </p:spPr>
        <p:txBody>
          <a:bodyPr/>
          <a:lstStyle/>
          <a:p>
            <a:r>
              <a:rPr lang="en-US" sz="2800" dirty="0"/>
              <a:t>Experts categorize sleep into 2 main stages or </a:t>
            </a:r>
            <a:r>
              <a:rPr lang="en-US" sz="2800" dirty="0" smtClean="0"/>
              <a:t>components: rapid </a:t>
            </a:r>
            <a:r>
              <a:rPr lang="en-US" sz="2800" dirty="0"/>
              <a:t>eye movement (REM) and </a:t>
            </a:r>
            <a:r>
              <a:rPr lang="en-US" sz="2800" dirty="0" smtClean="0"/>
              <a:t>nonrapid eye </a:t>
            </a:r>
            <a:r>
              <a:rPr lang="en-US" sz="2800" dirty="0"/>
              <a:t>movement (NREM</a:t>
            </a:r>
            <a:r>
              <a:rPr lang="en-US" sz="2800" dirty="0" smtClean="0"/>
              <a:t>). A </a:t>
            </a:r>
            <a:r>
              <a:rPr lang="en-US" sz="2800" dirty="0"/>
              <a:t>complete, healthy sleep </a:t>
            </a:r>
            <a:r>
              <a:rPr lang="en-US" sz="2800" dirty="0" smtClean="0"/>
              <a:t>is composed </a:t>
            </a:r>
            <a:r>
              <a:rPr lang="en-US" sz="2800" dirty="0"/>
              <a:t>of 4 to 6 cycles of REM and NREM </a:t>
            </a:r>
            <a:r>
              <a:rPr lang="en-US" sz="2800" dirty="0" smtClean="0"/>
              <a:t>sleep per </a:t>
            </a:r>
            <a:r>
              <a:rPr lang="en-US" sz="2800" dirty="0"/>
              <a:t>night, with 90 minutes of sleep per </a:t>
            </a:r>
            <a:r>
              <a:rPr lang="en-US" sz="2800" dirty="0" smtClean="0"/>
              <a:t>cycle. Sleep disorders </a:t>
            </a:r>
            <a:r>
              <a:rPr lang="en-US" sz="2800" dirty="0"/>
              <a:t>can increase the frequency of sleep </a:t>
            </a:r>
            <a:r>
              <a:rPr lang="en-US" sz="2800" dirty="0" smtClean="0"/>
              <a:t>stage transitions </a:t>
            </a:r>
            <a:r>
              <a:rPr lang="en-US" sz="2800" dirty="0"/>
              <a:t>and decrease the duration of time spent </a:t>
            </a:r>
            <a:r>
              <a:rPr lang="en-US" sz="2800" dirty="0" smtClean="0"/>
              <a:t>in certain </a:t>
            </a:r>
            <a:r>
              <a:rPr lang="en-US" sz="2800" dirty="0"/>
              <a:t>sleep </a:t>
            </a:r>
            <a:r>
              <a:rPr lang="en-US" sz="2800" dirty="0" smtClean="0"/>
              <a:t>stages.</a:t>
            </a:r>
            <a:endParaRPr lang="en-US" sz="2800" dirty="0"/>
          </a:p>
        </p:txBody>
      </p:sp>
    </p:spTree>
    <p:extLst>
      <p:ext uri="{BB962C8B-B14F-4D97-AF65-F5344CB8AC3E}">
        <p14:creationId xmlns:p14="http://schemas.microsoft.com/office/powerpoint/2010/main" val="4063545196"/>
      </p:ext>
    </p:extLst>
  </p:cSld>
  <p:clrMapOvr>
    <a:masterClrMapping/>
  </p:clrMapOvr>
</p:sld>
</file>

<file path=ppt/theme/theme1.xml><?xml version="1.0" encoding="utf-8"?>
<a:theme xmlns:a="http://schemas.openxmlformats.org/drawingml/2006/main" name="DR12Classrm_Template">
  <a:themeElements>
    <a:clrScheme name="Custom 2">
      <a:dk1>
        <a:sysClr val="windowText" lastClr="000000"/>
      </a:dk1>
      <a:lt1>
        <a:sysClr val="window" lastClr="FFFFFF"/>
      </a:lt1>
      <a:dk2>
        <a:srgbClr val="275CA1"/>
      </a:dk2>
      <a:lt2>
        <a:srgbClr val="C8E9EE"/>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Custom 2">
      <a:dk1>
        <a:sysClr val="windowText" lastClr="000000"/>
      </a:dk1>
      <a:lt1>
        <a:sysClr val="window" lastClr="FFFFFF"/>
      </a:lt1>
      <a:dk2>
        <a:srgbClr val="275CA1"/>
      </a:dk2>
      <a:lt2>
        <a:srgbClr val="C8E9EE"/>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DR12Classrm_Template</Template>
  <TotalTime>1548</TotalTime>
  <Words>1842</Words>
  <Application>Microsoft Office PowerPoint</Application>
  <PresentationFormat>On-screen Show (4:3)</PresentationFormat>
  <Paragraphs>77</Paragraphs>
  <Slides>27</Slides>
  <Notes>2</Notes>
  <HiddenSlides>0</HiddenSlides>
  <MMClips>0</MMClips>
  <ScaleCrop>false</ScaleCrop>
  <HeadingPairs>
    <vt:vector size="4" baseType="variant">
      <vt:variant>
        <vt:lpstr>Theme</vt:lpstr>
      </vt:variant>
      <vt:variant>
        <vt:i4>2</vt:i4>
      </vt:variant>
      <vt:variant>
        <vt:lpstr>Slide Titles</vt:lpstr>
      </vt:variant>
      <vt:variant>
        <vt:i4>27</vt:i4>
      </vt:variant>
    </vt:vector>
  </HeadingPairs>
  <TitlesOfParts>
    <vt:vector size="29" baseType="lpstr">
      <vt:lpstr>DR12Classrm_Template</vt:lpstr>
      <vt:lpstr>1_Office Theme</vt:lpstr>
      <vt:lpstr> Imaging Sleep and Sleep Disorders  July/August 2012 issue of Radiologic Technology. </vt:lpstr>
      <vt:lpstr>Instructions:</vt:lpstr>
      <vt:lpstr>Objectives</vt:lpstr>
      <vt:lpstr>What Is Sleep?</vt:lpstr>
      <vt:lpstr>Sleeplessness</vt:lpstr>
      <vt:lpstr>Circadian Rhythms</vt:lpstr>
      <vt:lpstr>Circadian Rhythms</vt:lpstr>
      <vt:lpstr>Sleep Architecture</vt:lpstr>
      <vt:lpstr>Sleep Stages</vt:lpstr>
      <vt:lpstr>Dreams</vt:lpstr>
      <vt:lpstr>Sleep Imaging</vt:lpstr>
      <vt:lpstr>Imaging and Sleep Architecture</vt:lpstr>
      <vt:lpstr>MR vs PET</vt:lpstr>
      <vt:lpstr>The Functions of Sleep</vt:lpstr>
      <vt:lpstr>Restoration and Renewal</vt:lpstr>
      <vt:lpstr>Emotional Processing</vt:lpstr>
      <vt:lpstr>Emotional Processing</vt:lpstr>
      <vt:lpstr>Memory and Cognition</vt:lpstr>
      <vt:lpstr>Sleep Disorders</vt:lpstr>
      <vt:lpstr>Obstructive Sleep Apnea</vt:lpstr>
      <vt:lpstr>Childhood OSA</vt:lpstr>
      <vt:lpstr>Insomnia</vt:lpstr>
      <vt:lpstr>Sleep Disorders and Health Care Workers</vt:lpstr>
      <vt:lpstr>Sleep Disorders and Health Care Workers</vt:lpstr>
      <vt:lpstr>Conclusion</vt:lpstr>
      <vt:lpstr>Discussion Questions</vt:lpstr>
      <vt:lpstr>Additional 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Imaging Sleep and Sleep Disorders  July/August 2012 issue of Radiologic Technology. </dc:title>
  <dc:creator>Sharon Krein</dc:creator>
  <cp:lastModifiedBy>Sharon Krein</cp:lastModifiedBy>
  <cp:revision>23</cp:revision>
  <dcterms:created xsi:type="dcterms:W3CDTF">2012-06-14T20:49:04Z</dcterms:created>
  <dcterms:modified xsi:type="dcterms:W3CDTF">2012-07-10T14:13:32Z</dcterms:modified>
</cp:coreProperties>
</file>