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6" r:id="rId3"/>
    <p:sldId id="258" r:id="rId4"/>
    <p:sldId id="257" r:id="rId5"/>
    <p:sldId id="259" r:id="rId6"/>
    <p:sldId id="263" r:id="rId7"/>
    <p:sldId id="264" r:id="rId8"/>
    <p:sldId id="265" r:id="rId9"/>
    <p:sldId id="266" r:id="rId10"/>
    <p:sldId id="261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7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08F9C24-085F-1F40-BCD7-32AF9AC3FDC2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701DBF0-8114-B642-B234-A12A57A9B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94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DC67DA-C671-4241-8953-B45CD257F48E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DC67DA-C671-4241-8953-B45CD257F48E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5410200" cy="2209800"/>
          </a:xfrm>
        </p:spPr>
        <p:txBody>
          <a:bodyPr>
            <a:noAutofit/>
          </a:bodyPr>
          <a:lstStyle>
            <a:lvl1pPr>
              <a:defRPr sz="6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67200"/>
            <a:ext cx="5410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546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79C21-7482-7047-B65B-8E33D2433AA7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F2088-9650-5942-B21E-21ABBDCF7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8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1C837-53F8-CF41-9E27-24D2DDB7F399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38B83-24F6-4C4B-BAA7-DE8D43C47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EssentialEd_ASRT_wav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91200"/>
            <a:ext cx="35052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828800"/>
          </a:xfrm>
        </p:spPr>
        <p:txBody>
          <a:bodyPr>
            <a:noAutofit/>
          </a:bodyPr>
          <a:lstStyle>
            <a:lvl1pPr>
              <a:defRPr sz="6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96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8DE79-7648-4E47-8400-5FCF8CC1A41F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DE439-3F96-0749-AA2D-471BB6901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55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BADF9-CCE5-3749-8D7E-301D535F854E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3E963-F064-FB4B-A0A1-75C8F7758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54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5046E-6FD2-1641-A09E-C597D0DD7903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0507A-8288-1943-ACF3-4927BD9143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80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9BC49-70B0-F341-AE0D-61DFC73AA0FD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0FE98-894B-8E47-BAC2-C1B537CF3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20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FB47A-403B-C146-808C-93DC922DB8D0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431D7-C6F9-DD4F-BC46-765332900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04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1A2DD-5E3E-314C-B3EE-FD63AD4EDBFC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48980-ADB2-3D4B-86DD-10C2E423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81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1CDD5-2650-814B-A45C-4FDAEB2E2200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E1EF0-C0B0-BF47-B763-122936D34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19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3C1F2-55BB-8B4F-9C32-7436659741CD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6C50D-4DB1-954D-BA62-D57345C96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58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E292D-569C-9E4B-B4F0-16E41F4F55A8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75A96-9717-424E-821B-624577F10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38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A003C-0666-A044-AE65-CDF5EA5B071E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61682-73A0-F942-9872-528F56E93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75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CBE0C-A064-3E49-998E-91BD1A28550C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7617D-EA24-D84C-83BA-F1EE48CA0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1427E-07DB-0E44-B0F4-0E92A843D788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7B3AF-D156-8C4E-A9BB-0F1EDE1F7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7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525963"/>
          </a:xfrm>
        </p:spPr>
        <p:txBody>
          <a:bodyPr/>
          <a:lstStyle>
            <a:lvl1pPr marL="164592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31731-ADF9-8343-8CEB-0878BE5AADCE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73369-0438-104C-B9B7-1F73E5712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52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837E0-ECC0-F54F-8F5A-E761F4FA8654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75A43-1489-EF49-B17E-C68F54A2C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3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9B046-D724-F842-A7FD-4CD16E3EDB44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CA60D-CCBB-A542-8D21-8B1D29278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8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2CDED-2AB4-264A-8E73-C769283ECBE3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6EF92-5056-AB4D-99B5-A8F68BB23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5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4FEAB-5E70-4842-BA41-277231472199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6BDD9-16D4-0043-B1C3-6E2843874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3FFF-8C95-9C41-B928-205BD291B4A5}" type="datetimeFigureOut">
              <a:rPr lang="en-US"/>
              <a:pPr>
                <a:defRPr/>
              </a:pPr>
              <a:t>7/10/2012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7865D-DFD7-314E-9AAF-91057BED8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7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D12_DRinClassrm_body.jp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016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27238"/>
            <a:ext cx="8229600" cy="422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©2012 ASRT. All rights reserved.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i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Radiologic Technology  </a:t>
            </a:r>
            <a:r>
              <a:rPr lang="en-US" i="0"/>
              <a:t>in the Classroom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of Directed Reading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" y="0"/>
            <a:ext cx="9070848" cy="800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37609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algn="l" rtl="0" eaLnBrk="1" fontAlgn="base" hangingPunct="1">
        <a:spcBef>
          <a:spcPts val="1363"/>
        </a:spcBef>
        <a:spcAft>
          <a:spcPct val="0"/>
        </a:spcAft>
        <a:defRPr sz="3200" kern="1200">
          <a:solidFill>
            <a:srgbClr val="7F7F7F"/>
          </a:solidFill>
          <a:latin typeface="+mn-lt"/>
          <a:ea typeface="ＭＳ Ｐゴシック" charset="0"/>
          <a:cs typeface="ＭＳ Ｐゴシック" charset="0"/>
        </a:defRPr>
      </a:lvl1pPr>
      <a:lvl2pPr marL="971550" indent="-514350" algn="l" rtl="0" eaLnBrk="1" fontAlgn="base" hangingPunct="1">
        <a:spcBef>
          <a:spcPct val="20000"/>
        </a:spcBef>
        <a:spcAft>
          <a:spcPct val="0"/>
        </a:spcAft>
        <a:defRPr sz="2800" kern="1200">
          <a:solidFill>
            <a:srgbClr val="7F7F7F"/>
          </a:solidFill>
          <a:latin typeface="+mn-lt"/>
          <a:ea typeface="ＭＳ Ｐゴシック" charset="0"/>
          <a:cs typeface="+mn-cs"/>
        </a:defRPr>
      </a:lvl2pPr>
      <a:lvl3pPr marL="1371600" indent="-457200" algn="l" rtl="0" eaLnBrk="1" fontAlgn="base" hangingPunct="1">
        <a:spcBef>
          <a:spcPct val="20000"/>
        </a:spcBef>
        <a:spcAft>
          <a:spcPct val="0"/>
        </a:spcAft>
        <a:defRPr sz="2400" kern="1200">
          <a:solidFill>
            <a:srgbClr val="7F7F7F"/>
          </a:solidFill>
          <a:latin typeface="+mn-lt"/>
          <a:ea typeface="ＭＳ Ｐゴシック" charset="0"/>
          <a:cs typeface="+mn-cs"/>
        </a:defRPr>
      </a:lvl3pPr>
      <a:lvl4pPr marL="1828800" indent="-457200" algn="l" rtl="0" eaLnBrk="1" fontAlgn="base" hangingPunct="1">
        <a:spcBef>
          <a:spcPct val="20000"/>
        </a:spcBef>
        <a:spcAft>
          <a:spcPct val="0"/>
        </a:spcAft>
        <a:defRPr sz="2000" kern="1200">
          <a:solidFill>
            <a:srgbClr val="7F7F7F"/>
          </a:solidFill>
          <a:latin typeface="+mn-lt"/>
          <a:ea typeface="ＭＳ Ｐゴシック" charset="0"/>
          <a:cs typeface="+mn-cs"/>
        </a:defRPr>
      </a:lvl4pPr>
      <a:lvl5pPr marL="2286000" indent="-457200" algn="l" rtl="0" eaLnBrk="1" fontAlgn="base" hangingPunct="1">
        <a:spcBef>
          <a:spcPct val="20000"/>
        </a:spcBef>
        <a:spcAft>
          <a:spcPct val="0"/>
        </a:spcAft>
        <a:defRPr sz="2000" kern="1200">
          <a:solidFill>
            <a:srgbClr val="7F7F7F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PD12_DRinClassrm_body.jpg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016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27238"/>
            <a:ext cx="8229600" cy="422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©2012 ASRT. All rights reserved.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i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Radiologic Technology  </a:t>
            </a:r>
            <a:r>
              <a:rPr lang="en-US" i="0"/>
              <a:t>in the Classroom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Title of Directed Reading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ＭＳ Ｐゴシック" charset="0"/>
          <a:cs typeface="ＭＳ Ｐゴシック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 kern="1200">
          <a:solidFill>
            <a:srgbClr val="7F7F7F"/>
          </a:solidFill>
          <a:latin typeface="+mn-lt"/>
          <a:ea typeface="ＭＳ Ｐゴシック" charset="0"/>
          <a:cs typeface="ＭＳ Ｐゴシック" charset="0"/>
        </a:defRPr>
      </a:lvl1pPr>
      <a:lvl2pPr marL="971550" indent="-514350" algn="l" rtl="0" fontAlgn="base">
        <a:spcBef>
          <a:spcPct val="20000"/>
        </a:spcBef>
        <a:spcAft>
          <a:spcPct val="0"/>
        </a:spcAft>
        <a:defRPr sz="2800" kern="1200">
          <a:solidFill>
            <a:srgbClr val="7F7F7F"/>
          </a:solidFill>
          <a:latin typeface="+mn-lt"/>
          <a:ea typeface="ＭＳ Ｐゴシック" charset="0"/>
          <a:cs typeface="+mn-cs"/>
        </a:defRPr>
      </a:lvl2pPr>
      <a:lvl3pPr marL="1371600" indent="-457200" algn="l" rtl="0" fontAlgn="base">
        <a:spcBef>
          <a:spcPct val="20000"/>
        </a:spcBef>
        <a:spcAft>
          <a:spcPct val="0"/>
        </a:spcAft>
        <a:defRPr sz="2400" kern="1200">
          <a:solidFill>
            <a:srgbClr val="7F7F7F"/>
          </a:solidFill>
          <a:latin typeface="+mn-lt"/>
          <a:ea typeface="ＭＳ Ｐゴシック" charset="0"/>
          <a:cs typeface="+mn-cs"/>
        </a:defRPr>
      </a:lvl3pPr>
      <a:lvl4pPr marL="1828800" indent="-457200" algn="l" rtl="0" fontAlgn="base">
        <a:spcBef>
          <a:spcPct val="20000"/>
        </a:spcBef>
        <a:spcAft>
          <a:spcPct val="0"/>
        </a:spcAft>
        <a:defRPr sz="2000" kern="1200">
          <a:solidFill>
            <a:srgbClr val="7F7F7F"/>
          </a:solidFill>
          <a:latin typeface="+mn-lt"/>
          <a:ea typeface="ＭＳ Ｐゴシック" charset="0"/>
          <a:cs typeface="+mn-cs"/>
        </a:defRPr>
      </a:lvl4pPr>
      <a:lvl5pPr marL="2286000" indent="-457200" algn="l" rtl="0" fontAlgn="base">
        <a:spcBef>
          <a:spcPct val="20000"/>
        </a:spcBef>
        <a:spcAft>
          <a:spcPct val="0"/>
        </a:spcAft>
        <a:defRPr sz="2000" kern="1200">
          <a:solidFill>
            <a:srgbClr val="7F7F7F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ea typeface="+mj-ea"/>
                <a:cs typeface="+mj-cs"/>
              </a:rPr>
              <a:t>Clinical Signs and Characteristics of Pancreatitis</a:t>
            </a:r>
            <a:endParaRPr lang="en-US" sz="3200" dirty="0">
              <a:ea typeface="+mj-ea"/>
              <a:cs typeface="+mj-cs"/>
            </a:endParaRPr>
          </a:p>
        </p:txBody>
      </p:sp>
      <p:sp>
        <p:nvSpPr>
          <p:cNvPr id="2560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Directed Readings </a:t>
            </a:r>
            <a:br>
              <a:rPr lang="en-US" dirty="0"/>
            </a:br>
            <a:r>
              <a:rPr lang="en-US" dirty="0"/>
              <a:t>In the Classroom</a:t>
            </a:r>
          </a:p>
          <a:p>
            <a:endParaRPr lang="en-US" dirty="0">
              <a:latin typeface="Calibri" charset="0"/>
            </a:endParaRPr>
          </a:p>
        </p:txBody>
      </p:sp>
      <p:pic>
        <p:nvPicPr>
          <p:cNvPr id="4" name="Picture 3" descr="RADT12_MarApr150x19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286000"/>
            <a:ext cx="2286000" cy="3001963"/>
          </a:xfrm>
          <a:prstGeom prst="rect">
            <a:avLst/>
          </a:prstGeom>
          <a:effectLst>
            <a:outerShdw blurRad="222250" dist="139700" dir="2700000" algn="tl" rotWithShape="0">
              <a:srgbClr val="000000">
                <a:alpha val="17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219200" y="3200400"/>
            <a:ext cx="4731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July/August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issue of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Radiologic Technology</a:t>
            </a:r>
            <a:r>
              <a:rPr lang="en-US" i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Ultrasonography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221162"/>
          </a:xfrm>
        </p:spPr>
        <p:txBody>
          <a:bodyPr/>
          <a:lstStyle/>
          <a:p>
            <a:r>
              <a:rPr lang="en-US" sz="3000" dirty="0"/>
              <a:t>Ultrasonography often is used in screening the acute abdomen. Patients who present with clinical symptoms of pancreatic or biliary disease may be offered a </a:t>
            </a:r>
            <a:r>
              <a:rPr lang="en-US" sz="3000" dirty="0" err="1"/>
              <a:t>sonographic</a:t>
            </a:r>
            <a:r>
              <a:rPr lang="en-US" sz="3000" dirty="0"/>
              <a:t> evaluation of the pancreas before scheduling more expensive and invasive procedures such as CT or ERCP.</a:t>
            </a:r>
          </a:p>
        </p:txBody>
      </p:sp>
    </p:spTree>
    <p:extLst>
      <p:ext uri="{BB962C8B-B14F-4D97-AF65-F5344CB8AC3E}">
        <p14:creationId xmlns:p14="http://schemas.microsoft.com/office/powerpoint/2010/main" val="3582514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4000" b="0" dirty="0" smtClean="0"/>
              <a:t>Chronic Pancreatitis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4221162"/>
          </a:xfrm>
        </p:spPr>
        <p:txBody>
          <a:bodyPr/>
          <a:lstStyle/>
          <a:p>
            <a:r>
              <a:rPr lang="en-US" sz="2400" dirty="0"/>
              <a:t>Chronic pancreatitis can be a severely debilitating disease. It is characterized by progressive destruction, cellular infiltration, and irreversible fibrosis of the gland , with the latter being the hallmark feature</a:t>
            </a:r>
            <a:r>
              <a:rPr lang="en-US" sz="2400" dirty="0" smtClean="0"/>
              <a:t>. </a:t>
            </a:r>
            <a:r>
              <a:rPr lang="en-US" sz="2400" dirty="0"/>
              <a:t>Pathologically, chronic pancreatitis is apparent by the loss of the exocrine pancreatic function.  </a:t>
            </a:r>
            <a:endParaRPr lang="en-US" sz="2400" dirty="0" smtClean="0"/>
          </a:p>
          <a:p>
            <a:r>
              <a:rPr lang="en-US" sz="2400" dirty="0"/>
              <a:t>Chronic pancreatitis causes the organ to undergo considerable structural changes, including: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 smtClean="0"/>
              <a:t>Atrophy.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 smtClean="0"/>
              <a:t>Dilation </a:t>
            </a:r>
            <a:r>
              <a:rPr lang="en-US" sz="2000" dirty="0"/>
              <a:t>or stricture of pancreatic duct segments.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/>
              <a:t>Calcification development within the parenchyma of the gland.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 err="1"/>
              <a:t>Peripancreatic</a:t>
            </a:r>
            <a:r>
              <a:rPr lang="en-US" sz="2000" dirty="0"/>
              <a:t> fluid collections.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/>
              <a:t>Alterations of </a:t>
            </a:r>
            <a:r>
              <a:rPr lang="en-US" sz="2000" dirty="0" err="1"/>
              <a:t>peripancreatic</a:t>
            </a:r>
            <a:r>
              <a:rPr lang="en-US" sz="2000" dirty="0"/>
              <a:t> </a:t>
            </a:r>
            <a:r>
              <a:rPr lang="en-US" sz="2000" dirty="0" smtClean="0"/>
              <a:t>fat.</a:t>
            </a:r>
            <a:endParaRPr lang="en-US" sz="2000" dirty="0"/>
          </a:p>
          <a:p>
            <a:pPr marL="457200" indent="-457200"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5177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sz="3600" b="0" dirty="0"/>
              <a:t>Pathogenesis of </a:t>
            </a:r>
            <a:r>
              <a:rPr lang="en-US" sz="3600" b="0" dirty="0" smtClean="0"/>
              <a:t>Chronic Pancreatitis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21162"/>
          </a:xfrm>
        </p:spPr>
        <p:txBody>
          <a:bodyPr/>
          <a:lstStyle/>
          <a:p>
            <a:r>
              <a:rPr lang="en-US" sz="3000" dirty="0"/>
              <a:t>A</a:t>
            </a:r>
            <a:r>
              <a:rPr lang="en-US" sz="3000" dirty="0" smtClean="0"/>
              <a:t>cute </a:t>
            </a:r>
            <a:r>
              <a:rPr lang="en-US" sz="3000" dirty="0"/>
              <a:t>pancreatitis and chronic pancreatitis </a:t>
            </a:r>
            <a:r>
              <a:rPr lang="en-US" sz="3000" dirty="0" smtClean="0"/>
              <a:t>are established </a:t>
            </a:r>
            <a:r>
              <a:rPr lang="en-US" sz="3000" dirty="0"/>
              <a:t>as distinct diseases because not all patients with acute pancreatitis develop the chronic form of the disease</a:t>
            </a:r>
            <a:r>
              <a:rPr lang="en-US" sz="3000" dirty="0" smtClean="0"/>
              <a:t>. </a:t>
            </a:r>
          </a:p>
          <a:p>
            <a:r>
              <a:rPr lang="en-US" sz="3000" dirty="0" smtClean="0"/>
              <a:t>There </a:t>
            </a:r>
            <a:r>
              <a:rPr lang="en-US" sz="3000" dirty="0"/>
              <a:t>appear to be 2 contradictory theories as to how fibrosis occurs within the </a:t>
            </a:r>
            <a:r>
              <a:rPr lang="en-US" sz="3000" dirty="0" smtClean="0"/>
              <a:t>organ. Despite </a:t>
            </a:r>
            <a:r>
              <a:rPr lang="en-US" sz="3000" dirty="0"/>
              <a:t>the debate, chronic pancreatitis is routinely depicted as having either alcoholic- or nonalcoholic-related causes </a:t>
            </a:r>
          </a:p>
        </p:txBody>
      </p:sp>
    </p:spTree>
    <p:extLst>
      <p:ext uri="{BB962C8B-B14F-4D97-AF65-F5344CB8AC3E}">
        <p14:creationId xmlns:p14="http://schemas.microsoft.com/office/powerpoint/2010/main" val="1929152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/>
              <a:t>Chronic </a:t>
            </a:r>
            <a:r>
              <a:rPr lang="en-US" sz="3600" b="0" dirty="0"/>
              <a:t>Pancreatitis: Clinical Assessment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221162"/>
          </a:xfrm>
        </p:spPr>
        <p:txBody>
          <a:bodyPr/>
          <a:lstStyle/>
          <a:p>
            <a:r>
              <a:rPr lang="en-US" sz="3000" dirty="0"/>
              <a:t>Diagnosing chronic pancreatitis requires a clinical and imaging approach. The diagnosis can be difficult, and clinical features may be identical to acute </a:t>
            </a:r>
            <a:r>
              <a:rPr lang="en-US" sz="3000" dirty="0" smtClean="0"/>
              <a:t>pancreatitis. Patients </a:t>
            </a:r>
            <a:r>
              <a:rPr lang="en-US" sz="3000" dirty="0"/>
              <a:t>may present with recurrent abdominal, back, or </a:t>
            </a:r>
            <a:r>
              <a:rPr lang="en-US" sz="3000" dirty="0" err="1"/>
              <a:t>epigastric</a:t>
            </a:r>
            <a:r>
              <a:rPr lang="en-US" sz="3000" dirty="0"/>
              <a:t> pain, with other clinical features such as flatulence, weight loss, anorexia, nausea, vomiting, and constipation</a:t>
            </a:r>
            <a:r>
              <a:rPr lang="en-US" sz="3000" dirty="0" smtClean="0"/>
              <a:t>.</a:t>
            </a:r>
            <a:endParaRPr lang="en-US" sz="3000" dirty="0"/>
          </a:p>
          <a:p>
            <a:r>
              <a:rPr lang="en-US" sz="2800" dirty="0"/>
              <a:t>Laboratory findings for chronic pancreatitis include an elevation of amylase and lipase during attacks of acute </a:t>
            </a:r>
            <a:r>
              <a:rPr lang="en-US" sz="2800" dirty="0" smtClean="0"/>
              <a:t>pancreatitis.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76376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z="3600" b="0" dirty="0" smtClean="0"/>
              <a:t>Chronic </a:t>
            </a:r>
            <a:r>
              <a:rPr lang="en-US" sz="3600" b="0" dirty="0"/>
              <a:t>Pancreatitis: Imaging Assessment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21162"/>
          </a:xfrm>
        </p:spPr>
        <p:txBody>
          <a:bodyPr/>
          <a:lstStyle/>
          <a:p>
            <a:r>
              <a:rPr lang="en-US" dirty="0"/>
              <a:t>As with acute pancreatitis, imaging is important in the diagnosis and follow-up care of patients with chronic pancreatitis. ERCP often serves a dual purpose for chronic pancreatitis because it is an outstanding imaging tool and interventional instrument. ERCP is considered the gold standard for diagnosing chronic pancreatitis.   </a:t>
            </a:r>
          </a:p>
        </p:txBody>
      </p:sp>
    </p:spTree>
    <p:extLst>
      <p:ext uri="{BB962C8B-B14F-4D97-AF65-F5344CB8AC3E}">
        <p14:creationId xmlns:p14="http://schemas.microsoft.com/office/powerpoint/2010/main" val="3941997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0" dirty="0" smtClean="0"/>
              <a:t>Conclusions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221162"/>
          </a:xfrm>
        </p:spPr>
        <p:txBody>
          <a:bodyPr/>
          <a:lstStyle/>
          <a:p>
            <a:r>
              <a:rPr lang="en-US" sz="3000" dirty="0"/>
              <a:t>Although much clinical research exists, additional research is needed to understand the intricacies of acute and chronic pancreatitis</a:t>
            </a:r>
            <a:r>
              <a:rPr lang="en-US" sz="3000" dirty="0" smtClean="0"/>
              <a:t>. We know that </a:t>
            </a:r>
            <a:r>
              <a:rPr lang="en-US" sz="3000" dirty="0"/>
              <a:t>t</a:t>
            </a:r>
            <a:r>
              <a:rPr lang="en-US" sz="3000" dirty="0" smtClean="0"/>
              <a:t>he </a:t>
            </a:r>
            <a:r>
              <a:rPr lang="en-US" sz="3000" dirty="0"/>
              <a:t>pathogenesis of pancreatitis ultimately begins with the activation of pancreatic enzymes, although how these enzymes become active is unknown. </a:t>
            </a:r>
            <a:r>
              <a:rPr lang="en-US" sz="3000" dirty="0" smtClean="0"/>
              <a:t>Ultimately, the </a:t>
            </a:r>
            <a:r>
              <a:rPr lang="en-US" sz="3000" dirty="0" err="1" smtClean="0"/>
              <a:t>autodigestion</a:t>
            </a:r>
            <a:r>
              <a:rPr lang="en-US" sz="3000" dirty="0" smtClean="0"/>
              <a:t> of the organ from these destructive enzymes devastates normal pancreatic tissue and the surrounding tissues of the abdomen, potentially leading to irreparable distortions of anatomic structures, necrosis, and fibrosis.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16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286000"/>
            <a:ext cx="91440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fr-CA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21162"/>
          </a:xfrm>
        </p:spPr>
        <p:txBody>
          <a:bodyPr>
            <a:normAutofit lnSpcReduction="10000"/>
          </a:bodyPr>
          <a:lstStyle/>
          <a:p>
            <a:pPr marL="0">
              <a:spcBef>
                <a:spcPts val="1920"/>
              </a:spcBef>
            </a:pPr>
            <a:r>
              <a:rPr lang="en-US" dirty="0" smtClean="0"/>
              <a:t>Thinking about the different </a:t>
            </a:r>
            <a:r>
              <a:rPr lang="en-US" dirty="0" smtClean="0"/>
              <a:t>options used to image acute </a:t>
            </a:r>
            <a:r>
              <a:rPr lang="en-US" dirty="0" smtClean="0"/>
              <a:t>pancreatitis, what are the pros and cons of each option?</a:t>
            </a:r>
          </a:p>
          <a:p>
            <a:pPr marL="0">
              <a:spcBef>
                <a:spcPts val="1920"/>
              </a:spcBef>
            </a:pPr>
            <a:r>
              <a:rPr lang="en-US" dirty="0" smtClean="0"/>
              <a:t>What is the chief mechanism that causes the destruction of the pancreas?</a:t>
            </a:r>
          </a:p>
          <a:p>
            <a:pPr marL="0">
              <a:spcBef>
                <a:spcPts val="1920"/>
              </a:spcBef>
            </a:pPr>
            <a:r>
              <a:rPr lang="en-US" dirty="0" smtClean="0"/>
              <a:t>Two theories are present for the cause of chronic pancreatitis, discuss the similarities and difference for these two theories.</a:t>
            </a:r>
          </a:p>
        </p:txBody>
      </p:sp>
      <p:pic>
        <p:nvPicPr>
          <p:cNvPr id="5" name="Picture 2" descr="O:\Academic\DRs in the Classroom\PtInfo_header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" y="9525"/>
            <a:ext cx="9070848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268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Visit </a:t>
            </a: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</a:rPr>
              <a:t>www.asrt.org/students </a:t>
            </a:r>
            <a:r>
              <a:rPr lang="en-US" dirty="0" smtClean="0"/>
              <a:t>to find information and resources that will be valuable in </a:t>
            </a:r>
            <a:r>
              <a:rPr lang="en-US" dirty="0"/>
              <a:t>your radiologic </a:t>
            </a:r>
            <a:r>
              <a:rPr lang="en-US" dirty="0" smtClean="0"/>
              <a:t>technology education.</a:t>
            </a:r>
          </a:p>
        </p:txBody>
      </p:sp>
      <p:pic>
        <p:nvPicPr>
          <p:cNvPr id="4" name="Picture 2" descr="O:\Academic\DRs in the Classroom\PtInfo_heade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" y="0"/>
            <a:ext cx="9070848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16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286000"/>
            <a:ext cx="91440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dirty="0" smtClean="0"/>
              <a:t>Instructions: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0">
              <a:spcBef>
                <a:spcPts val="1320"/>
              </a:spcBef>
            </a:pPr>
            <a:r>
              <a:rPr lang="en-US" sz="3000" dirty="0" smtClean="0"/>
              <a:t>This presentation provides a framework for educators and students to use Directed Reading content published in </a:t>
            </a:r>
            <a:r>
              <a:rPr lang="en-US" sz="3000" i="1" dirty="0" smtClean="0"/>
              <a:t>Radiologic Technology</a:t>
            </a:r>
            <a:r>
              <a:rPr lang="en-US" sz="3000" dirty="0" smtClean="0"/>
              <a:t>. </a:t>
            </a:r>
            <a:r>
              <a:rPr lang="en-US" sz="3000" u="sng" dirty="0" smtClean="0"/>
              <a:t>This information should be modified</a:t>
            </a:r>
            <a:r>
              <a:rPr lang="en-US" sz="3000" dirty="0" smtClean="0"/>
              <a:t> to:</a:t>
            </a:r>
          </a:p>
          <a:p>
            <a:pPr marL="628650" lvl="1">
              <a:spcBef>
                <a:spcPts val="1320"/>
              </a:spcBef>
              <a:buFont typeface="+mj-lt"/>
              <a:buAutoNum type="arabicPeriod"/>
            </a:pPr>
            <a:r>
              <a:rPr lang="en-US" sz="2400" dirty="0" smtClean="0"/>
              <a:t>Meet the educational level of the audience.</a:t>
            </a:r>
          </a:p>
          <a:p>
            <a:pPr marL="628650" lvl="1">
              <a:spcBef>
                <a:spcPts val="1320"/>
              </a:spcBef>
              <a:buFont typeface="+mj-lt"/>
              <a:buAutoNum type="arabicPeriod"/>
            </a:pPr>
            <a:r>
              <a:rPr lang="en-US" sz="2400" dirty="0" smtClean="0"/>
              <a:t>Highlight the points in an instructor’s discussion or presentation. </a:t>
            </a:r>
          </a:p>
          <a:p>
            <a:pPr marL="0" indent="0">
              <a:spcBef>
                <a:spcPts val="1320"/>
              </a:spcBef>
            </a:pPr>
            <a:r>
              <a:rPr lang="en-US" sz="3000" dirty="0" smtClean="0"/>
              <a:t>The images are provided to enhance the learning experience and should not be reproduced for other purposes. </a:t>
            </a:r>
          </a:p>
          <a:p>
            <a:pPr marL="0"/>
            <a:endParaRPr lang="en-US" dirty="0"/>
          </a:p>
        </p:txBody>
      </p:sp>
      <p:pic>
        <p:nvPicPr>
          <p:cNvPr id="5" name="Picture 2" descr="O:\Academic\DRs in the Classroom\PtInfo_header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" y="0"/>
            <a:ext cx="9070848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0526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fr-CA" b="0" dirty="0"/>
              <a:t>Objectives</a:t>
            </a:r>
            <a:endParaRPr lang="en-US" b="0" dirty="0">
              <a:latin typeface="Calibri" charset="0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221162"/>
          </a:xfrm>
        </p:spPr>
        <p:txBody>
          <a:bodyPr/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3000" dirty="0" smtClean="0"/>
              <a:t>Describe </a:t>
            </a:r>
            <a:r>
              <a:rPr lang="en-US" sz="3000" dirty="0"/>
              <a:t>the underlying physiologic alterations that lead to acute and chronic pancreatitis.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000" dirty="0"/>
              <a:t>Summarize the clinical presentation of acute and chronic pancreatitis.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000" dirty="0"/>
              <a:t>Explain the etiology, diagnosis, and medical management of pancreatitis.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000" dirty="0"/>
              <a:t>Identify and distinguish the imaging characteristics of pancreatitis as seen on computed tomography and </a:t>
            </a:r>
            <a:r>
              <a:rPr lang="en-US" sz="3000" dirty="0" err="1"/>
              <a:t>sonography</a:t>
            </a:r>
            <a:r>
              <a:rPr lang="en-US" sz="3000" dirty="0"/>
              <a:t>.</a:t>
            </a:r>
          </a:p>
          <a:p>
            <a:endParaRPr lang="en-U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Pancreas</a:t>
            </a:r>
            <a:endParaRPr lang="en-US" b="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478663"/>
            <a:ext cx="4748154" cy="235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22116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3000" dirty="0" smtClean="0"/>
              <a:t>The pancreas is a hard-working, 6- to 8-inch long, tadpole-shaped glandular organ with complex structures that perform vital functions.</a:t>
            </a:r>
          </a:p>
          <a:p>
            <a:pPr>
              <a:spcBef>
                <a:spcPts val="0"/>
              </a:spcBef>
            </a:pPr>
            <a:endParaRPr lang="en-US" sz="1050" dirty="0" smtClean="0"/>
          </a:p>
          <a:p>
            <a:pPr>
              <a:spcBef>
                <a:spcPts val="0"/>
              </a:spcBef>
            </a:pPr>
            <a:r>
              <a:rPr lang="en-US" sz="3000" dirty="0" smtClean="0"/>
              <a:t>The pancreas is most often found within the midline of the upper abdomen in the </a:t>
            </a:r>
            <a:r>
              <a:rPr lang="en-US" sz="3000" dirty="0" err="1" smtClean="0"/>
              <a:t>epigastric</a:t>
            </a:r>
            <a:r>
              <a:rPr lang="en-US" sz="3000" dirty="0" smtClean="0"/>
              <a:t> region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58006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Acute Pancreatitis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21162"/>
          </a:xfrm>
        </p:spPr>
        <p:txBody>
          <a:bodyPr/>
          <a:lstStyle/>
          <a:p>
            <a:r>
              <a:rPr lang="en-US" dirty="0"/>
              <a:t>The rapid onset of pancreatic inflammation is referred to as acute pancreatitis, a common disease with the potential for substantial morbidity and mortality. It comprises a wide range of diseases that vary from focal or diffuse pancreatic edema to severe necrosis of the gland.</a:t>
            </a:r>
          </a:p>
        </p:txBody>
      </p:sp>
    </p:spTree>
    <p:extLst>
      <p:ext uri="{BB962C8B-B14F-4D97-AF65-F5344CB8AC3E}">
        <p14:creationId xmlns:p14="http://schemas.microsoft.com/office/powerpoint/2010/main" val="2575340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z="3600" b="0" dirty="0" smtClean="0"/>
              <a:t>Pathogenesis of Acute Pancreatitis</a:t>
            </a:r>
            <a:endParaRPr lang="en-US" sz="3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221162"/>
          </a:xfrm>
        </p:spPr>
        <p:txBody>
          <a:bodyPr/>
          <a:lstStyle/>
          <a:p>
            <a:r>
              <a:rPr lang="en-US" sz="3000" dirty="0"/>
              <a:t>The pathogenesis of acute pancreatitis includes: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The edema or obstruction of the ampulla of </a:t>
            </a:r>
            <a:r>
              <a:rPr lang="en-US" sz="2000" dirty="0" err="1"/>
              <a:t>Vater</a:t>
            </a:r>
            <a:r>
              <a:rPr lang="en-US" sz="2000" dirty="0"/>
              <a:t> by a biliary stone.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000" dirty="0"/>
              <a:t>The reflux of bile into the pancreatic duct from a faulty sphincter of </a:t>
            </a:r>
            <a:r>
              <a:rPr lang="en-US" sz="2000" dirty="0" err="1"/>
              <a:t>Oddi</a:t>
            </a:r>
            <a:r>
              <a:rPr lang="en-US" sz="2000" dirty="0"/>
              <a:t>, subsequently leading to edema of the pancreas.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 predisposing factor, such as genetic causes, that allows for the premature activation of pancreatic enzymes</a:t>
            </a:r>
            <a:r>
              <a:rPr lang="en-US" sz="2000" dirty="0" smtClean="0"/>
              <a:t>.</a:t>
            </a:r>
            <a:endParaRPr lang="en-US" sz="3000" dirty="0" smtClean="0"/>
          </a:p>
          <a:p>
            <a:r>
              <a:rPr lang="en-US" sz="3000" dirty="0" smtClean="0"/>
              <a:t>Regardless </a:t>
            </a:r>
            <a:r>
              <a:rPr lang="en-US" sz="3000" dirty="0"/>
              <a:t>of the origin, the chief mechanism for the destruction of the gland is </a:t>
            </a:r>
            <a:r>
              <a:rPr lang="en-US" sz="3000" dirty="0" err="1"/>
              <a:t>autodigestion</a:t>
            </a:r>
            <a:r>
              <a:rPr lang="en-US" sz="3000" dirty="0"/>
              <a:t> of the pancreatic tissue by inappropriately activated pancreatic digestive </a:t>
            </a:r>
            <a:r>
              <a:rPr lang="en-US" sz="3000" dirty="0" smtClean="0"/>
              <a:t>enzymes. </a:t>
            </a:r>
            <a:r>
              <a:rPr lang="en-US" sz="3000" dirty="0"/>
              <a:t> </a:t>
            </a:r>
            <a:endParaRPr lang="en-US" sz="3000" dirty="0" smtClean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42339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z="3600" b="0" dirty="0"/>
              <a:t>Acute </a:t>
            </a:r>
            <a:r>
              <a:rPr lang="en-US" sz="3600" b="0" dirty="0" smtClean="0"/>
              <a:t>Pancreatitis: Clinical Assessment</a:t>
            </a:r>
            <a:endParaRPr lang="en-US" sz="3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221162"/>
          </a:xfrm>
        </p:spPr>
        <p:txBody>
          <a:bodyPr/>
          <a:lstStyle/>
          <a:p>
            <a:r>
              <a:rPr lang="en-US" sz="2400" dirty="0"/>
              <a:t>Pancreatitis has a wide spectrum of clinical manifestations. </a:t>
            </a:r>
            <a:endParaRPr lang="en-US" sz="2400" dirty="0" smtClean="0"/>
          </a:p>
          <a:p>
            <a:r>
              <a:rPr lang="en-US" sz="2400" dirty="0"/>
              <a:t>A</a:t>
            </a:r>
            <a:r>
              <a:rPr lang="en-US" sz="2400" dirty="0" smtClean="0"/>
              <a:t>cute </a:t>
            </a:r>
            <a:r>
              <a:rPr lang="en-US" sz="2400" dirty="0"/>
              <a:t>abdominal pain is the hallmark of acute pancreatitis, </a:t>
            </a:r>
            <a:r>
              <a:rPr lang="en-US" sz="2400" dirty="0" smtClean="0"/>
              <a:t>however abdominal </a:t>
            </a:r>
            <a:r>
              <a:rPr lang="en-US" sz="2400" dirty="0"/>
              <a:t>pain </a:t>
            </a:r>
            <a:r>
              <a:rPr lang="en-US" sz="2400" dirty="0" smtClean="0"/>
              <a:t>may </a:t>
            </a:r>
            <a:r>
              <a:rPr lang="en-US" sz="2400" dirty="0"/>
              <a:t>be mild to severe, making the clinical manifestations unpredictable and somewhat vague. </a:t>
            </a:r>
            <a:r>
              <a:rPr lang="en-US" sz="3000" dirty="0"/>
              <a:t> </a:t>
            </a:r>
            <a:endParaRPr lang="en-US" sz="3000" dirty="0" smtClean="0"/>
          </a:p>
          <a:p>
            <a:r>
              <a:rPr lang="en-US" sz="2400" b="1" u="sng" dirty="0" smtClean="0"/>
              <a:t>Other clinical assessments include: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Laboratory findings consistent with the diagnosis of acute pancreatitis include an elevation in serum amylase and lipase </a:t>
            </a:r>
            <a:r>
              <a:rPr lang="en-US" sz="2000" dirty="0" smtClean="0"/>
              <a:t>(Amylase </a:t>
            </a:r>
            <a:r>
              <a:rPr lang="en-US" sz="2000" dirty="0"/>
              <a:t>levels rise first, typically within the first 24 hours from the disease onset, while lipase levels increase within the first 72 to 96 hours</a:t>
            </a:r>
            <a:r>
              <a:rPr lang="en-US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Physicians </a:t>
            </a:r>
            <a:r>
              <a:rPr lang="en-US" sz="2000" dirty="0" smtClean="0"/>
              <a:t> often use clinical </a:t>
            </a:r>
            <a:r>
              <a:rPr lang="en-US" sz="2000" dirty="0"/>
              <a:t>scoring systems, such as the </a:t>
            </a:r>
            <a:r>
              <a:rPr lang="en-US" sz="2000" dirty="0" err="1"/>
              <a:t>Ranson</a:t>
            </a:r>
            <a:r>
              <a:rPr lang="en-US" sz="2000" dirty="0"/>
              <a:t> score </a:t>
            </a:r>
            <a:r>
              <a:rPr lang="en-US" sz="2000" dirty="0" smtClean="0"/>
              <a:t>to </a:t>
            </a:r>
            <a:r>
              <a:rPr lang="en-US" sz="2000" dirty="0"/>
              <a:t>assess the severity of the </a:t>
            </a:r>
            <a:r>
              <a:rPr lang="en-US" sz="2000" dirty="0" smtClean="0"/>
              <a:t>disease. </a:t>
            </a:r>
            <a:r>
              <a:rPr lang="en-US" sz="2000" dirty="0"/>
              <a:t>A </a:t>
            </a:r>
            <a:r>
              <a:rPr lang="en-US" sz="2000" dirty="0" err="1"/>
              <a:t>Ranson</a:t>
            </a:r>
            <a:r>
              <a:rPr lang="en-US" sz="2000" dirty="0"/>
              <a:t> score takes into account the patient’s age and many vital laboratory findings 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7610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/>
              <a:t>Acute Pancreatitis: </a:t>
            </a:r>
            <a:r>
              <a:rPr lang="en-US" sz="3600" b="0" dirty="0" smtClean="0"/>
              <a:t>Imaging Assessment</a:t>
            </a:r>
            <a:endParaRPr lang="en-US" sz="3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21162"/>
          </a:xfrm>
        </p:spPr>
        <p:txBody>
          <a:bodyPr/>
          <a:lstStyle/>
          <a:p>
            <a:r>
              <a:rPr lang="en-US" dirty="0"/>
              <a:t>When patients present with acute abdominal pain, concerns multiply. Imaging often confirms a diagnosis when pancreatitis is suspected clinically. Although radiography and MR are valuable, contrast-enhanced CT and </a:t>
            </a:r>
            <a:r>
              <a:rPr lang="en-US" dirty="0" err="1"/>
              <a:t>sonography</a:t>
            </a:r>
            <a:r>
              <a:rPr lang="en-US" dirty="0"/>
              <a:t> are the most practical imaging modalities used for diagnosing acute pancreatitis.</a:t>
            </a:r>
          </a:p>
        </p:txBody>
      </p:sp>
    </p:spTree>
    <p:extLst>
      <p:ext uri="{BB962C8B-B14F-4D97-AF65-F5344CB8AC3E}">
        <p14:creationId xmlns:p14="http://schemas.microsoft.com/office/powerpoint/2010/main" val="2973724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Computed Tomography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419600" cy="4221162"/>
          </a:xfrm>
        </p:spPr>
        <p:txBody>
          <a:bodyPr/>
          <a:lstStyle/>
          <a:p>
            <a:r>
              <a:rPr lang="en-US" sz="3000" dirty="0"/>
              <a:t>CT is used to assess the pancreas when pancreatic abnormalities are suspected </a:t>
            </a:r>
            <a:r>
              <a:rPr lang="en-US" sz="3000" dirty="0" smtClean="0"/>
              <a:t>CT </a:t>
            </a:r>
            <a:r>
              <a:rPr lang="en-US" sz="3000" dirty="0"/>
              <a:t>is superior to other imaging modalities because of the speed and accuracy at which it can provide high-resolution, diagnostic information</a:t>
            </a:r>
            <a:r>
              <a:rPr lang="en-US" sz="3000" dirty="0" smtClean="0"/>
              <a:t>.</a:t>
            </a:r>
            <a:r>
              <a:rPr lang="en-US" sz="3000" baseline="30000" dirty="0" smtClean="0"/>
              <a:t> </a:t>
            </a:r>
            <a:endParaRPr lang="en-US" sz="3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81200"/>
            <a:ext cx="3902075" cy="340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3869785"/>
      </p:ext>
    </p:extLst>
  </p:cSld>
  <p:clrMapOvr>
    <a:masterClrMapping/>
  </p:clrMapOvr>
</p:sld>
</file>

<file path=ppt/theme/theme1.xml><?xml version="1.0" encoding="utf-8"?>
<a:theme xmlns:a="http://schemas.openxmlformats.org/drawingml/2006/main" name="DR12Classrm_Template">
  <a:themeElements>
    <a:clrScheme name="Custom 2">
      <a:dk1>
        <a:sysClr val="windowText" lastClr="000000"/>
      </a:dk1>
      <a:lt1>
        <a:sysClr val="window" lastClr="FFFFFF"/>
      </a:lt1>
      <a:dk2>
        <a:srgbClr val="275CA1"/>
      </a:dk2>
      <a:lt2>
        <a:srgbClr val="C8E9EE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275CA1"/>
      </a:dk2>
      <a:lt2>
        <a:srgbClr val="C8E9EE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DR12Classrm_Template</Template>
  <TotalTime>70</TotalTime>
  <Words>874</Words>
  <Application>Microsoft Office PowerPoint</Application>
  <PresentationFormat>On-screen Show (4:3)</PresentationFormat>
  <Paragraphs>63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DR12Classrm_Template</vt:lpstr>
      <vt:lpstr>1_Office Theme</vt:lpstr>
      <vt:lpstr>Clinical Signs and Characteristics of Pancreatitis</vt:lpstr>
      <vt:lpstr>Instructions:</vt:lpstr>
      <vt:lpstr>Objectives</vt:lpstr>
      <vt:lpstr>Pancreas</vt:lpstr>
      <vt:lpstr>Acute Pancreatitis</vt:lpstr>
      <vt:lpstr>Pathogenesis of Acute Pancreatitis</vt:lpstr>
      <vt:lpstr>Acute Pancreatitis: Clinical Assessment</vt:lpstr>
      <vt:lpstr>Acute Pancreatitis: Imaging Assessment</vt:lpstr>
      <vt:lpstr>Computed Tomography</vt:lpstr>
      <vt:lpstr>Ultrasonography</vt:lpstr>
      <vt:lpstr>Chronic Pancreatitis</vt:lpstr>
      <vt:lpstr>Pathogenesis of Chronic Pancreatitis</vt:lpstr>
      <vt:lpstr>Chronic Pancreatitis: Clinical Assessment</vt:lpstr>
      <vt:lpstr>Chronic Pancreatitis: Imaging Assessment</vt:lpstr>
      <vt:lpstr>Conclusions</vt:lpstr>
      <vt:lpstr>Discussion Questions</vt:lpstr>
      <vt:lpstr>Additional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Signs and Characteristics of Pancreatitis</dc:title>
  <dc:creator>Kira Carbonneau</dc:creator>
  <cp:lastModifiedBy>Sharon Krein</cp:lastModifiedBy>
  <cp:revision>8</cp:revision>
  <dcterms:created xsi:type="dcterms:W3CDTF">2012-06-14T13:24:53Z</dcterms:created>
  <dcterms:modified xsi:type="dcterms:W3CDTF">2012-07-10T14:13:34Z</dcterms:modified>
</cp:coreProperties>
</file>